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2" r:id="rId3"/>
    <p:sldId id="327" r:id="rId4"/>
    <p:sldId id="313" r:id="rId5"/>
    <p:sldId id="329" r:id="rId6"/>
    <p:sldId id="309" r:id="rId7"/>
    <p:sldId id="257" r:id="rId8"/>
    <p:sldId id="259" r:id="rId9"/>
    <p:sldId id="264" r:id="rId10"/>
    <p:sldId id="265" r:id="rId11"/>
    <p:sldId id="330" r:id="rId12"/>
    <p:sldId id="339" r:id="rId13"/>
    <p:sldId id="340" r:id="rId14"/>
    <p:sldId id="310" r:id="rId15"/>
    <p:sldId id="331" r:id="rId16"/>
    <p:sldId id="332" r:id="rId17"/>
    <p:sldId id="333" r:id="rId18"/>
    <p:sldId id="334" r:id="rId19"/>
    <p:sldId id="335" r:id="rId20"/>
    <p:sldId id="336" r:id="rId21"/>
    <p:sldId id="311" r:id="rId22"/>
    <p:sldId id="315" r:id="rId23"/>
    <p:sldId id="317" r:id="rId24"/>
    <p:sldId id="319" r:id="rId25"/>
    <p:sldId id="320" r:id="rId26"/>
    <p:sldId id="322" r:id="rId27"/>
    <p:sldId id="296" r:id="rId28"/>
    <p:sldId id="337" r:id="rId29"/>
    <p:sldId id="287" r:id="rId30"/>
    <p:sldId id="294" r:id="rId31"/>
    <p:sldId id="338" r:id="rId32"/>
    <p:sldId id="314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371"/>
    <a:srgbClr val="D38583"/>
    <a:srgbClr val="3E6CA4"/>
    <a:srgbClr val="E8BFBE"/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F7D49A-1178-4143-BDFA-070F33E05612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998D0-A357-41A9-B365-108CD2CB6D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94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E4885-99A8-43DE-AC2B-0A95ABCBDD4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6211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4F7D0-9C02-4984-8D8F-BE72A4F2AD6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2154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557FC9-D8CB-4795-A19E-EDBCA488D65F}" type="slidenum">
              <a:rPr lang="pt-BR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1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AA06-7A9A-4902-B224-93A954F10A02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E4C9-4CC7-483A-BDB8-54CDEF044C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1370-2A1C-4702-B481-84E809AA8394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8CAD-B66F-4F5A-B9FA-64885903C2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4DB0-5F87-4430-B699-422119948BFA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EF28-D9CE-4ECA-9698-F6F70BF984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01A6-0F27-4D91-A474-B6A923639676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C9BB-C369-41B4-B859-E40581968A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5177-4ACF-40E0-A9D8-A4A2A55DA5A0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4587-B753-4975-885F-ABAF1A5510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8699-B82D-445A-AFFE-8B39B7E03AED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DAB9-BEC2-41C9-A5F6-4C7851C497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CA75-CCBA-4567-AAD0-AC7B6C619967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4359-EADC-4134-A11E-0BA09EE4B6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D54E-ECD6-4E11-84EE-90F8D66DBC1C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250F-2AEE-4DD5-AD56-E9E08A26C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0E26-297B-4BB5-BA31-983F1CA84033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FBD8-33E1-47EC-9947-5763C953B7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3CFA-72A8-4738-95F0-E1102945AA7C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02A4-F807-4357-953E-2FC412782D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5358-18EE-4AD7-8403-900744F4B80C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8825-B6E6-4B67-A0C9-86A0863DA1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877AEB-F7B1-426D-B8F2-936A5EE49D6A}" type="datetimeFigureOut">
              <a:rPr lang="pt-BR"/>
              <a:pPr>
                <a:defRPr/>
              </a:pPr>
              <a:t>05/08/2020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FC6AE1-16DE-4FDE-BC71-BE9EE7FCDC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publicacoes/pnass_programa_nacional_avaliacao_servicos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1"/>
          <p:cNvSpPr>
            <a:spLocks noGrp="1"/>
          </p:cNvSpPr>
          <p:nvPr>
            <p:ph type="ctrTitle"/>
          </p:nvPr>
        </p:nvSpPr>
        <p:spPr>
          <a:xfrm>
            <a:off x="684213" y="2060848"/>
            <a:ext cx="7772400" cy="2087563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Diagnóstico e avaliação em saúde: planejando e avaliando serviços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827584" y="404813"/>
            <a:ext cx="7850187" cy="1584325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27584" y="549275"/>
            <a:ext cx="8353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200" b="1" dirty="0">
                <a:solidFill>
                  <a:schemeClr val="bg1"/>
                </a:solidFill>
                <a:latin typeface="Lucida Sans Unicode" pitchFamily="34" charset="0"/>
              </a:rPr>
              <a:t>AS DIFERENÇAS ENTRE AS  CONDIÇÕES AGUDAS E AS CONDIÇÕES CRÔNICAS</a:t>
            </a:r>
            <a:endParaRPr lang="pt-BR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11188" y="2060575"/>
            <a:ext cx="4038600" cy="415448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CONDIÇÕES AGUDAS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Tx/>
              <a:buChar char="•"/>
              <a:defRPr/>
            </a:pPr>
            <a:r>
              <a:rPr lang="pt-BR" sz="2000" b="1" dirty="0">
                <a:latin typeface="+mn-lt"/>
              </a:rPr>
              <a:t>DURAÇÃO LIMITADA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Tx/>
              <a:buChar char="•"/>
              <a:defRPr/>
            </a:pPr>
            <a:r>
              <a:rPr lang="pt-BR" sz="2000" b="1" dirty="0">
                <a:latin typeface="+mn-lt"/>
              </a:rPr>
              <a:t>MANIFESTAÇÃO ABRUPTA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Tx/>
              <a:buChar char="•"/>
              <a:defRPr/>
            </a:pPr>
            <a:r>
              <a:rPr lang="pt-BR" sz="2000" b="1" dirty="0">
                <a:latin typeface="+mn-lt"/>
              </a:rPr>
              <a:t>AUTOLIMITADAS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Tx/>
              <a:buChar char="•"/>
              <a:defRPr/>
            </a:pPr>
            <a:r>
              <a:rPr lang="pt-BR" sz="2000" b="1" dirty="0">
                <a:latin typeface="+mn-lt"/>
              </a:rPr>
              <a:t>DIAGNÓSTICO E PROGNÓSTICO USUALMENTE PRECISOS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Tx/>
              <a:buChar char="•"/>
              <a:defRPr/>
            </a:pPr>
            <a:r>
              <a:rPr lang="pt-BR" sz="2000" b="1" dirty="0">
                <a:latin typeface="+mn-lt"/>
              </a:rPr>
              <a:t>INTERVENÇÃO USUALMENTE EFETIVA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Tx/>
              <a:buChar char="•"/>
              <a:defRPr/>
            </a:pPr>
            <a:r>
              <a:rPr lang="pt-BR" sz="2000" b="1" dirty="0">
                <a:latin typeface="+mn-lt"/>
              </a:rPr>
              <a:t>RESULTADO: A CURA</a:t>
            </a:r>
            <a:endParaRPr lang="pt-BR" dirty="0">
              <a:latin typeface="+mn-lt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800600" y="2060575"/>
            <a:ext cx="3986213" cy="41148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CONDIÇÕES CRÔNICAS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500"/>
              <a:buFont typeface="Wingdings" pitchFamily="2" charset="2"/>
              <a:buChar char="l"/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DURAÇÃO LONGA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500"/>
              <a:buFont typeface="Wingdings" pitchFamily="2" charset="2"/>
              <a:buChar char="l"/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MANIFESTAÇÃO GRADUAL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500"/>
              <a:buFont typeface="Wingdings" pitchFamily="2" charset="2"/>
              <a:buChar char="l"/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NÃO AUTOLIMITADAS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500"/>
              <a:buFont typeface="Wingdings" pitchFamily="2" charset="2"/>
              <a:buChar char="l"/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DIAGNÓSTICO E PROGNÓSTICO USUALMENTE INCERTOS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500"/>
              <a:buFont typeface="Wingdings" pitchFamily="2" charset="2"/>
              <a:buChar char="l"/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INTERVENÇÃO USUALMENTE COM ALGUMA INCERTEZA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500"/>
              <a:buFont typeface="Wingdings" pitchFamily="2" charset="2"/>
              <a:buChar char="l"/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RESULTADO: O CUIDADO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67544" y="6357938"/>
            <a:ext cx="69818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dirty="0" smtClean="0">
                <a:latin typeface="Lucida Sans Unicode" pitchFamily="34" charset="0"/>
              </a:rPr>
              <a:t>VON </a:t>
            </a:r>
            <a:r>
              <a:rPr lang="pt-BR" sz="1100" dirty="0">
                <a:latin typeface="Lucida Sans Unicode" pitchFamily="34" charset="0"/>
              </a:rPr>
              <a:t>KORFF (1997); ORGANIZAÇÃO MUNDIAL DA SAÚDE (2003)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72400" cy="1362075"/>
          </a:xfrm>
        </p:spPr>
        <p:txBody>
          <a:bodyPr/>
          <a:lstStyle/>
          <a:p>
            <a:pPr algn="ctr"/>
            <a:r>
              <a:rPr lang="pt-BR" dirty="0"/>
              <a:t>Avaliando serviços de Saúde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68182"/>
            <a:ext cx="8060432" cy="8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568952" cy="35739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5157192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3"/>
              </a:rPr>
              <a:t>http://bvsms.saude.gov.br/bvs/publicacoes/pnass_programa_nacional_avaliacao_servicos.pdf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87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17032"/>
            <a:ext cx="7704856" cy="28603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0"/>
            <a:ext cx="8568952" cy="35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Avaliação de serviços de saúde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Estrutura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Processo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Resultados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Modelo de atenção à saúde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11150" y="1556792"/>
            <a:ext cx="8293298" cy="43053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 atenção à saúde </a:t>
            </a:r>
            <a:r>
              <a:rPr lang="pt-BR" u="sng" dirty="0" smtClean="0"/>
              <a:t>depende: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u="sng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/>
              <a:t>Do modelo organizacional do sistema de saúde </a:t>
            </a:r>
            <a:r>
              <a:rPr lang="pt-BR" dirty="0" smtClean="0">
                <a:solidFill>
                  <a:srgbClr val="FF0000"/>
                </a:solidFill>
              </a:rPr>
              <a:t>(PROCESSO DE TRABALHO)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/>
              <a:t>Dos profissionais de saúde  envolvidos </a:t>
            </a:r>
            <a:r>
              <a:rPr lang="pt-BR" dirty="0" smtClean="0">
                <a:solidFill>
                  <a:srgbClr val="FF0000"/>
                </a:solidFill>
              </a:rPr>
              <a:t>(RESULTADOS)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/>
              <a:t>Da estrutura física e do ambiente </a:t>
            </a:r>
            <a:r>
              <a:rPr lang="pt-BR" dirty="0" smtClean="0">
                <a:solidFill>
                  <a:srgbClr val="FF0000"/>
                </a:solidFill>
              </a:rPr>
              <a:t>(ESTRUTURA)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190293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/>
          <a:lstStyle/>
          <a:p>
            <a:r>
              <a:rPr lang="pt-BR" dirty="0" smtClean="0"/>
              <a:t>Processo de trabalho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464496"/>
          </a:xfrm>
        </p:spPr>
        <p:txBody>
          <a:bodyPr/>
          <a:lstStyle/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Especificidades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Equipe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Especialidades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Modo de operacionalizar a assistência, o ensino, a pesquisa, etc...</a:t>
            </a:r>
          </a:p>
          <a:p>
            <a:pPr algn="l">
              <a:lnSpc>
                <a:spcPct val="200000"/>
              </a:lnSpc>
            </a:pP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9"/>
          <p:cNvSpPr>
            <a:spLocks noChangeArrowheads="1" noChangeShapeType="1" noTextEdit="1"/>
          </p:cNvSpPr>
          <p:nvPr/>
        </p:nvSpPr>
        <p:spPr bwMode="auto">
          <a:xfrm rot="5400000">
            <a:off x="-2053432" y="7911307"/>
            <a:ext cx="5630863" cy="381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pt-BR" sz="1000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2531" name="CaixaDeTexto 8"/>
          <p:cNvSpPr txBox="1">
            <a:spLocks noChangeArrowheads="1"/>
          </p:cNvSpPr>
          <p:nvPr/>
        </p:nvSpPr>
        <p:spPr bwMode="auto">
          <a:xfrm>
            <a:off x="395536" y="500063"/>
            <a:ext cx="8496944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             </a:t>
            </a:r>
            <a:r>
              <a:rPr lang="pt-BR" sz="3600" b="1" dirty="0">
                <a:latin typeface="+mn-lt"/>
              </a:rPr>
              <a:t>PROCESSO DE TRABALHO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</a:rPr>
              <a:t>• </a:t>
            </a:r>
            <a:r>
              <a:rPr lang="pt-BR" sz="2400" dirty="0">
                <a:latin typeface="+mn-lt"/>
              </a:rPr>
              <a:t>Modos adequados de tecnologia, organização 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divisão do trabalho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• Perfil de Recursos Humanos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• Perfil das unidades de saúde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• Estrutura da rede de serviços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– Regionalizada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– Hierarquizada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– Níveis crescentes de complexidade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– Sistema de informação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– Sistema de referência e </a:t>
            </a:r>
            <a:r>
              <a:rPr lang="pt-BR" sz="2400" dirty="0" err="1">
                <a:latin typeface="+mn-lt"/>
              </a:rPr>
              <a:t>contra‐referência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1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/>
          <a:lstStyle/>
          <a:p>
            <a:r>
              <a:rPr lang="pt-BR" dirty="0" smtClean="0"/>
              <a:t>Processo de trabalho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536504"/>
          </a:xfrm>
        </p:spPr>
        <p:txBody>
          <a:bodyPr/>
          <a:lstStyle/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Centro cirúrgico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Enfermaria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Ambulatório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Centro de imagens (Radiologia)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 CTI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Maternidade, etc....</a:t>
            </a:r>
          </a:p>
          <a:p>
            <a:pPr algn="l">
              <a:lnSpc>
                <a:spcPct val="150000"/>
              </a:lnSpc>
            </a:pP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2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362075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1124744"/>
            <a:ext cx="8640960" cy="551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 Taxas de resolução de casos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Encaminhamentos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Taxas de mortalidade e morbidade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Número de atendimentos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Taxa de pacientes faltosos, </a:t>
            </a:r>
            <a:r>
              <a:rPr lang="pt-BR" dirty="0" err="1" smtClean="0"/>
              <a:t>etc</a:t>
            </a:r>
            <a:endParaRPr lang="pt-BR" dirty="0" smtClean="0"/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Satisfação de pacientes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Satisfação de funcionários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dirty="0" smtClean="0"/>
              <a:t>Eficiência!!!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44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468313" y="2565400"/>
            <a:ext cx="3167062" cy="1439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258888" y="620713"/>
            <a:ext cx="4105275" cy="14398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24" name="Título 1"/>
          <p:cNvSpPr>
            <a:spLocks noGrp="1"/>
          </p:cNvSpPr>
          <p:nvPr>
            <p:ph type="ctrTitle"/>
          </p:nvPr>
        </p:nvSpPr>
        <p:spPr>
          <a:xfrm>
            <a:off x="-574676" y="563563"/>
            <a:ext cx="7772401" cy="1470025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solidFill>
                  <a:schemeClr val="bg1"/>
                </a:solidFill>
              </a:rPr>
              <a:t>DIAGNÓSTICO</a:t>
            </a:r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-1116013" y="2971800"/>
            <a:ext cx="6400801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</a:rPr>
              <a:t>TERRITÓRIO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468153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867247" y="4531245"/>
            <a:ext cx="4105275" cy="14398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551732" y="4914079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Estrutura (física, operacional, informacional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99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9952" y="-27955"/>
            <a:ext cx="4604048" cy="720081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    Estrutura</a:t>
            </a:r>
            <a:endParaRPr lang="pt-BR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9434" r="9406"/>
          <a:stretch>
            <a:fillRect/>
          </a:stretch>
        </p:blipFill>
        <p:spPr bwMode="auto">
          <a:xfrm>
            <a:off x="3851920" y="620688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456384" cy="242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2" name="Picture 2" descr="Resultado de imagem para ubs ribeirão preto"/>
          <p:cNvPicPr>
            <a:picLocks noChangeAspect="1" noChangeArrowheads="1"/>
          </p:cNvPicPr>
          <p:nvPr/>
        </p:nvPicPr>
        <p:blipFill>
          <a:blip r:embed="rId4" cstate="print"/>
          <a:srcRect t="14452" r="4892" b="14014"/>
          <a:stretch>
            <a:fillRect/>
          </a:stretch>
        </p:blipFill>
        <p:spPr bwMode="auto">
          <a:xfrm>
            <a:off x="35496" y="3573016"/>
            <a:ext cx="561662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884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.sp.gov.br/repositorio/noticia/02-2010/MAUROBRAGATOINTERMEDIAINSTALACAODO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36712"/>
            <a:ext cx="8568952" cy="597666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39552" y="3326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Ambulatório descentralizados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log.euvoupassar.com.br/wp-content/uploads/2014/01/HCFMU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4887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santacasabh.org.br/files/fotos/469607_333546980058392_7763820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184576"/>
          </a:xfrm>
          <a:prstGeom prst="rect">
            <a:avLst/>
          </a:prstGeom>
          <a:noFill/>
        </p:spPr>
      </p:pic>
      <p:pic>
        <p:nvPicPr>
          <p:cNvPr id="73732" name="Picture 4" descr="http://www.santacasabh.org.br/img/grupo-santa-ca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155257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827088" y="1268413"/>
            <a:ext cx="7848600" cy="3889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67" name="Título 1"/>
          <p:cNvSpPr>
            <a:spLocks noGrp="1"/>
          </p:cNvSpPr>
          <p:nvPr>
            <p:ph type="ctrTitle"/>
          </p:nvPr>
        </p:nvSpPr>
        <p:spPr>
          <a:xfrm>
            <a:off x="976313" y="1844675"/>
            <a:ext cx="7772400" cy="2736850"/>
          </a:xfrm>
        </p:spPr>
        <p:txBody>
          <a:bodyPr/>
          <a:lstStyle/>
          <a:p>
            <a:pPr eaLnBrk="1" hangingPunct="1"/>
            <a:r>
              <a:rPr lang="pt-BR" sz="5000" b="1" smtClean="0"/>
              <a:t>SISTEMAS DE INFORMAÇÃO </a:t>
            </a:r>
            <a:br>
              <a:rPr lang="pt-BR" sz="5000" b="1" smtClean="0"/>
            </a:br>
            <a:r>
              <a:rPr lang="pt-BR" sz="5000" b="1" smtClean="0"/>
              <a:t>EM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042988" y="333375"/>
            <a:ext cx="7572375" cy="809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latin typeface="+mn-lt"/>
              </a:rPr>
              <a:t>   Informação em Saúde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85750" y="1357313"/>
            <a:ext cx="86407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indent="-482600" algn="just" fontAlgn="auto">
              <a:spcBef>
                <a:spcPct val="6000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pt-BR" sz="3200" dirty="0">
                <a:latin typeface="+mn-lt"/>
              </a:rPr>
              <a:t> </a:t>
            </a:r>
            <a:r>
              <a:rPr lang="pt-BR" sz="3200" dirty="0" smtClean="0">
                <a:latin typeface="+mn-lt"/>
              </a:rPr>
              <a:t>Um </a:t>
            </a:r>
            <a:r>
              <a:rPr lang="pt-BR" sz="3200" dirty="0">
                <a:latin typeface="+mn-lt"/>
              </a:rPr>
              <a:t>instrumento de apoio decisório, para planejamento, organização, operação e avaliação dos serviços, através do conhecimento gerado por informações:</a:t>
            </a:r>
          </a:p>
          <a:p>
            <a:pPr marL="514350" indent="-514350" algn="just" fontAlgn="auto">
              <a:spcBef>
                <a:spcPct val="6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ü"/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Demográficas</a:t>
            </a:r>
          </a:p>
          <a:p>
            <a:pPr marL="514350" indent="-514350" algn="just" fontAlgn="auto">
              <a:spcBef>
                <a:spcPct val="6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ü"/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Epidemiológicas</a:t>
            </a:r>
          </a:p>
          <a:p>
            <a:pPr marL="514350" indent="-514350" algn="just" fontAlgn="auto">
              <a:spcBef>
                <a:spcPct val="6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ü"/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Sócio-econômicas</a:t>
            </a:r>
          </a:p>
        </p:txBody>
      </p:sp>
    </p:spTree>
    <p:extLst>
      <p:ext uri="{BB962C8B-B14F-4D97-AF65-F5344CB8AC3E}">
        <p14:creationId xmlns:p14="http://schemas.microsoft.com/office/powerpoint/2010/main" val="1489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85750"/>
            <a:ext cx="6429375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pt-BR" sz="3600" b="1" dirty="0" smtClean="0"/>
              <a:t>A INFORMAÇÃO EM SAÚDE</a:t>
            </a:r>
          </a:p>
        </p:txBody>
      </p:sp>
      <p:grpSp>
        <p:nvGrpSpPr>
          <p:cNvPr id="37892" name="Group 17"/>
          <p:cNvGrpSpPr>
            <a:grpSpLocks/>
          </p:cNvGrpSpPr>
          <p:nvPr/>
        </p:nvGrpSpPr>
        <p:grpSpPr bwMode="auto">
          <a:xfrm>
            <a:off x="1143000" y="1447800"/>
            <a:ext cx="7796213" cy="4713288"/>
            <a:chOff x="885" y="912"/>
            <a:chExt cx="4911" cy="2969"/>
          </a:xfrm>
        </p:grpSpPr>
        <p:grpSp>
          <p:nvGrpSpPr>
            <p:cNvPr id="37899" name="Group 3"/>
            <p:cNvGrpSpPr>
              <a:grpSpLocks/>
            </p:cNvGrpSpPr>
            <p:nvPr/>
          </p:nvGrpSpPr>
          <p:grpSpPr bwMode="auto">
            <a:xfrm>
              <a:off x="885" y="912"/>
              <a:ext cx="4911" cy="737"/>
              <a:chOff x="885" y="912"/>
              <a:chExt cx="4911" cy="737"/>
            </a:xfrm>
          </p:grpSpPr>
          <p:sp>
            <p:nvSpPr>
              <p:cNvPr id="37908" name="Text Box 4"/>
              <p:cNvSpPr txBox="1">
                <a:spLocks noChangeArrowheads="1"/>
              </p:cNvSpPr>
              <p:nvPr/>
            </p:nvSpPr>
            <p:spPr bwMode="auto">
              <a:xfrm>
                <a:off x="3540" y="1260"/>
                <a:ext cx="2256" cy="2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000" dirty="0">
                    <a:solidFill>
                      <a:schemeClr val="bg1"/>
                    </a:solidFill>
                    <a:latin typeface="Verdana" pitchFamily="34" charset="0"/>
                  </a:rPr>
                  <a:t>Diagnósticos de saúde</a:t>
                </a:r>
              </a:p>
            </p:txBody>
          </p:sp>
          <p:sp>
            <p:nvSpPr>
              <p:cNvPr id="37909" name="Text Box 5"/>
              <p:cNvSpPr txBox="1">
                <a:spLocks noChangeArrowheads="1"/>
              </p:cNvSpPr>
              <p:nvPr/>
            </p:nvSpPr>
            <p:spPr bwMode="auto">
              <a:xfrm>
                <a:off x="885" y="912"/>
                <a:ext cx="2235" cy="7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000" dirty="0">
                    <a:latin typeface="Verdana" pitchFamily="34" charset="0"/>
                  </a:rPr>
                  <a:t>CONHECER O PROBLEMA</a:t>
                </a:r>
              </a:p>
              <a:p>
                <a:pPr>
                  <a:spcBef>
                    <a:spcPct val="50000"/>
                  </a:spcBef>
                </a:pPr>
                <a:r>
                  <a:rPr lang="pt-BR" sz="2000" b="1" dirty="0">
                    <a:solidFill>
                      <a:schemeClr val="bg1"/>
                    </a:solidFill>
                    <a:latin typeface="Verdana" pitchFamily="34" charset="0"/>
                  </a:rPr>
                  <a:t>COMPREENDER </a:t>
                </a:r>
                <a:r>
                  <a:rPr lang="pt-BR" sz="2000" b="1" dirty="0" smtClean="0">
                    <a:solidFill>
                      <a:schemeClr val="bg1"/>
                    </a:solidFill>
                    <a:latin typeface="Verdana" pitchFamily="34" charset="0"/>
                  </a:rPr>
                  <a:t>O </a:t>
                </a:r>
                <a:r>
                  <a:rPr lang="pt-BR" sz="2000" b="1" dirty="0">
                    <a:solidFill>
                      <a:schemeClr val="bg1"/>
                    </a:solidFill>
                    <a:latin typeface="Verdana" pitchFamily="34" charset="0"/>
                  </a:rPr>
                  <a:t>PROBLEMA</a:t>
                </a:r>
              </a:p>
            </p:txBody>
          </p:sp>
          <p:cxnSp>
            <p:nvCxnSpPr>
              <p:cNvPr id="37910" name="AutoShape 6"/>
              <p:cNvCxnSpPr>
                <a:cxnSpLocks noChangeShapeType="1"/>
                <a:stCxn id="37909" idx="3"/>
                <a:endCxn id="37908" idx="1"/>
              </p:cNvCxnSpPr>
              <p:nvPr/>
            </p:nvCxnSpPr>
            <p:spPr bwMode="auto">
              <a:xfrm>
                <a:off x="3120" y="1280"/>
                <a:ext cx="420" cy="106"/>
              </a:xfrm>
              <a:prstGeom prst="straightConnector1">
                <a:avLst/>
              </a:prstGeom>
              <a:noFill/>
              <a:ln w="76200">
                <a:solidFill>
                  <a:srgbClr val="7030A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7900" name="Group 7"/>
            <p:cNvGrpSpPr>
              <a:grpSpLocks/>
            </p:cNvGrpSpPr>
            <p:nvPr/>
          </p:nvGrpSpPr>
          <p:grpSpPr bwMode="auto">
            <a:xfrm>
              <a:off x="885" y="2025"/>
              <a:ext cx="4866" cy="737"/>
              <a:chOff x="885" y="2025"/>
              <a:chExt cx="4866" cy="737"/>
            </a:xfrm>
          </p:grpSpPr>
          <p:sp>
            <p:nvSpPr>
              <p:cNvPr id="37905" name="Rectangle 8"/>
              <p:cNvSpPr>
                <a:spLocks noChangeArrowheads="1"/>
              </p:cNvSpPr>
              <p:nvPr/>
            </p:nvSpPr>
            <p:spPr bwMode="auto">
              <a:xfrm>
                <a:off x="885" y="2025"/>
                <a:ext cx="2235" cy="67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SzPct val="90000"/>
                </a:pPr>
                <a:r>
                  <a:rPr lang="pt-BR" sz="2000" dirty="0">
                    <a:latin typeface="Verdana" pitchFamily="34" charset="0"/>
                  </a:rPr>
                  <a:t>AVALIAR A REALIDADE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SzPct val="90000"/>
                </a:pPr>
                <a:r>
                  <a:rPr lang="pt-BR" sz="2000" b="1" dirty="0">
                    <a:solidFill>
                      <a:schemeClr val="bg1"/>
                    </a:solidFill>
                    <a:latin typeface="Verdana" pitchFamily="34" charset="0"/>
                  </a:rPr>
                  <a:t>PROPOSIÇÃO DE AÇÕES</a:t>
                </a:r>
              </a:p>
            </p:txBody>
          </p:sp>
          <p:sp>
            <p:nvSpPr>
              <p:cNvPr id="37906" name="Text Box 9"/>
              <p:cNvSpPr txBox="1">
                <a:spLocks noChangeArrowheads="1"/>
              </p:cNvSpPr>
              <p:nvPr/>
            </p:nvSpPr>
            <p:spPr bwMode="auto">
              <a:xfrm>
                <a:off x="3495" y="2025"/>
                <a:ext cx="2256" cy="7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35000"/>
                  </a:spcBef>
                </a:pPr>
                <a:r>
                  <a:rPr lang="pt-BR" sz="2000" dirty="0">
                    <a:solidFill>
                      <a:srgbClr val="002060"/>
                    </a:solidFill>
                    <a:latin typeface="Verdana" pitchFamily="34" charset="0"/>
                  </a:rPr>
                  <a:t>Prioridade/momento certo</a:t>
                </a:r>
              </a:p>
              <a:p>
                <a:pPr>
                  <a:lnSpc>
                    <a:spcPct val="70000"/>
                  </a:lnSpc>
                  <a:spcBef>
                    <a:spcPct val="35000"/>
                  </a:spcBef>
                </a:pPr>
                <a:r>
                  <a:rPr lang="pt-BR" sz="2000" dirty="0">
                    <a:solidFill>
                      <a:schemeClr val="bg1"/>
                    </a:solidFill>
                    <a:latin typeface="Verdana" pitchFamily="34" charset="0"/>
                  </a:rPr>
                  <a:t>Questões políticas</a:t>
                </a:r>
              </a:p>
              <a:p>
                <a:pPr>
                  <a:lnSpc>
                    <a:spcPct val="70000"/>
                  </a:lnSpc>
                  <a:spcBef>
                    <a:spcPct val="35000"/>
                  </a:spcBef>
                </a:pPr>
                <a:r>
                  <a:rPr lang="pt-BR" sz="2000" dirty="0">
                    <a:solidFill>
                      <a:schemeClr val="bg1"/>
                    </a:solidFill>
                    <a:latin typeface="Verdana" pitchFamily="34" charset="0"/>
                  </a:rPr>
                  <a:t>Recursos materiais, financeiros e humanos</a:t>
                </a:r>
              </a:p>
            </p:txBody>
          </p:sp>
          <p:cxnSp>
            <p:nvCxnSpPr>
              <p:cNvPr id="37907" name="AutoShape 10"/>
              <p:cNvCxnSpPr>
                <a:cxnSpLocks noChangeShapeType="1"/>
                <a:stCxn id="37905" idx="3"/>
                <a:endCxn id="37906" idx="1"/>
              </p:cNvCxnSpPr>
              <p:nvPr/>
            </p:nvCxnSpPr>
            <p:spPr bwMode="auto">
              <a:xfrm>
                <a:off x="3120" y="2364"/>
                <a:ext cx="375" cy="29"/>
              </a:xfrm>
              <a:prstGeom prst="straightConnector1">
                <a:avLst/>
              </a:prstGeom>
              <a:noFill/>
              <a:ln w="76200">
                <a:solidFill>
                  <a:srgbClr val="7030A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7901" name="Group 11"/>
            <p:cNvGrpSpPr>
              <a:grpSpLocks/>
            </p:cNvGrpSpPr>
            <p:nvPr/>
          </p:nvGrpSpPr>
          <p:grpSpPr bwMode="auto">
            <a:xfrm>
              <a:off x="975" y="3105"/>
              <a:ext cx="4776" cy="776"/>
              <a:chOff x="975" y="3105"/>
              <a:chExt cx="4776" cy="776"/>
            </a:xfrm>
          </p:grpSpPr>
          <p:sp>
            <p:nvSpPr>
              <p:cNvPr id="37902" name="Rectangle 12"/>
              <p:cNvSpPr>
                <a:spLocks noChangeArrowheads="1"/>
              </p:cNvSpPr>
              <p:nvPr/>
            </p:nvSpPr>
            <p:spPr bwMode="auto">
              <a:xfrm>
                <a:off x="975" y="3105"/>
                <a:ext cx="2144" cy="5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SzPct val="90000"/>
                </a:pPr>
                <a:r>
                  <a:rPr lang="pt-BR" sz="2000" dirty="0">
                    <a:solidFill>
                      <a:schemeClr val="bg1"/>
                    </a:solidFill>
                    <a:latin typeface="Verdana" pitchFamily="34" charset="0"/>
                  </a:rPr>
                  <a:t>EXECUÇÃO DAS AÇÕES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SzPct val="90000"/>
                </a:pPr>
                <a:r>
                  <a:rPr lang="pt-BR" sz="2000" dirty="0">
                    <a:solidFill>
                      <a:schemeClr val="bg1"/>
                    </a:solidFill>
                    <a:latin typeface="Verdana" pitchFamily="34" charset="0"/>
                  </a:rPr>
                  <a:t>CONTROLE E AVALIAÇÃO</a:t>
                </a:r>
              </a:p>
            </p:txBody>
          </p:sp>
          <p:sp>
            <p:nvSpPr>
              <p:cNvPr id="37903" name="Text Box 13"/>
              <p:cNvSpPr txBox="1">
                <a:spLocks noChangeArrowheads="1"/>
              </p:cNvSpPr>
              <p:nvPr/>
            </p:nvSpPr>
            <p:spPr bwMode="auto">
              <a:xfrm>
                <a:off x="3495" y="3195"/>
                <a:ext cx="2256" cy="68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</a:pPr>
                <a:r>
                  <a:rPr lang="pt-BR" dirty="0">
                    <a:solidFill>
                      <a:schemeClr val="bg1"/>
                    </a:solidFill>
                    <a:latin typeface="Verdana" pitchFamily="34" charset="0"/>
                  </a:rPr>
                  <a:t>Cobertura, Impacto, Produtividade, Custos, Eficácia, Efetividade, Relevância</a:t>
                </a:r>
              </a:p>
            </p:txBody>
          </p:sp>
          <p:cxnSp>
            <p:nvCxnSpPr>
              <p:cNvPr id="37904" name="AutoShape 14"/>
              <p:cNvCxnSpPr>
                <a:cxnSpLocks noChangeShapeType="1"/>
                <a:stCxn id="37902" idx="3"/>
                <a:endCxn id="37903" idx="1"/>
              </p:cNvCxnSpPr>
              <p:nvPr/>
            </p:nvCxnSpPr>
            <p:spPr bwMode="auto">
              <a:xfrm>
                <a:off x="3119" y="3357"/>
                <a:ext cx="376" cy="181"/>
              </a:xfrm>
              <a:prstGeom prst="straightConnector1">
                <a:avLst/>
              </a:prstGeom>
              <a:noFill/>
              <a:ln w="76200">
                <a:solidFill>
                  <a:srgbClr val="7030A0"/>
                </a:solidFill>
                <a:miter lim="800000"/>
                <a:headEnd/>
                <a:tailEnd type="triangle" w="med" len="med"/>
              </a:ln>
            </p:spPr>
          </p:cxnSp>
        </p:grpSp>
      </p:grpSp>
      <p:cxnSp>
        <p:nvCxnSpPr>
          <p:cNvPr id="37893" name="AutoShape 15"/>
          <p:cNvCxnSpPr>
            <a:cxnSpLocks noChangeShapeType="1"/>
            <a:stCxn id="37902" idx="1"/>
            <a:endCxn id="37905" idx="1"/>
          </p:cNvCxnSpPr>
          <p:nvPr/>
        </p:nvCxnSpPr>
        <p:spPr bwMode="auto">
          <a:xfrm rot="10800000">
            <a:off x="1143001" y="3753298"/>
            <a:ext cx="142875" cy="1576001"/>
          </a:xfrm>
          <a:prstGeom prst="curvedConnector3">
            <a:avLst>
              <a:gd name="adj1" fmla="val 260000"/>
            </a:avLst>
          </a:prstGeom>
          <a:noFill/>
          <a:ln w="76200">
            <a:solidFill>
              <a:srgbClr val="7030A0"/>
            </a:solidFill>
            <a:miter lim="800000"/>
            <a:headEnd/>
            <a:tailEnd type="triangle" w="med" len="med"/>
          </a:ln>
        </p:spPr>
      </p:cxnSp>
      <p:cxnSp>
        <p:nvCxnSpPr>
          <p:cNvPr id="37894" name="AutoShape 16"/>
          <p:cNvCxnSpPr>
            <a:cxnSpLocks noChangeShapeType="1"/>
            <a:stCxn id="37902" idx="1"/>
            <a:endCxn id="37909" idx="1"/>
          </p:cNvCxnSpPr>
          <p:nvPr/>
        </p:nvCxnSpPr>
        <p:spPr bwMode="auto">
          <a:xfrm rot="10800000">
            <a:off x="1143001" y="2032576"/>
            <a:ext cx="142875" cy="3296722"/>
          </a:xfrm>
          <a:prstGeom prst="curvedConnector3">
            <a:avLst>
              <a:gd name="adj1" fmla="val 260000"/>
            </a:avLst>
          </a:prstGeom>
          <a:noFill/>
          <a:ln w="76200">
            <a:solidFill>
              <a:srgbClr val="7030A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16632"/>
            <a:ext cx="7772400" cy="864096"/>
          </a:xfrm>
        </p:spPr>
        <p:txBody>
          <a:bodyPr/>
          <a:lstStyle/>
          <a:p>
            <a:pPr eaLnBrk="1" hangingPunct="1"/>
            <a:r>
              <a:rPr lang="pt-BR" dirty="0" smtClean="0"/>
              <a:t>Território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008" y="980728"/>
            <a:ext cx="8964488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Os serviços/sistemas - vinculados a um dado conjunto territorial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O diagnóstico: população do território</a:t>
            </a:r>
          </a:p>
          <a:p>
            <a:pPr marL="358775" lvl="1" eaLnBrk="1" hangingPunct="1">
              <a:lnSpc>
                <a:spcPct val="150000"/>
              </a:lnSpc>
              <a:buNone/>
            </a:pPr>
            <a:r>
              <a:rPr lang="pt-BR" sz="2400" dirty="0" smtClean="0"/>
              <a:t>Considerar aspectos demográficos, sociais, epidemiológicos e</a:t>
            </a:r>
            <a:br>
              <a:rPr lang="pt-BR" sz="2400" dirty="0" smtClean="0"/>
            </a:br>
            <a:r>
              <a:rPr lang="pt-BR" sz="2400" dirty="0" smtClean="0"/>
              <a:t>culturais</a:t>
            </a:r>
          </a:p>
          <a:p>
            <a:pPr marL="358775" lvl="1" eaLnBrk="1" hangingPunct="1">
              <a:lnSpc>
                <a:spcPct val="150000"/>
              </a:lnSpc>
              <a:buNone/>
            </a:pPr>
            <a:r>
              <a:rPr lang="pt-BR" sz="2400" dirty="0" smtClean="0"/>
              <a:t>Condições de saúde e condições de vida da população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44450"/>
            <a:ext cx="7170738" cy="1143000"/>
          </a:xfrm>
        </p:spPr>
        <p:txBody>
          <a:bodyPr/>
          <a:lstStyle/>
          <a:p>
            <a:pPr eaLnBrk="1" hangingPunct="1"/>
            <a:r>
              <a:rPr lang="pt-BR" b="1" dirty="0" smtClean="0"/>
              <a:t>Principais subsistemas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22375" y="1149350"/>
            <a:ext cx="7742238" cy="5159375"/>
          </a:xfrm>
        </p:spPr>
        <p:txBody>
          <a:bodyPr rtlCol="0">
            <a:normAutofit lnSpcReduction="10000"/>
          </a:bodyPr>
          <a:lstStyle/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SIM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SINASC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SINAN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SIH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SIA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/>
              <a:t>SIAB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SI-PNI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SIGAB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SISVAN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SIS-COL0/MAM/MAL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SISPRENATAL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SISPACTO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CNES</a:t>
            </a:r>
          </a:p>
          <a:p>
            <a:pPr indent="-2825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SIS......OPERACIONAIS ESPECÍFICOS DIVERSOS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483768" y="2485345"/>
            <a:ext cx="6516216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</a:rPr>
              <a:t>Alguns são disponibilizados integralmente (banco de dados), outros oferecem dados consolidados via </a:t>
            </a:r>
            <a:r>
              <a:rPr lang="pt-BR" sz="2000" dirty="0" err="1" smtClean="0">
                <a:latin typeface="+mn-lt"/>
              </a:rPr>
              <a:t>tabnet</a:t>
            </a:r>
            <a:r>
              <a:rPr lang="pt-BR" sz="2000" dirty="0">
                <a:latin typeface="+mn-lt"/>
              </a:rPr>
              <a:t>, outros são de utilização interna das Secretarias.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60648"/>
            <a:ext cx="8928992" cy="63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6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260648"/>
            <a:ext cx="7562088" cy="5334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86895" y="5674022"/>
            <a:ext cx="357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Obrigado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6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edondar Retângulo em um Canto Diagonal 15"/>
          <p:cNvSpPr/>
          <p:nvPr/>
        </p:nvSpPr>
        <p:spPr>
          <a:xfrm>
            <a:off x="1908175" y="476250"/>
            <a:ext cx="6119813" cy="792163"/>
          </a:xfrm>
          <a:prstGeom prst="round2Diag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73138" y="428625"/>
            <a:ext cx="7991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ÁREA/DISTRITO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SANITÁRIO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278063" y="1979613"/>
            <a:ext cx="1862137" cy="3698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DISTRITO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020888" y="3275013"/>
            <a:ext cx="1111250" cy="3698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ÁREA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116013" y="4643438"/>
            <a:ext cx="2052637" cy="369887"/>
          </a:xfrm>
          <a:prstGeom prst="rect">
            <a:avLst/>
          </a:prstGeom>
          <a:solidFill>
            <a:srgbClr val="00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MICROÁREA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339975" y="5876925"/>
            <a:ext cx="1871985" cy="369332"/>
          </a:xfrm>
          <a:prstGeom prst="rect">
            <a:avLst/>
          </a:prstGeom>
          <a:solidFill>
            <a:srgbClr val="FF505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Verdana" pitchFamily="34" charset="0"/>
              </a:rPr>
              <a:t>DOMICÍLIO</a:t>
            </a:r>
            <a:endParaRPr lang="pt-BR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3810000" y="1752600"/>
            <a:ext cx="5334000" cy="480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6477000" y="2895600"/>
            <a:ext cx="2667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7696200" y="3429000"/>
            <a:ext cx="1447800" cy="1447800"/>
          </a:xfrm>
          <a:prstGeom prst="ellipse">
            <a:avLst/>
          </a:prstGeom>
          <a:solidFill>
            <a:srgbClr val="00CC00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8839200" y="3962400"/>
            <a:ext cx="304800" cy="304800"/>
          </a:xfrm>
          <a:prstGeom prst="ellipse">
            <a:avLst/>
          </a:prstGeom>
          <a:solidFill>
            <a:srgbClr val="FF5050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79" grpId="0" animBg="1"/>
      <p:bldP spid="32780" grpId="0" animBg="1"/>
      <p:bldP spid="32781" grpId="0" animBg="1"/>
      <p:bldP spid="327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9"/>
          <p:cNvSpPr>
            <a:spLocks noChangeArrowheads="1" noChangeShapeType="1" noTextEdit="1"/>
          </p:cNvSpPr>
          <p:nvPr/>
        </p:nvSpPr>
        <p:spPr bwMode="auto">
          <a:xfrm rot="5400000">
            <a:off x="-2053432" y="7911307"/>
            <a:ext cx="5630863" cy="381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pt-BR" sz="1000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8435" name="CaixaDeTexto 8"/>
          <p:cNvSpPr txBox="1">
            <a:spLocks noChangeArrowheads="1"/>
          </p:cNvSpPr>
          <p:nvPr/>
        </p:nvSpPr>
        <p:spPr bwMode="auto">
          <a:xfrm>
            <a:off x="323528" y="714375"/>
            <a:ext cx="86409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              </a:t>
            </a:r>
            <a:r>
              <a:rPr lang="pt-BR" sz="2400" b="1" dirty="0">
                <a:latin typeface="+mn-lt"/>
              </a:rPr>
              <a:t>PROBLEMAS DE </a:t>
            </a:r>
            <a:r>
              <a:rPr lang="pt-BR" sz="2400" b="1" dirty="0" smtClean="0">
                <a:latin typeface="+mn-lt"/>
              </a:rPr>
              <a:t>SAÚDE DIAGNÓSTICO TERRITORIAL</a:t>
            </a:r>
            <a:endParaRPr lang="pt-BR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latin typeface="+mn-lt"/>
              </a:rPr>
              <a:t> </a:t>
            </a:r>
            <a:r>
              <a:rPr lang="pt-BR" dirty="0">
                <a:latin typeface="+mn-lt"/>
              </a:rPr>
              <a:t>“</a:t>
            </a:r>
            <a:r>
              <a:rPr lang="pt-BR" sz="2800" dirty="0">
                <a:latin typeface="+mn-lt"/>
              </a:rPr>
              <a:t>Situação insatisfatória acumulada, com tendência de persistir ou agravar‐se, se nada for feito” </a:t>
            </a:r>
            <a:r>
              <a:rPr lang="pt-BR" sz="1200" dirty="0">
                <a:latin typeface="+mn-lt"/>
              </a:rPr>
              <a:t>(Carlos </a:t>
            </a:r>
            <a:r>
              <a:rPr lang="pt-BR" sz="1200" dirty="0" err="1">
                <a:latin typeface="+mn-lt"/>
              </a:rPr>
              <a:t>Matus</a:t>
            </a:r>
            <a:r>
              <a:rPr lang="pt-BR" sz="1200" dirty="0" smtClean="0">
                <a:latin typeface="+mn-lt"/>
              </a:rPr>
              <a:t>)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+mn-lt"/>
              </a:rPr>
              <a:t>Gestor:</a:t>
            </a:r>
            <a:endParaRPr lang="pt-BR" sz="2800" b="1" dirty="0">
              <a:latin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+mn-lt"/>
              </a:rPr>
              <a:t>Realidade observada, ao longo tempo: busca melhorar a </a:t>
            </a:r>
            <a:r>
              <a:rPr lang="pt-BR" sz="2800" dirty="0" err="1" smtClean="0">
                <a:latin typeface="+mn-lt"/>
              </a:rPr>
              <a:t>realidde</a:t>
            </a:r>
            <a:endParaRPr lang="pt-BR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6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+mn-lt"/>
              </a:rPr>
              <a:t>Diagnóstico em saúde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Situação demográfica </a:t>
            </a:r>
            <a:r>
              <a:rPr lang="pt-BR" sz="2000" dirty="0" smtClean="0"/>
              <a:t>(idade, sexo, etnia, gestação, natalidade, mortalidade, morbidade, moradia, saneamento, </a:t>
            </a:r>
            <a:r>
              <a:rPr lang="pt-BR" sz="2000" dirty="0" err="1" smtClean="0"/>
              <a:t>etc</a:t>
            </a:r>
            <a:r>
              <a:rPr lang="pt-BR" sz="20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Condições de saúde </a:t>
            </a:r>
            <a:r>
              <a:rPr lang="pt-BR" sz="2000" dirty="0" smtClean="0"/>
              <a:t>(doenças prevalentes, vacinação, demandas por especialidades médicas, serviços de saúde próximos, acesso a serviços de saúde, etc...)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Condições </a:t>
            </a:r>
            <a:r>
              <a:rPr lang="pt-BR" dirty="0" err="1" smtClean="0"/>
              <a:t>sócioeconômicas</a:t>
            </a:r>
            <a:r>
              <a:rPr lang="pt-BR" dirty="0" smtClean="0"/>
              <a:t> </a:t>
            </a:r>
            <a:r>
              <a:rPr lang="pt-BR" sz="2000" dirty="0" smtClean="0"/>
              <a:t>(renda, escolaridade, emprego,  </a:t>
            </a: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6" y="188640"/>
            <a:ext cx="8677970" cy="1643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Sistemas de Saúde devem ser competentes para enfrentar as necessidades de saúde da população 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142875" y="3212976"/>
            <a:ext cx="8786813" cy="324036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A SITUAÇÃO </a:t>
            </a:r>
            <a:r>
              <a:rPr lang="pt-BR" sz="2400" b="1" dirty="0" smtClean="0">
                <a:latin typeface="+mj-lt"/>
              </a:rPr>
              <a:t>DEMOGRÁFICA</a:t>
            </a:r>
          </a:p>
          <a:p>
            <a:pPr marL="868680" lvl="1" indent="-283464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+mj-lt"/>
              </a:rPr>
              <a:t>Redução da fertilidade. Envelhecimento</a:t>
            </a:r>
            <a:endParaRPr lang="pt-BR" sz="2000" dirty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A </a:t>
            </a:r>
            <a:r>
              <a:rPr lang="pt-BR" sz="2400" b="1" dirty="0" smtClean="0">
                <a:latin typeface="+mj-lt"/>
              </a:rPr>
              <a:t>MORTALIDADE</a:t>
            </a:r>
          </a:p>
          <a:p>
            <a:pPr marL="868680" lvl="1" indent="-283464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+mj-lt"/>
              </a:rPr>
              <a:t>Doenças Cardiovasculares, Câncer e Causas Externas</a:t>
            </a:r>
            <a:endParaRPr lang="pt-BR" sz="2000" dirty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A </a:t>
            </a:r>
            <a:r>
              <a:rPr lang="pt-BR" sz="2400" b="1" dirty="0" smtClean="0">
                <a:latin typeface="+mj-lt"/>
              </a:rPr>
              <a:t>MORBIDADE</a:t>
            </a:r>
          </a:p>
          <a:p>
            <a:pPr marL="868680" lvl="1" indent="-283464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+mj-lt"/>
              </a:rPr>
              <a:t>Doenças Agudas X Doenças Crônicas</a:t>
            </a:r>
            <a:endParaRPr lang="pt-BR" sz="2000" dirty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A DUPLA CARGA DAS </a:t>
            </a:r>
            <a:r>
              <a:rPr lang="pt-BR" sz="2400" b="1" dirty="0" smtClean="0">
                <a:latin typeface="+mj-lt"/>
              </a:rPr>
              <a:t>DOENÇAS</a:t>
            </a:r>
            <a:endParaRPr lang="pt-BR" sz="1400" dirty="0">
              <a:latin typeface="+mj-lt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1907705" y="1340768"/>
            <a:ext cx="1368152" cy="16453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4313" y="288925"/>
            <a:ext cx="877093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j-lt"/>
              </a:rPr>
              <a:t>TENDÊNCIAS DA MORTALIDADE POR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j-lt"/>
              </a:rPr>
              <a:t>GRUPOS DE CAUSAS  </a:t>
            </a:r>
            <a:br>
              <a:rPr lang="pt-BR" sz="2800" b="1" dirty="0">
                <a:latin typeface="+mj-lt"/>
              </a:rPr>
            </a:br>
            <a:r>
              <a:rPr lang="pt-BR" sz="2800" b="1" dirty="0">
                <a:latin typeface="+mj-lt"/>
              </a:rPr>
              <a:t>BRASIL – 1930/2000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97856"/>
              </p:ext>
            </p:extLst>
          </p:nvPr>
        </p:nvGraphicFramePr>
        <p:xfrm>
          <a:off x="214313" y="1989139"/>
          <a:ext cx="8390135" cy="4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Slide" r:id="rId3" imgW="722205" imgH="539560" progId="PowerPoint.Slide.8">
                  <p:embed/>
                </p:oleObj>
              </mc:Choice>
              <mc:Fallback>
                <p:oleObj name="Slide" r:id="rId3" imgW="722205" imgH="539560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89139"/>
                        <a:ext cx="8390135" cy="466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4663"/>
            <a:ext cx="8102600" cy="1441450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bg1"/>
                </a:solidFill>
              </a:rPr>
              <a:t>A CRISE DO MODELO DE ATENÇÃO À SAÚDE NO SUS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359025"/>
            <a:ext cx="8229600" cy="3446463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UMA SITUAÇÃO EPIDEMIOLÓGICA DE DUPLA CARGA DA DOENÇA COM PREDOMINÂNCIA RELATIVA DAS CONDIÇÕES CRÔNICAS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pt-BR" sz="24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pt-BR" sz="2400" b="1" dirty="0"/>
              <a:t> 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UM MODELO DE ATENÇÃO VOLTADO PARA AS CONDIÇÕES AGUDAS </a:t>
            </a:r>
            <a:endParaRPr lang="pt-BR" sz="24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t-BR" sz="1200" b="1" i="1" dirty="0" smtClean="0"/>
              <a:t>MENDES (2002)</a:t>
            </a:r>
            <a:endParaRPr lang="pt-BR" sz="1200" b="1" i="1" dirty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500563" y="3500438"/>
            <a:ext cx="0" cy="79216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610</TotalTime>
  <Words>606</Words>
  <Application>Microsoft Office PowerPoint</Application>
  <PresentationFormat>Apresentação na tela (4:3)</PresentationFormat>
  <Paragraphs>148</Paragraphs>
  <Slides>32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Tema do Office</vt:lpstr>
      <vt:lpstr>Slide</vt:lpstr>
      <vt:lpstr>Diagnóstico e avaliação em saúde: planejando e avaliando serviços de saúde</vt:lpstr>
      <vt:lpstr>DIAGNÓSTICO</vt:lpstr>
      <vt:lpstr>Território</vt:lpstr>
      <vt:lpstr>Apresentação do PowerPoint</vt:lpstr>
      <vt:lpstr>Apresentação do PowerPoint</vt:lpstr>
      <vt:lpstr>Diagnóstico em saúde</vt:lpstr>
      <vt:lpstr>  Sistemas de Saúde devem ser competentes para enfrentar as necessidades de saúde da população    </vt:lpstr>
      <vt:lpstr>Apresentação do PowerPoint</vt:lpstr>
      <vt:lpstr>A CRISE DO MODELO DE ATENÇÃO À SAÚDE NO SUS</vt:lpstr>
      <vt:lpstr>Apresentação do PowerPoint</vt:lpstr>
      <vt:lpstr>Avaliando serviços de Saúde</vt:lpstr>
      <vt:lpstr>Apresentação do PowerPoint</vt:lpstr>
      <vt:lpstr>Apresentação do PowerPoint</vt:lpstr>
      <vt:lpstr>Avaliação de serviços de saúde</vt:lpstr>
      <vt:lpstr>Modelo de atenção à saúde</vt:lpstr>
      <vt:lpstr>Processo de trabalho</vt:lpstr>
      <vt:lpstr>Apresentação do PowerPoint</vt:lpstr>
      <vt:lpstr>Processo de trabalho</vt:lpstr>
      <vt:lpstr>Resultados</vt:lpstr>
      <vt:lpstr>Estrutura (física, operacional, informacional etc)</vt:lpstr>
      <vt:lpstr>    Estrutura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SISTEMAS DE INFORMAÇÃO  EM SAÚDE</vt:lpstr>
      <vt:lpstr>Apresentação do PowerPoint</vt:lpstr>
      <vt:lpstr>A INFORMAÇÃO EM SAÚDE</vt:lpstr>
      <vt:lpstr>Principais subsistemas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 Plano Municipal de Saúde: como passar do projeto à realidade?</dc:title>
  <dc:creator>Sistema</dc:creator>
  <cp:lastModifiedBy>Altacílio Nunes</cp:lastModifiedBy>
  <cp:revision>63</cp:revision>
  <dcterms:created xsi:type="dcterms:W3CDTF">2011-09-20T16:15:24Z</dcterms:created>
  <dcterms:modified xsi:type="dcterms:W3CDTF">2020-08-05T17:35:27Z</dcterms:modified>
</cp:coreProperties>
</file>