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67" r:id="rId3"/>
    <p:sldId id="269" r:id="rId4"/>
    <p:sldId id="264" r:id="rId5"/>
    <p:sldId id="271" r:id="rId6"/>
    <p:sldId id="273" r:id="rId7"/>
    <p:sldId id="277" r:id="rId8"/>
    <p:sldId id="275" r:id="rId9"/>
    <p:sldId id="279" r:id="rId10"/>
    <p:sldId id="281" r:id="rId11"/>
    <p:sldId id="257" r:id="rId12"/>
    <p:sldId id="260" r:id="rId13"/>
    <p:sldId id="261" r:id="rId14"/>
    <p:sldId id="258" r:id="rId15"/>
    <p:sldId id="266" r:id="rId16"/>
    <p:sldId id="265" r:id="rId17"/>
    <p:sldId id="27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9302"/>
    <a:srgbClr val="F0A1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76" autoAdjust="0"/>
    <p:restoredTop sz="94660"/>
  </p:normalViewPr>
  <p:slideViewPr>
    <p:cSldViewPr snapToGrid="0">
      <p:cViewPr>
        <p:scale>
          <a:sx n="50" d="100"/>
          <a:sy n="50" d="100"/>
        </p:scale>
        <p:origin x="155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09FF-228A-4EE2-BA02-E90E3E63F049}" type="datetimeFigureOut">
              <a:rPr lang="pt-BR" smtClean="0"/>
              <a:t>16/05/2018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B823-0A9B-4418-B724-09C009C226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911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09FF-228A-4EE2-BA02-E90E3E63F049}" type="datetimeFigureOut">
              <a:rPr lang="pt-BR" smtClean="0"/>
              <a:t>16/05/2018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B823-0A9B-4418-B724-09C009C226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0589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09FF-228A-4EE2-BA02-E90E3E63F049}" type="datetimeFigureOut">
              <a:rPr lang="pt-BR" smtClean="0"/>
              <a:t>16/05/2018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B823-0A9B-4418-B724-09C009C226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2622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09FF-228A-4EE2-BA02-E90E3E63F049}" type="datetimeFigureOut">
              <a:rPr lang="pt-BR" smtClean="0"/>
              <a:t>16/05/2018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B823-0A9B-4418-B724-09C009C226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1583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09FF-228A-4EE2-BA02-E90E3E63F049}" type="datetimeFigureOut">
              <a:rPr lang="pt-BR" smtClean="0"/>
              <a:t>16/05/2018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B823-0A9B-4418-B724-09C009C226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98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09FF-228A-4EE2-BA02-E90E3E63F049}" type="datetimeFigureOut">
              <a:rPr lang="pt-BR" smtClean="0"/>
              <a:t>16/05/2018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B823-0A9B-4418-B724-09C009C226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1562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09FF-228A-4EE2-BA02-E90E3E63F049}" type="datetimeFigureOut">
              <a:rPr lang="pt-BR" smtClean="0"/>
              <a:t>16/05/2018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B823-0A9B-4418-B724-09C009C226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81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09FF-228A-4EE2-BA02-E90E3E63F049}" type="datetimeFigureOut">
              <a:rPr lang="pt-BR" smtClean="0"/>
              <a:t>16/05/2018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B823-0A9B-4418-B724-09C009C226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034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09FF-228A-4EE2-BA02-E90E3E63F049}" type="datetimeFigureOut">
              <a:rPr lang="pt-BR" smtClean="0"/>
              <a:t>16/05/2018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B823-0A9B-4418-B724-09C009C226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324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09FF-228A-4EE2-BA02-E90E3E63F049}" type="datetimeFigureOut">
              <a:rPr lang="pt-BR" smtClean="0"/>
              <a:t>16/05/2018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B823-0A9B-4418-B724-09C009C226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469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09FF-228A-4EE2-BA02-E90E3E63F049}" type="datetimeFigureOut">
              <a:rPr lang="pt-BR" smtClean="0"/>
              <a:t>16/05/2018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B823-0A9B-4418-B724-09C009C226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4576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209FF-228A-4EE2-BA02-E90E3E63F049}" type="datetimeFigureOut">
              <a:rPr lang="pt-BR" smtClean="0"/>
              <a:t>16/05/2018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EB823-0A9B-4418-B724-09C009C226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77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E1D0250-8BBA-40A9-808F-A78E70188E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r="681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F507F0-170D-4627-8302-706CFA48A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5185568"/>
            <a:ext cx="8375650" cy="1325563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League Spartan" panose="00000800000000000000" pitchFamily="50" charset="0"/>
              </a:rPr>
              <a:t>Como melhorar a efetividade das políticas públicas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EC2F928-A143-4725-9815-4FC9FD147A8F}"/>
              </a:ext>
            </a:extLst>
          </p:cNvPr>
          <p:cNvSpPr txBox="1">
            <a:spLocks/>
          </p:cNvSpPr>
          <p:nvPr/>
        </p:nvSpPr>
        <p:spPr>
          <a:xfrm>
            <a:off x="628650" y="45005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League Spartan" panose="00000800000000000000" pitchFamily="50" charset="0"/>
              </a:rPr>
              <a:t>Big Data e I.A </a:t>
            </a:r>
          </a:p>
          <a:p>
            <a:r>
              <a:rPr lang="pt-BR" dirty="0">
                <a:solidFill>
                  <a:schemeClr val="bg1"/>
                </a:solidFill>
                <a:latin typeface="League Spartan" panose="00000800000000000000" pitchFamily="50" charset="0"/>
              </a:rPr>
              <a:t>Setor Público</a:t>
            </a:r>
          </a:p>
        </p:txBody>
      </p:sp>
    </p:spTree>
    <p:extLst>
      <p:ext uri="{BB962C8B-B14F-4D97-AF65-F5344CB8AC3E}">
        <p14:creationId xmlns:p14="http://schemas.microsoft.com/office/powerpoint/2010/main" val="589450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m relacionada">
            <a:extLst>
              <a:ext uri="{FF2B5EF4-FFF2-40B4-BE49-F238E27FC236}">
                <a16:creationId xmlns:a16="http://schemas.microsoft.com/office/drawing/2014/main" id="{577262BC-10A5-48DC-96A0-2E1CC5D6A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7" r="31867"/>
          <a:stretch/>
        </p:blipFill>
        <p:spPr bwMode="auto">
          <a:xfrm>
            <a:off x="0" y="-2696"/>
            <a:ext cx="3861186" cy="686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9EB84B28-2E9A-4283-A17B-1929AF4E4289}"/>
              </a:ext>
            </a:extLst>
          </p:cNvPr>
          <p:cNvSpPr/>
          <p:nvPr/>
        </p:nvSpPr>
        <p:spPr>
          <a:xfrm>
            <a:off x="665480" y="598008"/>
            <a:ext cx="8249920" cy="75692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F507F0-170D-4627-8302-706CFA48A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165" y="1704487"/>
            <a:ext cx="7886700" cy="756920"/>
          </a:xfrm>
        </p:spPr>
        <p:txBody>
          <a:bodyPr>
            <a:noAutofit/>
          </a:bodyPr>
          <a:lstStyle/>
          <a:p>
            <a:r>
              <a:rPr lang="pt-BR" sz="2000" dirty="0">
                <a:latin typeface="League Spartan" panose="00000800000000000000" pitchFamily="50" charset="0"/>
              </a:rPr>
              <a:t>Comparação municípios:</a:t>
            </a:r>
            <a:br>
              <a:rPr lang="pt-BR" sz="2000" dirty="0">
                <a:latin typeface="League Spartan" panose="00000800000000000000" pitchFamily="50" charset="0"/>
              </a:rPr>
            </a:br>
            <a:r>
              <a:rPr lang="pt-BR" sz="2000" dirty="0">
                <a:latin typeface="League Spartan" panose="00000800000000000000" pitchFamily="50" charset="0"/>
              </a:rPr>
              <a:t>saber benchmarks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C9C8409-D5FE-4FED-A53C-65094C369721}"/>
              </a:ext>
            </a:extLst>
          </p:cNvPr>
          <p:cNvSpPr txBox="1">
            <a:spLocks/>
          </p:cNvSpPr>
          <p:nvPr/>
        </p:nvSpPr>
        <p:spPr>
          <a:xfrm>
            <a:off x="4349749" y="2443751"/>
            <a:ext cx="4832351" cy="95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>
                <a:latin typeface="League Spartan" panose="00000800000000000000" pitchFamily="50" charset="0"/>
              </a:rPr>
              <a:t>Criar referências e indicadores : medir efetividade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5B8B8E2F-F19A-47A5-9DE0-DA1521B2654D}"/>
              </a:ext>
            </a:extLst>
          </p:cNvPr>
          <p:cNvSpPr txBox="1">
            <a:spLocks/>
          </p:cNvSpPr>
          <p:nvPr/>
        </p:nvSpPr>
        <p:spPr>
          <a:xfrm>
            <a:off x="508000" y="429811"/>
            <a:ext cx="840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dirty="0">
                <a:solidFill>
                  <a:schemeClr val="bg1"/>
                </a:solidFill>
                <a:latin typeface="League Spartan" panose="00000800000000000000" pitchFamily="50" charset="0"/>
              </a:rPr>
              <a:t>NECESSIDADE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52BF859-01E5-4266-83DA-7AFF8E14C399}"/>
              </a:ext>
            </a:extLst>
          </p:cNvPr>
          <p:cNvSpPr txBox="1">
            <a:spLocks/>
          </p:cNvSpPr>
          <p:nvPr/>
        </p:nvSpPr>
        <p:spPr>
          <a:xfrm>
            <a:off x="4400165" y="3039636"/>
            <a:ext cx="48069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>
                <a:latin typeface="League Spartan" panose="00000800000000000000" pitchFamily="50" charset="0"/>
              </a:rPr>
              <a:t>Dar visibilidade para as irregularidades</a:t>
            </a:r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E8DEC8AD-5A37-4BEB-829B-14A984D7546A}"/>
              </a:ext>
            </a:extLst>
          </p:cNvPr>
          <p:cNvSpPr/>
          <p:nvPr/>
        </p:nvSpPr>
        <p:spPr>
          <a:xfrm rot="5400000">
            <a:off x="4041526" y="1799939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15F4170C-2CFB-451B-BFE4-C0772369182D}"/>
              </a:ext>
            </a:extLst>
          </p:cNvPr>
          <p:cNvSpPr/>
          <p:nvPr/>
        </p:nvSpPr>
        <p:spPr>
          <a:xfrm rot="5400000">
            <a:off x="4041526" y="2687536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7D4C04F8-9280-4CEF-96CD-189BB8E97BFA}"/>
              </a:ext>
            </a:extLst>
          </p:cNvPr>
          <p:cNvSpPr/>
          <p:nvPr/>
        </p:nvSpPr>
        <p:spPr>
          <a:xfrm rot="5400000">
            <a:off x="4066927" y="3496037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riângulo isósceles 14">
            <a:extLst>
              <a:ext uri="{FF2B5EF4-FFF2-40B4-BE49-F238E27FC236}">
                <a16:creationId xmlns:a16="http://schemas.microsoft.com/office/drawing/2014/main" id="{0F4E08EC-E1F6-457E-9319-BD79CFA9A6FC}"/>
              </a:ext>
            </a:extLst>
          </p:cNvPr>
          <p:cNvSpPr/>
          <p:nvPr/>
        </p:nvSpPr>
        <p:spPr>
          <a:xfrm rot="5400000">
            <a:off x="4092134" y="5094977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5E260BC0-C087-4614-99D4-4DDF1FF06556}"/>
              </a:ext>
            </a:extLst>
          </p:cNvPr>
          <p:cNvSpPr txBox="1">
            <a:spLocks/>
          </p:cNvSpPr>
          <p:nvPr/>
        </p:nvSpPr>
        <p:spPr>
          <a:xfrm>
            <a:off x="4412865" y="3827036"/>
            <a:ext cx="48069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>
                <a:latin typeface="League Spartan" panose="00000800000000000000" pitchFamily="50" charset="0"/>
              </a:rPr>
              <a:t>Identificar oportunidades de redução desperdício dos gastos</a:t>
            </a:r>
          </a:p>
        </p:txBody>
      </p:sp>
      <p:sp>
        <p:nvSpPr>
          <p:cNvPr id="16" name="Triângulo isósceles 15">
            <a:extLst>
              <a:ext uri="{FF2B5EF4-FFF2-40B4-BE49-F238E27FC236}">
                <a16:creationId xmlns:a16="http://schemas.microsoft.com/office/drawing/2014/main" id="{69DD3DAB-4F73-4CA0-B09E-22E20C8404E8}"/>
              </a:ext>
            </a:extLst>
          </p:cNvPr>
          <p:cNvSpPr/>
          <p:nvPr/>
        </p:nvSpPr>
        <p:spPr>
          <a:xfrm rot="5400000">
            <a:off x="4079627" y="4283437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802C94A3-1CC9-422D-B6FD-BF0C03611FC2}"/>
              </a:ext>
            </a:extLst>
          </p:cNvPr>
          <p:cNvSpPr txBox="1">
            <a:spLocks/>
          </p:cNvSpPr>
          <p:nvPr/>
        </p:nvSpPr>
        <p:spPr>
          <a:xfrm>
            <a:off x="4438265" y="4627136"/>
            <a:ext cx="48069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>
                <a:latin typeface="League Spartan" panose="00000800000000000000" pitchFamily="50" charset="0"/>
              </a:rPr>
              <a:t>Identificar desvios na arrecadação</a:t>
            </a:r>
          </a:p>
        </p:txBody>
      </p:sp>
      <p:sp>
        <p:nvSpPr>
          <p:cNvPr id="18" name="Triângulo isósceles 17">
            <a:extLst>
              <a:ext uri="{FF2B5EF4-FFF2-40B4-BE49-F238E27FC236}">
                <a16:creationId xmlns:a16="http://schemas.microsoft.com/office/drawing/2014/main" id="{3AC0904F-4E8D-4844-8057-A7E3FE17044E}"/>
              </a:ext>
            </a:extLst>
          </p:cNvPr>
          <p:cNvSpPr/>
          <p:nvPr/>
        </p:nvSpPr>
        <p:spPr>
          <a:xfrm rot="5400000">
            <a:off x="4130234" y="5717277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6E41B605-2DA3-47AE-B12E-ED6D7828E7FA}"/>
              </a:ext>
            </a:extLst>
          </p:cNvPr>
          <p:cNvSpPr txBox="1">
            <a:spLocks/>
          </p:cNvSpPr>
          <p:nvPr/>
        </p:nvSpPr>
        <p:spPr>
          <a:xfrm>
            <a:off x="4476365" y="5249436"/>
            <a:ext cx="48069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>
                <a:latin typeface="League Spartan" panose="00000800000000000000" pitchFamily="50" charset="0"/>
              </a:rPr>
              <a:t>Fazer pesquisa e política pública</a:t>
            </a:r>
          </a:p>
        </p:txBody>
      </p:sp>
    </p:spTree>
    <p:extLst>
      <p:ext uri="{BB962C8B-B14F-4D97-AF65-F5344CB8AC3E}">
        <p14:creationId xmlns:p14="http://schemas.microsoft.com/office/powerpoint/2010/main" val="1139552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>
            <a:extLst>
              <a:ext uri="{FF2B5EF4-FFF2-40B4-BE49-F238E27FC236}">
                <a16:creationId xmlns:a16="http://schemas.microsoft.com/office/drawing/2014/main" id="{BB98A50A-AC0C-47E8-A5BE-D511190A3D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4" r="62572"/>
          <a:stretch/>
        </p:blipFill>
        <p:spPr>
          <a:xfrm>
            <a:off x="-1" y="0"/>
            <a:ext cx="3171631" cy="685800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D5575D1-62E8-4D6F-A020-F257456A194B}"/>
              </a:ext>
            </a:extLst>
          </p:cNvPr>
          <p:cNvSpPr/>
          <p:nvPr/>
        </p:nvSpPr>
        <p:spPr>
          <a:xfrm>
            <a:off x="447040" y="162560"/>
            <a:ext cx="8249920" cy="75692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35321D9-4F12-427F-80BF-FC924646C98D}"/>
              </a:ext>
            </a:extLst>
          </p:cNvPr>
          <p:cNvSpPr txBox="1"/>
          <p:nvPr/>
        </p:nvSpPr>
        <p:spPr>
          <a:xfrm>
            <a:off x="3628831" y="1119535"/>
            <a:ext cx="588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League Spartan" panose="00000800000000000000" pitchFamily="50" charset="0"/>
              </a:rPr>
              <a:t>SAÚDE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960972A-6487-4B2C-AA86-673B12B2E3B4}"/>
              </a:ext>
            </a:extLst>
          </p:cNvPr>
          <p:cNvSpPr txBox="1"/>
          <p:nvPr/>
        </p:nvSpPr>
        <p:spPr>
          <a:xfrm>
            <a:off x="544786" y="263585"/>
            <a:ext cx="4992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League Spartan" panose="00000800000000000000" pitchFamily="50" charset="0"/>
              </a:rPr>
              <a:t>POSSÍVEIS FORMAS DE</a:t>
            </a:r>
          </a:p>
        </p:txBody>
      </p:sp>
      <p:sp>
        <p:nvSpPr>
          <p:cNvPr id="13" name="Triângulo isósceles 12">
            <a:extLst>
              <a:ext uri="{FF2B5EF4-FFF2-40B4-BE49-F238E27FC236}">
                <a16:creationId xmlns:a16="http://schemas.microsoft.com/office/drawing/2014/main" id="{271EF57F-5C6F-44A0-8A7B-AB948F52C528}"/>
              </a:ext>
            </a:extLst>
          </p:cNvPr>
          <p:cNvSpPr/>
          <p:nvPr/>
        </p:nvSpPr>
        <p:spPr>
          <a:xfrm rot="5400000">
            <a:off x="3290128" y="1180495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C06F055-DAC6-4010-9214-B62760F23DD4}"/>
              </a:ext>
            </a:extLst>
          </p:cNvPr>
          <p:cNvSpPr txBox="1"/>
          <p:nvPr/>
        </p:nvSpPr>
        <p:spPr>
          <a:xfrm>
            <a:off x="3618671" y="1501408"/>
            <a:ext cx="544576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PACIENTE ÚNICO</a:t>
            </a:r>
          </a:p>
          <a:p>
            <a:r>
              <a:rPr lang="pt-BR" sz="1200" dirty="0"/>
              <a:t>Concentração de todos exames, diagnósticos, consultas, internações, receitas, retiradas de medicamento na tela do médico.</a:t>
            </a:r>
          </a:p>
          <a:p>
            <a:r>
              <a:rPr lang="pt-BR" sz="1200" b="1" dirty="0"/>
              <a:t>+ : </a:t>
            </a:r>
            <a:r>
              <a:rPr lang="pt-BR" sz="1200" dirty="0"/>
              <a:t>redução quantidade de exames, diagnóstico preciso e antecipado, redução custo por paciente e estatísticas cruzadas de efetividade de campanhas e medicações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8B18212-121B-46AE-81A7-EE6B12BFDCA7}"/>
              </a:ext>
            </a:extLst>
          </p:cNvPr>
          <p:cNvSpPr txBox="1"/>
          <p:nvPr/>
        </p:nvSpPr>
        <p:spPr>
          <a:xfrm>
            <a:off x="3598351" y="2414280"/>
            <a:ext cx="544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TRIAGEM INTELIGENTE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06DA99F-EA2D-4880-9E8B-F43AC7F247DA}"/>
              </a:ext>
            </a:extLst>
          </p:cNvPr>
          <p:cNvSpPr txBox="1"/>
          <p:nvPr/>
        </p:nvSpPr>
        <p:spPr>
          <a:xfrm>
            <a:off x="3598351" y="2601624"/>
            <a:ext cx="544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MONITORAMENTO DE SURTOS E CONTROLE DE DOENÇAS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3771F9B-7845-4E1D-81EC-C3C3C7FD0325}"/>
              </a:ext>
            </a:extLst>
          </p:cNvPr>
          <p:cNvSpPr txBox="1"/>
          <p:nvPr/>
        </p:nvSpPr>
        <p:spPr>
          <a:xfrm>
            <a:off x="3608511" y="2774344"/>
            <a:ext cx="544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ENTRE OUTROS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4438642-9A56-4775-A78A-D3249FE2FC1C}"/>
              </a:ext>
            </a:extLst>
          </p:cNvPr>
          <p:cNvSpPr txBox="1"/>
          <p:nvPr/>
        </p:nvSpPr>
        <p:spPr>
          <a:xfrm>
            <a:off x="3638991" y="3171855"/>
            <a:ext cx="588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League Spartan" panose="00000800000000000000" pitchFamily="50" charset="0"/>
              </a:rPr>
              <a:t>ASSISTÊNCIA SOCIAL</a:t>
            </a:r>
          </a:p>
        </p:txBody>
      </p:sp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6F2849FD-B74A-4DFE-9179-CEE2EACBFB28}"/>
              </a:ext>
            </a:extLst>
          </p:cNvPr>
          <p:cNvSpPr/>
          <p:nvPr/>
        </p:nvSpPr>
        <p:spPr>
          <a:xfrm rot="5400000">
            <a:off x="3300288" y="3232815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7563797-477A-4E9E-B26F-CDF217316773}"/>
              </a:ext>
            </a:extLst>
          </p:cNvPr>
          <p:cNvSpPr txBox="1"/>
          <p:nvPr/>
        </p:nvSpPr>
        <p:spPr>
          <a:xfrm>
            <a:off x="3618671" y="3563888"/>
            <a:ext cx="54457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ROBÔS DE VALIDAÇÃO E ACOMPANHAMENTO</a:t>
            </a:r>
          </a:p>
          <a:p>
            <a:r>
              <a:rPr lang="pt-BR" sz="1200" dirty="0" err="1"/>
              <a:t>Check</a:t>
            </a:r>
            <a:r>
              <a:rPr lang="pt-BR" sz="1200" dirty="0"/>
              <a:t> automático do perfil do cidadão em várias bases (renda, bens, </a:t>
            </a:r>
            <a:r>
              <a:rPr lang="pt-BR" sz="1200" dirty="0" err="1"/>
              <a:t>etc</a:t>
            </a:r>
            <a:r>
              <a:rPr lang="pt-BR" sz="1200" dirty="0"/>
              <a:t>) e o perfil dos programas de assistência.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09D8F1D-61B4-49B7-882A-731558CC312F}"/>
              </a:ext>
            </a:extLst>
          </p:cNvPr>
          <p:cNvSpPr txBox="1"/>
          <p:nvPr/>
        </p:nvSpPr>
        <p:spPr>
          <a:xfrm>
            <a:off x="3618671" y="4166682"/>
            <a:ext cx="544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MATRIZ DE ACOMPANHAMENTO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5D4E77C-0823-49EB-AC6E-9FD47632F04E}"/>
              </a:ext>
            </a:extLst>
          </p:cNvPr>
          <p:cNvSpPr txBox="1"/>
          <p:nvPr/>
        </p:nvSpPr>
        <p:spPr>
          <a:xfrm>
            <a:off x="3608511" y="4376052"/>
            <a:ext cx="544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MONITORAMENTO E FISCALIZAÇÃO AUTOMÁTICO DE </a:t>
            </a:r>
            <a:r>
              <a:rPr lang="pt-BR" sz="1400" b="1" dirty="0" err="1"/>
              <a:t>OSs</a:t>
            </a:r>
            <a:r>
              <a:rPr lang="pt-BR" sz="1400" b="1" dirty="0"/>
              <a:t> 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8ED80F2-14E8-49DA-B54D-901344D4F8D5}"/>
              </a:ext>
            </a:extLst>
          </p:cNvPr>
          <p:cNvSpPr txBox="1"/>
          <p:nvPr/>
        </p:nvSpPr>
        <p:spPr>
          <a:xfrm>
            <a:off x="3608511" y="4564836"/>
            <a:ext cx="544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ENTRE OUTROS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E92A29E-328B-475F-A561-EDC334F3E717}"/>
              </a:ext>
            </a:extLst>
          </p:cNvPr>
          <p:cNvSpPr txBox="1"/>
          <p:nvPr/>
        </p:nvSpPr>
        <p:spPr>
          <a:xfrm>
            <a:off x="3649151" y="4960015"/>
            <a:ext cx="588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League Spartan" panose="00000800000000000000" pitchFamily="50" charset="0"/>
              </a:rPr>
              <a:t>COMBATE A CORRUPÇÃO</a:t>
            </a:r>
          </a:p>
        </p:txBody>
      </p:sp>
      <p:sp>
        <p:nvSpPr>
          <p:cNvPr id="25" name="Triângulo isósceles 24">
            <a:extLst>
              <a:ext uri="{FF2B5EF4-FFF2-40B4-BE49-F238E27FC236}">
                <a16:creationId xmlns:a16="http://schemas.microsoft.com/office/drawing/2014/main" id="{51AC1260-D626-4E3D-8159-5F856A3AD596}"/>
              </a:ext>
            </a:extLst>
          </p:cNvPr>
          <p:cNvSpPr/>
          <p:nvPr/>
        </p:nvSpPr>
        <p:spPr>
          <a:xfrm rot="5400000">
            <a:off x="3310448" y="5020975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63766E3-6DD7-463F-B54A-9DD1C6FEA6F5}"/>
              </a:ext>
            </a:extLst>
          </p:cNvPr>
          <p:cNvSpPr txBox="1"/>
          <p:nvPr/>
        </p:nvSpPr>
        <p:spPr>
          <a:xfrm>
            <a:off x="3618671" y="5382528"/>
            <a:ext cx="544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ROBÔS DE APONTAMENTO DE FRAUDES EM LICITAÇÕES</a:t>
            </a:r>
            <a:endParaRPr lang="pt-BR" sz="1200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94B21A7-6FF5-4265-B0EE-ECF60D4AC9E4}"/>
              </a:ext>
            </a:extLst>
          </p:cNvPr>
          <p:cNvSpPr txBox="1"/>
          <p:nvPr/>
        </p:nvSpPr>
        <p:spPr>
          <a:xfrm>
            <a:off x="3608511" y="5574675"/>
            <a:ext cx="5445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MATRIZ DE RISCO</a:t>
            </a:r>
          </a:p>
          <a:p>
            <a:r>
              <a:rPr lang="pt-BR" sz="1400" b="1" dirty="0"/>
              <a:t>PAGAMENTOS PRIVILEGIADOS</a:t>
            </a:r>
          </a:p>
          <a:p>
            <a:r>
              <a:rPr lang="pt-BR" sz="1400" b="1" dirty="0"/>
              <a:t>FORNECIMENTO PARA PPES, INEDONÊOS,....</a:t>
            </a:r>
          </a:p>
          <a:p>
            <a:r>
              <a:rPr lang="pt-BR" sz="1400" b="1" dirty="0"/>
              <a:t>VALORES DE FORNECIMENTO SUPERIOR AO CONTRATADO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A295A41-9C6C-4823-AC9F-4D23702DBF89}"/>
              </a:ext>
            </a:extLst>
          </p:cNvPr>
          <p:cNvSpPr txBox="1"/>
          <p:nvPr/>
        </p:nvSpPr>
        <p:spPr>
          <a:xfrm>
            <a:off x="5863546" y="201266"/>
            <a:ext cx="4992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C9302"/>
                </a:solidFill>
                <a:latin typeface="League Spartan" panose="00000800000000000000" pitchFamily="50" charset="0"/>
              </a:rPr>
              <a:t>APLICAÇÃO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849003CB-1A5D-4F57-8682-A69201630E95}"/>
              </a:ext>
            </a:extLst>
          </p:cNvPr>
          <p:cNvSpPr txBox="1"/>
          <p:nvPr/>
        </p:nvSpPr>
        <p:spPr>
          <a:xfrm>
            <a:off x="5888946" y="544166"/>
            <a:ext cx="2710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C9302"/>
                </a:solidFill>
                <a:latin typeface="League Spartan" panose="00000800000000000000" pitchFamily="50" charset="0"/>
              </a:rPr>
              <a:t>ESTUDO</a:t>
            </a:r>
          </a:p>
        </p:txBody>
      </p:sp>
    </p:spTree>
    <p:extLst>
      <p:ext uri="{BB962C8B-B14F-4D97-AF65-F5344CB8AC3E}">
        <p14:creationId xmlns:p14="http://schemas.microsoft.com/office/powerpoint/2010/main" val="2073278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9F946CD-1CF2-4C64-920C-E9F21E0DE0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29" r="17588"/>
          <a:stretch/>
        </p:blipFill>
        <p:spPr>
          <a:xfrm>
            <a:off x="6116322" y="0"/>
            <a:ext cx="3027678" cy="688419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35321D9-4F12-427F-80BF-FC924646C98D}"/>
              </a:ext>
            </a:extLst>
          </p:cNvPr>
          <p:cNvSpPr txBox="1"/>
          <p:nvPr/>
        </p:nvSpPr>
        <p:spPr>
          <a:xfrm>
            <a:off x="743391" y="1393856"/>
            <a:ext cx="588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League Spartan" panose="00000800000000000000" pitchFamily="50" charset="0"/>
              </a:rPr>
              <a:t>ARRECADAÇÃO</a:t>
            </a:r>
          </a:p>
        </p:txBody>
      </p:sp>
      <p:sp>
        <p:nvSpPr>
          <p:cNvPr id="13" name="Triângulo isósceles 12">
            <a:extLst>
              <a:ext uri="{FF2B5EF4-FFF2-40B4-BE49-F238E27FC236}">
                <a16:creationId xmlns:a16="http://schemas.microsoft.com/office/drawing/2014/main" id="{271EF57F-5C6F-44A0-8A7B-AB948F52C528}"/>
              </a:ext>
            </a:extLst>
          </p:cNvPr>
          <p:cNvSpPr/>
          <p:nvPr/>
        </p:nvSpPr>
        <p:spPr>
          <a:xfrm rot="5400000">
            <a:off x="455488" y="1454816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C06F055-DAC6-4010-9214-B62760F23DD4}"/>
              </a:ext>
            </a:extLst>
          </p:cNvPr>
          <p:cNvSpPr txBox="1"/>
          <p:nvPr/>
        </p:nvSpPr>
        <p:spPr>
          <a:xfrm>
            <a:off x="784031" y="1775729"/>
            <a:ext cx="41562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COBRANÇA INTELIGENTE E AUTOMÁTICA</a:t>
            </a:r>
          </a:p>
          <a:p>
            <a:r>
              <a:rPr lang="pt-BR" sz="1200" dirty="0"/>
              <a:t>Apontando dentro da dívida ativa, quem são os devedores que tem condições de pagar e bens no nome.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06DA99F-EA2D-4880-9E8B-F43AC7F247DA}"/>
              </a:ext>
            </a:extLst>
          </p:cNvPr>
          <p:cNvSpPr txBox="1"/>
          <p:nvPr/>
        </p:nvSpPr>
        <p:spPr>
          <a:xfrm>
            <a:off x="784031" y="2704013"/>
            <a:ext cx="544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ENTRE OUTROS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4438642-9A56-4775-A78A-D3249FE2FC1C}"/>
              </a:ext>
            </a:extLst>
          </p:cNvPr>
          <p:cNvSpPr txBox="1"/>
          <p:nvPr/>
        </p:nvSpPr>
        <p:spPr>
          <a:xfrm>
            <a:off x="753551" y="3141376"/>
            <a:ext cx="588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League Spartan" panose="00000800000000000000" pitchFamily="50" charset="0"/>
              </a:rPr>
              <a:t>SEGURANÇA</a:t>
            </a:r>
          </a:p>
        </p:txBody>
      </p:sp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6F2849FD-B74A-4DFE-9179-CEE2EACBFB28}"/>
              </a:ext>
            </a:extLst>
          </p:cNvPr>
          <p:cNvSpPr/>
          <p:nvPr/>
        </p:nvSpPr>
        <p:spPr>
          <a:xfrm rot="5400000">
            <a:off x="465648" y="3202336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7563797-477A-4E9E-B26F-CDF217316773}"/>
              </a:ext>
            </a:extLst>
          </p:cNvPr>
          <p:cNvSpPr txBox="1"/>
          <p:nvPr/>
        </p:nvSpPr>
        <p:spPr>
          <a:xfrm>
            <a:off x="784031" y="3533409"/>
            <a:ext cx="54457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ROBÔS DE IDENTIFICAÇÃO POR IMAGEM – MONITORAMENTO CIDADE</a:t>
            </a:r>
          </a:p>
          <a:p>
            <a:r>
              <a:rPr lang="pt-BR" sz="1200" dirty="0"/>
              <a:t>Identificado infratores, furtos, veículos roubados e direcionando a ação policial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09D8F1D-61B4-49B7-882A-731558CC312F}"/>
              </a:ext>
            </a:extLst>
          </p:cNvPr>
          <p:cNvSpPr txBox="1"/>
          <p:nvPr/>
        </p:nvSpPr>
        <p:spPr>
          <a:xfrm>
            <a:off x="784031" y="3979000"/>
            <a:ext cx="544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MATRIZ DE RISCO – direcionamento estrutura de segurança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8ED80F2-14E8-49DA-B54D-901344D4F8D5}"/>
              </a:ext>
            </a:extLst>
          </p:cNvPr>
          <p:cNvSpPr txBox="1"/>
          <p:nvPr/>
        </p:nvSpPr>
        <p:spPr>
          <a:xfrm>
            <a:off x="773871" y="4214594"/>
            <a:ext cx="544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ENTRE OUTROS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E92A29E-328B-475F-A561-EDC334F3E717}"/>
              </a:ext>
            </a:extLst>
          </p:cNvPr>
          <p:cNvSpPr txBox="1"/>
          <p:nvPr/>
        </p:nvSpPr>
        <p:spPr>
          <a:xfrm>
            <a:off x="763711" y="4584096"/>
            <a:ext cx="588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League Spartan" panose="00000800000000000000" pitchFamily="50" charset="0"/>
              </a:rPr>
              <a:t>COMPRAS</a:t>
            </a:r>
          </a:p>
        </p:txBody>
      </p:sp>
      <p:sp>
        <p:nvSpPr>
          <p:cNvPr id="25" name="Triângulo isósceles 24">
            <a:extLst>
              <a:ext uri="{FF2B5EF4-FFF2-40B4-BE49-F238E27FC236}">
                <a16:creationId xmlns:a16="http://schemas.microsoft.com/office/drawing/2014/main" id="{51AC1260-D626-4E3D-8159-5F856A3AD596}"/>
              </a:ext>
            </a:extLst>
          </p:cNvPr>
          <p:cNvSpPr/>
          <p:nvPr/>
        </p:nvSpPr>
        <p:spPr>
          <a:xfrm rot="5400000">
            <a:off x="475808" y="4645056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63766E3-6DD7-463F-B54A-9DD1C6FEA6F5}"/>
              </a:ext>
            </a:extLst>
          </p:cNvPr>
          <p:cNvSpPr txBox="1"/>
          <p:nvPr/>
        </p:nvSpPr>
        <p:spPr>
          <a:xfrm>
            <a:off x="763711" y="4999148"/>
            <a:ext cx="544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REPUTAÇÃO DOS FORNECEDORES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94B21A7-6FF5-4265-B0EE-ECF60D4AC9E4}"/>
              </a:ext>
            </a:extLst>
          </p:cNvPr>
          <p:cNvSpPr txBox="1"/>
          <p:nvPr/>
        </p:nvSpPr>
        <p:spPr>
          <a:xfrm>
            <a:off x="773871" y="5198756"/>
            <a:ext cx="5080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Valores fornecidos para outros municípios, </a:t>
            </a:r>
            <a:r>
              <a:rPr lang="pt-BR" sz="1200" dirty="0" err="1"/>
              <a:t>check</a:t>
            </a:r>
            <a:r>
              <a:rPr lang="pt-BR" sz="1200" dirty="0"/>
              <a:t> de dívidas (privada e união), </a:t>
            </a:r>
            <a:r>
              <a:rPr lang="pt-BR" sz="1200" dirty="0" err="1"/>
              <a:t>check</a:t>
            </a:r>
            <a:r>
              <a:rPr lang="pt-BR" sz="1200" dirty="0"/>
              <a:t> reputação (trabalho escravo, idoneidade, ....), rating de fornecimento,.....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1EF5067-42FC-4C75-A370-A921B5EC3578}"/>
              </a:ext>
            </a:extLst>
          </p:cNvPr>
          <p:cNvSpPr txBox="1"/>
          <p:nvPr/>
        </p:nvSpPr>
        <p:spPr>
          <a:xfrm>
            <a:off x="784031" y="2334529"/>
            <a:ext cx="54457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MAPEAMENTO POR IMAGEM DE NOVAS CONSTRUÇÕES</a:t>
            </a:r>
          </a:p>
          <a:p>
            <a:r>
              <a:rPr lang="pt-BR" sz="1200" dirty="0"/>
              <a:t>Aumento de arrecadação de taxa de construção e IPTU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B8997AE-BF6F-44FA-BDCE-1F8501ED29C8}"/>
              </a:ext>
            </a:extLst>
          </p:cNvPr>
          <p:cNvSpPr txBox="1"/>
          <p:nvPr/>
        </p:nvSpPr>
        <p:spPr>
          <a:xfrm>
            <a:off x="753551" y="5588428"/>
            <a:ext cx="544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COMPRAS CONJUNTAS</a:t>
            </a:r>
          </a:p>
          <a:p>
            <a:r>
              <a:rPr lang="pt-BR" sz="1400" b="1" dirty="0"/>
              <a:t>ENTRE OUTROS</a:t>
            </a: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72D517D7-6181-43F7-8994-E6BDF00A9B65}"/>
              </a:ext>
            </a:extLst>
          </p:cNvPr>
          <p:cNvSpPr/>
          <p:nvPr/>
        </p:nvSpPr>
        <p:spPr>
          <a:xfrm>
            <a:off x="447040" y="264160"/>
            <a:ext cx="8249920" cy="75692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E057983-0E3F-439C-B9DC-723BC5A87377}"/>
              </a:ext>
            </a:extLst>
          </p:cNvPr>
          <p:cNvSpPr txBox="1"/>
          <p:nvPr/>
        </p:nvSpPr>
        <p:spPr>
          <a:xfrm>
            <a:off x="544786" y="365185"/>
            <a:ext cx="4992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League Spartan" panose="00000800000000000000" pitchFamily="50" charset="0"/>
              </a:rPr>
              <a:t>POSSÍVEIS FORMAS DE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B391CEB4-E0B8-4B5B-92FD-8691492BAADB}"/>
              </a:ext>
            </a:extLst>
          </p:cNvPr>
          <p:cNvSpPr txBox="1"/>
          <p:nvPr/>
        </p:nvSpPr>
        <p:spPr>
          <a:xfrm>
            <a:off x="5863546" y="302866"/>
            <a:ext cx="4992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C9302"/>
                </a:solidFill>
                <a:latin typeface="League Spartan" panose="00000800000000000000" pitchFamily="50" charset="0"/>
              </a:rPr>
              <a:t>APLICAÇÃO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AF6AFAFD-8DFE-4EE8-910C-13EDE767C148}"/>
              </a:ext>
            </a:extLst>
          </p:cNvPr>
          <p:cNvSpPr txBox="1"/>
          <p:nvPr/>
        </p:nvSpPr>
        <p:spPr>
          <a:xfrm>
            <a:off x="5888946" y="645766"/>
            <a:ext cx="2710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C9302"/>
                </a:solidFill>
                <a:latin typeface="League Spartan" panose="00000800000000000000" pitchFamily="50" charset="0"/>
              </a:rPr>
              <a:t>ESTUDO</a:t>
            </a:r>
          </a:p>
        </p:txBody>
      </p:sp>
    </p:spTree>
    <p:extLst>
      <p:ext uri="{BB962C8B-B14F-4D97-AF65-F5344CB8AC3E}">
        <p14:creationId xmlns:p14="http://schemas.microsoft.com/office/powerpoint/2010/main" val="472973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D5575D1-62E8-4D6F-A020-F257456A194B}"/>
              </a:ext>
            </a:extLst>
          </p:cNvPr>
          <p:cNvSpPr/>
          <p:nvPr/>
        </p:nvSpPr>
        <p:spPr>
          <a:xfrm>
            <a:off x="447040" y="327660"/>
            <a:ext cx="8249920" cy="75692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35321D9-4F12-427F-80BF-FC924646C98D}"/>
              </a:ext>
            </a:extLst>
          </p:cNvPr>
          <p:cNvSpPr txBox="1"/>
          <p:nvPr/>
        </p:nvSpPr>
        <p:spPr>
          <a:xfrm>
            <a:off x="743391" y="1597056"/>
            <a:ext cx="588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League Spartan" panose="00000800000000000000" pitchFamily="50" charset="0"/>
              </a:rPr>
              <a:t>EDUCAÇÃO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960972A-6487-4B2C-AA86-673B12B2E3B4}"/>
              </a:ext>
            </a:extLst>
          </p:cNvPr>
          <p:cNvSpPr txBox="1"/>
          <p:nvPr/>
        </p:nvSpPr>
        <p:spPr>
          <a:xfrm>
            <a:off x="544786" y="428685"/>
            <a:ext cx="7786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League Spartan" panose="00000800000000000000" pitchFamily="50" charset="0"/>
              </a:rPr>
              <a:t>TODAS AS ÁREAS</a:t>
            </a:r>
          </a:p>
        </p:txBody>
      </p:sp>
      <p:sp>
        <p:nvSpPr>
          <p:cNvPr id="13" name="Triângulo isósceles 12">
            <a:extLst>
              <a:ext uri="{FF2B5EF4-FFF2-40B4-BE49-F238E27FC236}">
                <a16:creationId xmlns:a16="http://schemas.microsoft.com/office/drawing/2014/main" id="{271EF57F-5C6F-44A0-8A7B-AB948F52C528}"/>
              </a:ext>
            </a:extLst>
          </p:cNvPr>
          <p:cNvSpPr/>
          <p:nvPr/>
        </p:nvSpPr>
        <p:spPr>
          <a:xfrm rot="5400000">
            <a:off x="455488" y="1658016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4438642-9A56-4775-A78A-D3249FE2FC1C}"/>
              </a:ext>
            </a:extLst>
          </p:cNvPr>
          <p:cNvSpPr txBox="1"/>
          <p:nvPr/>
        </p:nvSpPr>
        <p:spPr>
          <a:xfrm>
            <a:off x="5157954" y="1579730"/>
            <a:ext cx="588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League Spartan" panose="00000800000000000000" pitchFamily="50" charset="0"/>
              </a:rPr>
              <a:t>COMUNICAÇÃO</a:t>
            </a:r>
          </a:p>
        </p:txBody>
      </p:sp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6F2849FD-B74A-4DFE-9179-CEE2EACBFB28}"/>
              </a:ext>
            </a:extLst>
          </p:cNvPr>
          <p:cNvSpPr/>
          <p:nvPr/>
        </p:nvSpPr>
        <p:spPr>
          <a:xfrm rot="5400000">
            <a:off x="4849731" y="1657970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Triângulo isósceles 24">
            <a:extLst>
              <a:ext uri="{FF2B5EF4-FFF2-40B4-BE49-F238E27FC236}">
                <a16:creationId xmlns:a16="http://schemas.microsoft.com/office/drawing/2014/main" id="{51AC1260-D626-4E3D-8159-5F856A3AD596}"/>
              </a:ext>
            </a:extLst>
          </p:cNvPr>
          <p:cNvSpPr/>
          <p:nvPr/>
        </p:nvSpPr>
        <p:spPr>
          <a:xfrm rot="5400000">
            <a:off x="483826" y="3228350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63766E3-6DD7-463F-B54A-9DD1C6FEA6F5}"/>
              </a:ext>
            </a:extLst>
          </p:cNvPr>
          <p:cNvSpPr txBox="1"/>
          <p:nvPr/>
        </p:nvSpPr>
        <p:spPr>
          <a:xfrm>
            <a:off x="737920" y="2030900"/>
            <a:ext cx="3318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COMBATE DE FRAUDES MERENDA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16C1BFD-430C-4228-B964-58D5819FC16A}"/>
              </a:ext>
            </a:extLst>
          </p:cNvPr>
          <p:cNvSpPr txBox="1"/>
          <p:nvPr/>
        </p:nvSpPr>
        <p:spPr>
          <a:xfrm>
            <a:off x="5130044" y="3109584"/>
            <a:ext cx="2936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League Spartan" panose="00000800000000000000" pitchFamily="50" charset="0"/>
              </a:rPr>
              <a:t>OBRAS</a:t>
            </a:r>
          </a:p>
        </p:txBody>
      </p:sp>
      <p:sp>
        <p:nvSpPr>
          <p:cNvPr id="30" name="Triângulo isósceles 29">
            <a:extLst>
              <a:ext uri="{FF2B5EF4-FFF2-40B4-BE49-F238E27FC236}">
                <a16:creationId xmlns:a16="http://schemas.microsoft.com/office/drawing/2014/main" id="{942B9AEF-3742-4925-A0B0-0BB7A170176B}"/>
              </a:ext>
            </a:extLst>
          </p:cNvPr>
          <p:cNvSpPr/>
          <p:nvPr/>
        </p:nvSpPr>
        <p:spPr>
          <a:xfrm rot="5400000">
            <a:off x="4829839" y="3170544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4323294-6E52-4368-A8D0-21EE37F17BE4}"/>
              </a:ext>
            </a:extLst>
          </p:cNvPr>
          <p:cNvSpPr txBox="1"/>
          <p:nvPr/>
        </p:nvSpPr>
        <p:spPr>
          <a:xfrm>
            <a:off x="776284" y="3195142"/>
            <a:ext cx="2936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League Spartan" panose="00000800000000000000" pitchFamily="50" charset="0"/>
              </a:rPr>
              <a:t>ZELADORIA</a:t>
            </a:r>
          </a:p>
        </p:txBody>
      </p:sp>
      <p:sp>
        <p:nvSpPr>
          <p:cNvPr id="32" name="Triângulo isósceles 31">
            <a:extLst>
              <a:ext uri="{FF2B5EF4-FFF2-40B4-BE49-F238E27FC236}">
                <a16:creationId xmlns:a16="http://schemas.microsoft.com/office/drawing/2014/main" id="{78A68BF5-C48A-4859-9A4D-DC7EDA47C798}"/>
              </a:ext>
            </a:extLst>
          </p:cNvPr>
          <p:cNvSpPr/>
          <p:nvPr/>
        </p:nvSpPr>
        <p:spPr>
          <a:xfrm rot="5400000">
            <a:off x="483826" y="5450830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BA75DA5-2E1D-48E6-9E68-7B9FFF3E631A}"/>
              </a:ext>
            </a:extLst>
          </p:cNvPr>
          <p:cNvSpPr txBox="1"/>
          <p:nvPr/>
        </p:nvSpPr>
        <p:spPr>
          <a:xfrm>
            <a:off x="902881" y="5406807"/>
            <a:ext cx="8015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League Spartan" panose="00000800000000000000" pitchFamily="50" charset="0"/>
              </a:rPr>
              <a:t>CONTROLE OU REDUÇÃO DE GASTOS, SANEAMENTO, CONTROLE DE PATRIMÔNIO, ADMINISTRAÇÃO,..........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EA758538-3459-4BBB-9356-675F6D210783}"/>
              </a:ext>
            </a:extLst>
          </p:cNvPr>
          <p:cNvSpPr txBox="1"/>
          <p:nvPr/>
        </p:nvSpPr>
        <p:spPr>
          <a:xfrm>
            <a:off x="732667" y="2288403"/>
            <a:ext cx="3318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EFETIVIDADE DO GASTO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806D105-4F82-4C4E-91CD-4764BE8954BA}"/>
              </a:ext>
            </a:extLst>
          </p:cNvPr>
          <p:cNvSpPr txBox="1"/>
          <p:nvPr/>
        </p:nvSpPr>
        <p:spPr>
          <a:xfrm>
            <a:off x="737924" y="2545905"/>
            <a:ext cx="3318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ENTRE OUTROS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E91903C9-7903-4919-8F81-9B94EC9BB2B4}"/>
              </a:ext>
            </a:extLst>
          </p:cNvPr>
          <p:cNvSpPr txBox="1"/>
          <p:nvPr/>
        </p:nvSpPr>
        <p:spPr>
          <a:xfrm>
            <a:off x="5210056" y="2004627"/>
            <a:ext cx="3318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DIRECIONAMENTO PÚBLICO-ALVO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E2825FD3-4546-46BA-9BB2-2BA7BE059093}"/>
              </a:ext>
            </a:extLst>
          </p:cNvPr>
          <p:cNvSpPr txBox="1"/>
          <p:nvPr/>
        </p:nvSpPr>
        <p:spPr>
          <a:xfrm>
            <a:off x="5204803" y="2262130"/>
            <a:ext cx="3602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INFORMAÇÕES COMPARATIVAS MUNICIPIOS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EF1F09AE-BE53-4E1C-9E3D-AC2A3DB67DBD}"/>
              </a:ext>
            </a:extLst>
          </p:cNvPr>
          <p:cNvSpPr txBox="1"/>
          <p:nvPr/>
        </p:nvSpPr>
        <p:spPr>
          <a:xfrm>
            <a:off x="5210060" y="2519632"/>
            <a:ext cx="3318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ENTRE OUTROS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09F87BA6-2BC3-456B-AA41-CD104CE962EA}"/>
              </a:ext>
            </a:extLst>
          </p:cNvPr>
          <p:cNvSpPr txBox="1"/>
          <p:nvPr/>
        </p:nvSpPr>
        <p:spPr>
          <a:xfrm>
            <a:off x="792049" y="3653408"/>
            <a:ext cx="3318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DEMANDAS GEOREFERENCIADAS PELOS CIDADÃOS</a:t>
            </a:r>
          </a:p>
          <a:p>
            <a:r>
              <a:rPr lang="pt-BR" sz="1400" dirty="0"/>
              <a:t>DIAGNÓTICO MANUTENÇÃO PREDITIVA</a:t>
            </a:r>
          </a:p>
          <a:p>
            <a:r>
              <a:rPr lang="pt-BR" sz="1400" dirty="0"/>
              <a:t>ENTRE OUTROS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441E132A-3D1B-456A-B3D6-A87E3B7CC49A}"/>
              </a:ext>
            </a:extLst>
          </p:cNvPr>
          <p:cNvSpPr txBox="1"/>
          <p:nvPr/>
        </p:nvSpPr>
        <p:spPr>
          <a:xfrm>
            <a:off x="5180105" y="3658665"/>
            <a:ext cx="3318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ROBÔ DE LEITURA DE MAPA VISUAL PARA ACOMPANHAMENTO DE OBRA</a:t>
            </a:r>
          </a:p>
          <a:p>
            <a:r>
              <a:rPr lang="pt-BR" sz="1400" dirty="0"/>
              <a:t>PREÇO AUTOMATICO DE REFERÊCIA – CONTROLE PREÇO E QTD EM ADITIVO</a:t>
            </a:r>
          </a:p>
        </p:txBody>
      </p:sp>
    </p:spTree>
    <p:extLst>
      <p:ext uri="{BB962C8B-B14F-4D97-AF65-F5344CB8AC3E}">
        <p14:creationId xmlns:p14="http://schemas.microsoft.com/office/powerpoint/2010/main" val="2943052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, ao ar livre, cidade, edifício&#10;&#10;Descrição gerada com muito alta confiança">
            <a:extLst>
              <a:ext uri="{FF2B5EF4-FFF2-40B4-BE49-F238E27FC236}">
                <a16:creationId xmlns:a16="http://schemas.microsoft.com/office/drawing/2014/main" id="{EA23ADA3-396A-41E4-9828-95B00BEAE23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D5575D1-62E8-4D6F-A020-F257456A194B}"/>
              </a:ext>
            </a:extLst>
          </p:cNvPr>
          <p:cNvSpPr/>
          <p:nvPr/>
        </p:nvSpPr>
        <p:spPr>
          <a:xfrm>
            <a:off x="-187961" y="1691454"/>
            <a:ext cx="9519919" cy="2616312"/>
          </a:xfrm>
          <a:prstGeom prst="roundRect">
            <a:avLst>
              <a:gd name="adj" fmla="val 4087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600" dirty="0"/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35321D9-4F12-427F-80BF-FC924646C98D}"/>
              </a:ext>
            </a:extLst>
          </p:cNvPr>
          <p:cNvSpPr txBox="1"/>
          <p:nvPr/>
        </p:nvSpPr>
        <p:spPr>
          <a:xfrm>
            <a:off x="419014" y="731361"/>
            <a:ext cx="8582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League Spartan" panose="00000800000000000000" pitchFamily="50" charset="0"/>
              </a:rPr>
              <a:t>TECNOLOGIA APLICADAS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60C3E7F-1C67-47F3-B24E-364C43B5D627}"/>
              </a:ext>
            </a:extLst>
          </p:cNvPr>
          <p:cNvSpPr txBox="1"/>
          <p:nvPr/>
        </p:nvSpPr>
        <p:spPr>
          <a:xfrm>
            <a:off x="3775666" y="3650814"/>
            <a:ext cx="20256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0" dirty="0">
                <a:solidFill>
                  <a:srgbClr val="DC9302"/>
                </a:solidFill>
                <a:latin typeface="League Spartan" panose="00000800000000000000" pitchFamily="50" charset="0"/>
              </a:rPr>
              <a:t>+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F5128DD-9322-49B9-95E6-4CF8B6D89FFA}"/>
              </a:ext>
            </a:extLst>
          </p:cNvPr>
          <p:cNvSpPr txBox="1"/>
          <p:nvPr/>
        </p:nvSpPr>
        <p:spPr>
          <a:xfrm>
            <a:off x="2127818" y="2742873"/>
            <a:ext cx="5746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dirty="0">
                <a:solidFill>
                  <a:srgbClr val="002060"/>
                </a:solidFill>
                <a:latin typeface="League Spartan" panose="00000800000000000000" pitchFamily="50" charset="0"/>
              </a:rPr>
              <a:t>BIG DATA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EF830F4-6009-4E52-98E7-D781E8895DC4}"/>
              </a:ext>
            </a:extLst>
          </p:cNvPr>
          <p:cNvSpPr txBox="1"/>
          <p:nvPr/>
        </p:nvSpPr>
        <p:spPr>
          <a:xfrm>
            <a:off x="280626" y="4652599"/>
            <a:ext cx="8084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  <a:latin typeface="League Spartan" panose="00000800000000000000" pitchFamily="50" charset="0"/>
              </a:rPr>
              <a:t>INTELIGÊNCIA ARTIFICIAL</a:t>
            </a:r>
          </a:p>
        </p:txBody>
      </p:sp>
    </p:spTree>
    <p:extLst>
      <p:ext uri="{BB962C8B-B14F-4D97-AF65-F5344CB8AC3E}">
        <p14:creationId xmlns:p14="http://schemas.microsoft.com/office/powerpoint/2010/main" val="1968278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AFF5C5-0C09-4CFF-8000-5F028F3E8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66C4B5-3EFB-4FAA-8750-F30C32D5B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0567468-95C7-4344-9D1A-906967DB9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16" r="12537"/>
          <a:stretch/>
        </p:blipFill>
        <p:spPr>
          <a:xfrm>
            <a:off x="-88900" y="-11906"/>
            <a:ext cx="9232900" cy="684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84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851B4E-C11E-4100-A19B-188D2E6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B0C53C-EC02-45EF-B9FE-6B11550D1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DE85665-3C53-4CD3-B98F-D926487FE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01" r="12517"/>
          <a:stretch/>
        </p:blipFill>
        <p:spPr>
          <a:xfrm>
            <a:off x="0" y="0"/>
            <a:ext cx="9153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55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3">
            <a:extLst>
              <a:ext uri="{FF2B5EF4-FFF2-40B4-BE49-F238E27FC236}">
                <a16:creationId xmlns:a16="http://schemas.microsoft.com/office/drawing/2014/main" id="{FF42C00A-2DAB-4439-B123-75EB867B3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01" r="11699"/>
          <a:stretch/>
        </p:blipFill>
        <p:spPr>
          <a:xfrm>
            <a:off x="20" y="10"/>
            <a:ext cx="92963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95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sultado de imagem para inteligencia artificial cidades">
            <a:extLst>
              <a:ext uri="{FF2B5EF4-FFF2-40B4-BE49-F238E27FC236}">
                <a16:creationId xmlns:a16="http://schemas.microsoft.com/office/drawing/2014/main" id="{C8ADC6B7-81B8-490B-A543-92DC0BF03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4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F507F0-170D-4627-8302-706CFA48A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3199"/>
            <a:ext cx="7886700" cy="1325563"/>
          </a:xfrm>
        </p:spPr>
        <p:txBody>
          <a:bodyPr/>
          <a:lstStyle/>
          <a:p>
            <a:r>
              <a:rPr lang="pt-BR" dirty="0">
                <a:solidFill>
                  <a:srgbClr val="002060"/>
                </a:solidFill>
                <a:latin typeface="League Spartan" panose="00000800000000000000" pitchFamily="50" charset="0"/>
              </a:rPr>
              <a:t>ERA DA INFORMAÇÃO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BFD306-F8D5-497C-B216-B939F3073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574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rgbClr val="DC9302"/>
                </a:solidFill>
                <a:latin typeface="League Spartan" panose="00000800000000000000" pitchFamily="50" charset="0"/>
              </a:rPr>
              <a:t>À partir década de 80</a:t>
            </a:r>
          </a:p>
        </p:txBody>
      </p:sp>
    </p:spTree>
    <p:extLst>
      <p:ext uri="{BB962C8B-B14F-4D97-AF65-F5344CB8AC3E}">
        <p14:creationId xmlns:p14="http://schemas.microsoft.com/office/powerpoint/2010/main" val="3126862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7806E38-6F4C-4324-B611-A42D89546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8601" y="9525"/>
            <a:ext cx="10255011" cy="68357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F507F0-170D-4627-8302-706CFA48A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1299"/>
            <a:ext cx="7886700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League Spartan" panose="00000800000000000000" pitchFamily="50" charset="0"/>
              </a:rPr>
              <a:t>REFLETE NAS CIDADES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BFD306-F8D5-497C-B216-B939F3073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77925"/>
            <a:ext cx="7886700" cy="574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rgbClr val="DC9302"/>
                </a:solidFill>
                <a:latin typeface="League Spartan" panose="00000800000000000000" pitchFamily="50" charset="0"/>
              </a:rPr>
              <a:t>ESTADOS E SOCIEDADES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20158A0A-03F3-4970-AFFD-35A9CC968668}"/>
              </a:ext>
            </a:extLst>
          </p:cNvPr>
          <p:cNvSpPr txBox="1">
            <a:spLocks/>
          </p:cNvSpPr>
          <p:nvPr/>
        </p:nvSpPr>
        <p:spPr>
          <a:xfrm>
            <a:off x="628650" y="6376194"/>
            <a:ext cx="7886700" cy="574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 dirty="0">
                <a:solidFill>
                  <a:schemeClr val="bg1"/>
                </a:solidFill>
                <a:latin typeface="League Spartan" panose="00000800000000000000" pitchFamily="50" charset="0"/>
              </a:rPr>
              <a:t>TUDO VIRA  UMA LOG</a:t>
            </a:r>
          </a:p>
        </p:txBody>
      </p:sp>
    </p:spTree>
    <p:extLst>
      <p:ext uri="{BB962C8B-B14F-4D97-AF65-F5344CB8AC3E}">
        <p14:creationId xmlns:p14="http://schemas.microsoft.com/office/powerpoint/2010/main" val="3050584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962CFB-BEDB-4D85-A752-37FE73795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260535-66F1-4714-BB8B-B55288E10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4378106-8D63-495E-B7B2-C9858903D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r="12381"/>
          <a:stretch/>
        </p:blipFill>
        <p:spPr>
          <a:xfrm>
            <a:off x="-14516" y="0"/>
            <a:ext cx="9158515" cy="6858000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57F2423-BA07-49B4-9A2C-BC828C8DF10B}"/>
              </a:ext>
            </a:extLst>
          </p:cNvPr>
          <p:cNvSpPr txBox="1">
            <a:spLocks/>
          </p:cNvSpPr>
          <p:nvPr/>
        </p:nvSpPr>
        <p:spPr>
          <a:xfrm>
            <a:off x="1847850" y="5706367"/>
            <a:ext cx="4216400" cy="1622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dirty="0">
                <a:solidFill>
                  <a:srgbClr val="DC9302"/>
                </a:solidFill>
                <a:latin typeface="League Spartan" panose="00000800000000000000" pitchFamily="50" charset="0"/>
              </a:rPr>
              <a:t>NOVO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4800" dirty="0">
                <a:solidFill>
                  <a:srgbClr val="DC9302"/>
                </a:solidFill>
                <a:latin typeface="League Spartan" panose="00000800000000000000" pitchFamily="50" charset="0"/>
              </a:rPr>
              <a:t>PETRÓLEO</a:t>
            </a:r>
          </a:p>
        </p:txBody>
      </p:sp>
    </p:spTree>
    <p:extLst>
      <p:ext uri="{BB962C8B-B14F-4D97-AF65-F5344CB8AC3E}">
        <p14:creationId xmlns:p14="http://schemas.microsoft.com/office/powerpoint/2010/main" val="338598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revistati.com.br/rnti/public/modules/noticias/imagens/20180301120524_5a9816b509d86.jpg">
            <a:extLst>
              <a:ext uri="{FF2B5EF4-FFF2-40B4-BE49-F238E27FC236}">
                <a16:creationId xmlns:a16="http://schemas.microsoft.com/office/drawing/2014/main" id="{93EC7FA8-0E49-4A84-B7D6-CEC9F77CF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685" y="0"/>
            <a:ext cx="105507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F507F0-170D-4627-8302-706CFA48A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345677"/>
            <a:ext cx="7886700" cy="1862932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rgbClr val="DC9302"/>
                </a:solidFill>
                <a:latin typeface="League Spartan" panose="00000800000000000000" pitchFamily="50" charset="0"/>
              </a:rPr>
              <a:t>DIFERENÇA</a:t>
            </a:r>
            <a:r>
              <a:rPr lang="pt-BR" dirty="0">
                <a:latin typeface="League Spartan" panose="00000800000000000000" pitchFamily="50" charset="0"/>
              </a:rPr>
              <a:t> </a:t>
            </a:r>
            <a:br>
              <a:rPr lang="pt-BR" dirty="0">
                <a:latin typeface="League Spartan" panose="00000800000000000000" pitchFamily="50" charset="0"/>
              </a:rPr>
            </a:br>
            <a:r>
              <a:rPr lang="pt-BR" sz="6600" dirty="0">
                <a:solidFill>
                  <a:srgbClr val="002060"/>
                </a:solidFill>
                <a:latin typeface="League Spartan" panose="00000800000000000000" pitchFamily="50" charset="0"/>
              </a:rPr>
              <a:t>EVOLUÇÃO</a:t>
            </a:r>
            <a:endParaRPr lang="pt-BR" dirty="0">
              <a:solidFill>
                <a:srgbClr val="002060"/>
              </a:solidFill>
              <a:latin typeface="League Spartan" panose="00000800000000000000" pitchFamily="50" charset="0"/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20158A0A-03F3-4970-AFFD-35A9CC968668}"/>
              </a:ext>
            </a:extLst>
          </p:cNvPr>
          <p:cNvSpPr txBox="1">
            <a:spLocks/>
          </p:cNvSpPr>
          <p:nvPr/>
        </p:nvSpPr>
        <p:spPr>
          <a:xfrm>
            <a:off x="615950" y="4023668"/>
            <a:ext cx="4216400" cy="1622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dirty="0">
                <a:solidFill>
                  <a:srgbClr val="DC9302"/>
                </a:solidFill>
                <a:latin typeface="League Spartan" panose="00000800000000000000" pitchFamily="50" charset="0"/>
              </a:rPr>
              <a:t>SETOR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4800" dirty="0">
                <a:solidFill>
                  <a:srgbClr val="DC9302"/>
                </a:solidFill>
                <a:latin typeface="League Spartan" panose="00000800000000000000" pitchFamily="50" charset="0"/>
              </a:rPr>
              <a:t>PÚBLICO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00493DBB-77B9-48B0-9B42-55781E7EF3C9}"/>
              </a:ext>
            </a:extLst>
          </p:cNvPr>
          <p:cNvSpPr txBox="1">
            <a:spLocks/>
          </p:cNvSpPr>
          <p:nvPr/>
        </p:nvSpPr>
        <p:spPr>
          <a:xfrm>
            <a:off x="615950" y="2786459"/>
            <a:ext cx="4572000" cy="1862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dirty="0">
                <a:solidFill>
                  <a:srgbClr val="002060"/>
                </a:solidFill>
                <a:latin typeface="League Spartan" panose="00000800000000000000" pitchFamily="50" charset="0"/>
              </a:rPr>
              <a:t>SETOR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4800" dirty="0">
                <a:solidFill>
                  <a:srgbClr val="002060"/>
                </a:solidFill>
                <a:latin typeface="League Spartan" panose="00000800000000000000" pitchFamily="50" charset="0"/>
              </a:rPr>
              <a:t>PRIVADO</a:t>
            </a:r>
          </a:p>
        </p:txBody>
      </p:sp>
    </p:spTree>
    <p:extLst>
      <p:ext uri="{BB962C8B-B14F-4D97-AF65-F5344CB8AC3E}">
        <p14:creationId xmlns:p14="http://schemas.microsoft.com/office/powerpoint/2010/main" val="3463569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m relacionada">
            <a:extLst>
              <a:ext uri="{FF2B5EF4-FFF2-40B4-BE49-F238E27FC236}">
                <a16:creationId xmlns:a16="http://schemas.microsoft.com/office/drawing/2014/main" id="{577262BC-10A5-48DC-96A0-2E1CC5D6A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7" r="31867"/>
          <a:stretch/>
        </p:blipFill>
        <p:spPr bwMode="auto">
          <a:xfrm>
            <a:off x="0" y="-2696"/>
            <a:ext cx="3861186" cy="686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9EB84B28-2E9A-4283-A17B-1929AF4E4289}"/>
              </a:ext>
            </a:extLst>
          </p:cNvPr>
          <p:cNvSpPr/>
          <p:nvPr/>
        </p:nvSpPr>
        <p:spPr>
          <a:xfrm>
            <a:off x="665480" y="598008"/>
            <a:ext cx="8249920" cy="75692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F507F0-170D-4627-8302-706CFA48A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150" y="2121431"/>
            <a:ext cx="7886700" cy="756920"/>
          </a:xfrm>
        </p:spPr>
        <p:txBody>
          <a:bodyPr>
            <a:normAutofit/>
          </a:bodyPr>
          <a:lstStyle/>
          <a:p>
            <a:r>
              <a:rPr lang="pt-BR" sz="2800" dirty="0">
                <a:latin typeface="League Spartan" panose="00000800000000000000" pitchFamily="50" charset="0"/>
              </a:rPr>
              <a:t>MUITO DADO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C9C8409-D5FE-4FED-A53C-65094C369721}"/>
              </a:ext>
            </a:extLst>
          </p:cNvPr>
          <p:cNvSpPr txBox="1">
            <a:spLocks/>
          </p:cNvSpPr>
          <p:nvPr/>
        </p:nvSpPr>
        <p:spPr>
          <a:xfrm>
            <a:off x="4349750" y="3002280"/>
            <a:ext cx="5289550" cy="95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League Spartan" panose="00000800000000000000" pitchFamily="50" charset="0"/>
              </a:rPr>
              <a:t>POUCA INFORMAÇÃO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5B8B8E2F-F19A-47A5-9DE0-DA1521B2654D}"/>
              </a:ext>
            </a:extLst>
          </p:cNvPr>
          <p:cNvSpPr txBox="1">
            <a:spLocks/>
          </p:cNvSpPr>
          <p:nvPr/>
        </p:nvSpPr>
        <p:spPr>
          <a:xfrm>
            <a:off x="508000" y="429811"/>
            <a:ext cx="840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dirty="0">
                <a:solidFill>
                  <a:schemeClr val="bg1"/>
                </a:solidFill>
                <a:latin typeface="League Spartan" panose="00000800000000000000" pitchFamily="50" charset="0"/>
              </a:rPr>
              <a:t>PROBLEMA SETOR PÚBLICO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52BF859-01E5-4266-83DA-7AFF8E14C399}"/>
              </a:ext>
            </a:extLst>
          </p:cNvPr>
          <p:cNvSpPr txBox="1">
            <a:spLocks/>
          </p:cNvSpPr>
          <p:nvPr/>
        </p:nvSpPr>
        <p:spPr>
          <a:xfrm>
            <a:off x="4349750" y="4041378"/>
            <a:ext cx="48069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League Spartan" panose="00000800000000000000" pitchFamily="50" charset="0"/>
              </a:rPr>
              <a:t>FONTES NÃO BATEM</a:t>
            </a:r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E8DEC8AD-5A37-4BEB-829B-14A984D7546A}"/>
              </a:ext>
            </a:extLst>
          </p:cNvPr>
          <p:cNvSpPr/>
          <p:nvPr/>
        </p:nvSpPr>
        <p:spPr>
          <a:xfrm rot="5400000">
            <a:off x="4041527" y="2255195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15F4170C-2CFB-451B-BFE4-C0772369182D}"/>
              </a:ext>
            </a:extLst>
          </p:cNvPr>
          <p:cNvSpPr/>
          <p:nvPr/>
        </p:nvSpPr>
        <p:spPr>
          <a:xfrm rot="5400000">
            <a:off x="4041527" y="3305368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7D4C04F8-9280-4CEF-96CD-189BB8E97BFA}"/>
              </a:ext>
            </a:extLst>
          </p:cNvPr>
          <p:cNvSpPr/>
          <p:nvPr/>
        </p:nvSpPr>
        <p:spPr>
          <a:xfrm rot="5400000">
            <a:off x="4066927" y="4486468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9817AD67-424F-4A46-A4ED-2EC72598F100}"/>
              </a:ext>
            </a:extLst>
          </p:cNvPr>
          <p:cNvSpPr txBox="1">
            <a:spLocks/>
          </p:cNvSpPr>
          <p:nvPr/>
        </p:nvSpPr>
        <p:spPr>
          <a:xfrm>
            <a:off x="4375150" y="5516076"/>
            <a:ext cx="48069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League Spartan" panose="00000800000000000000" pitchFamily="50" charset="0"/>
              </a:rPr>
              <a:t>SEM INFORMAÇÃO PESQUISA ACADÊMICA</a:t>
            </a:r>
          </a:p>
        </p:txBody>
      </p:sp>
      <p:sp>
        <p:nvSpPr>
          <p:cNvPr id="15" name="Triângulo isósceles 14">
            <a:extLst>
              <a:ext uri="{FF2B5EF4-FFF2-40B4-BE49-F238E27FC236}">
                <a16:creationId xmlns:a16="http://schemas.microsoft.com/office/drawing/2014/main" id="{0F4E08EC-E1F6-457E-9319-BD79CFA9A6FC}"/>
              </a:ext>
            </a:extLst>
          </p:cNvPr>
          <p:cNvSpPr/>
          <p:nvPr/>
        </p:nvSpPr>
        <p:spPr>
          <a:xfrm rot="5400000">
            <a:off x="4054227" y="5819968"/>
            <a:ext cx="369183" cy="247263"/>
          </a:xfrm>
          <a:prstGeom prst="triangle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9143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F507F0-170D-4627-8302-706CFA48A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274762"/>
            <a:ext cx="2263775" cy="5278438"/>
          </a:xfrm>
        </p:spPr>
        <p:txBody>
          <a:bodyPr>
            <a:noAutofit/>
          </a:bodyPr>
          <a:lstStyle/>
          <a:p>
            <a:r>
              <a:rPr lang="pt-BR" sz="37500" dirty="0">
                <a:solidFill>
                  <a:srgbClr val="002060"/>
                </a:solidFill>
                <a:latin typeface="League Spartan" panose="00000800000000000000" pitchFamily="50" charset="0"/>
              </a:rPr>
              <a:t>2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0D3C0FC0-52D3-4D29-80A0-2700A63CA281}"/>
              </a:ext>
            </a:extLst>
          </p:cNvPr>
          <p:cNvSpPr txBox="1">
            <a:spLocks/>
          </p:cNvSpPr>
          <p:nvPr/>
        </p:nvSpPr>
        <p:spPr>
          <a:xfrm>
            <a:off x="3997322" y="779858"/>
            <a:ext cx="5016502" cy="5601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8800" dirty="0">
                <a:latin typeface="League Spartan" panose="00000800000000000000" pitchFamily="50" charset="0"/>
              </a:rPr>
              <a:t>NÃO DAR INFOR</a:t>
            </a:r>
          </a:p>
          <a:p>
            <a:r>
              <a:rPr lang="pt-BR" sz="8800" dirty="0">
                <a:latin typeface="League Spartan" panose="00000800000000000000" pitchFamily="50" charset="0"/>
              </a:rPr>
              <a:t>MAÇÃO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B45BC43-CDFE-4198-84FE-CC2E65C9446D}"/>
              </a:ext>
            </a:extLst>
          </p:cNvPr>
          <p:cNvSpPr txBox="1">
            <a:spLocks/>
          </p:cNvSpPr>
          <p:nvPr/>
        </p:nvSpPr>
        <p:spPr>
          <a:xfrm>
            <a:off x="771524" y="5075634"/>
            <a:ext cx="4879975" cy="913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>
                <a:solidFill>
                  <a:srgbClr val="DC9302"/>
                </a:solidFill>
                <a:latin typeface="League Spartan" panose="00000800000000000000" pitchFamily="50" charset="0"/>
              </a:rPr>
              <a:t>FORMAS</a:t>
            </a:r>
          </a:p>
        </p:txBody>
      </p:sp>
    </p:spTree>
    <p:extLst>
      <p:ext uri="{BB962C8B-B14F-4D97-AF65-F5344CB8AC3E}">
        <p14:creationId xmlns:p14="http://schemas.microsoft.com/office/powerpoint/2010/main" val="2797217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CE98B859-863A-4343-87A8-0B96481F4E78}"/>
              </a:ext>
            </a:extLst>
          </p:cNvPr>
          <p:cNvSpPr/>
          <p:nvPr/>
        </p:nvSpPr>
        <p:spPr>
          <a:xfrm>
            <a:off x="576580" y="834866"/>
            <a:ext cx="8249920" cy="75692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F507F0-170D-4627-8302-706CFA48A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66223"/>
            <a:ext cx="831215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t-BR" sz="2700" dirty="0">
                <a:solidFill>
                  <a:srgbClr val="DC9302"/>
                </a:solidFill>
                <a:latin typeface="League Spartan" panose="00000800000000000000" pitchFamily="50" charset="0"/>
              </a:rPr>
              <a:t>NECESSIDADE</a:t>
            </a:r>
            <a:r>
              <a:rPr lang="pt-BR" dirty="0">
                <a:latin typeface="League Spartan" panose="00000800000000000000" pitchFamily="50" charset="0"/>
              </a:rPr>
              <a:t> </a:t>
            </a:r>
            <a:br>
              <a:rPr lang="pt-BR" dirty="0">
                <a:latin typeface="League Spartan" panose="00000800000000000000" pitchFamily="50" charset="0"/>
              </a:rPr>
            </a:br>
            <a:r>
              <a:rPr lang="pt-BR" dirty="0">
                <a:solidFill>
                  <a:schemeClr val="bg1"/>
                </a:solidFill>
                <a:latin typeface="League Spartan" panose="00000800000000000000" pitchFamily="50" charset="0"/>
              </a:rPr>
              <a:t>ORGANIZADOR DOS DADOS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B44FF18-C0D3-4587-837A-AACD5C76A4AD}"/>
              </a:ext>
            </a:extLst>
          </p:cNvPr>
          <p:cNvSpPr txBox="1">
            <a:spLocks/>
          </p:cNvSpPr>
          <p:nvPr/>
        </p:nvSpPr>
        <p:spPr>
          <a:xfrm>
            <a:off x="3682998" y="1500584"/>
            <a:ext cx="2343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League Spartan" panose="00000800000000000000" pitchFamily="50" charset="0"/>
              </a:rPr>
              <a:t>DADOS</a:t>
            </a:r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47F8A944-A9B7-4599-8BA7-A8B98C4241F6}"/>
              </a:ext>
            </a:extLst>
          </p:cNvPr>
          <p:cNvSpPr/>
          <p:nvPr/>
        </p:nvSpPr>
        <p:spPr>
          <a:xfrm>
            <a:off x="4063996" y="2457053"/>
            <a:ext cx="749301" cy="2907110"/>
          </a:xfrm>
          <a:prstGeom prst="downArrow">
            <a:avLst/>
          </a:prstGeom>
          <a:solidFill>
            <a:srgbClr val="DC9302"/>
          </a:solidFill>
          <a:ln>
            <a:solidFill>
              <a:srgbClr val="DC9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rapezoide 4">
            <a:extLst>
              <a:ext uri="{FF2B5EF4-FFF2-40B4-BE49-F238E27FC236}">
                <a16:creationId xmlns:a16="http://schemas.microsoft.com/office/drawing/2014/main" id="{A132217D-4E3F-43D3-AE1F-6E7A5C073B15}"/>
              </a:ext>
            </a:extLst>
          </p:cNvPr>
          <p:cNvSpPr/>
          <p:nvPr/>
        </p:nvSpPr>
        <p:spPr>
          <a:xfrm rot="10800000">
            <a:off x="2851148" y="2742090"/>
            <a:ext cx="3175000" cy="1940718"/>
          </a:xfrm>
          <a:prstGeom prst="trapezoid">
            <a:avLst>
              <a:gd name="adj" fmla="val 5383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6F4E807-AAFE-4190-A4F6-6261F85A5622}"/>
              </a:ext>
            </a:extLst>
          </p:cNvPr>
          <p:cNvSpPr txBox="1">
            <a:spLocks/>
          </p:cNvSpPr>
          <p:nvPr/>
        </p:nvSpPr>
        <p:spPr>
          <a:xfrm>
            <a:off x="3054345" y="5177950"/>
            <a:ext cx="27686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dirty="0">
                <a:latin typeface="League Spartan" panose="00000800000000000000" pitchFamily="50" charset="0"/>
              </a:rPr>
              <a:t>INFORMAÇÃO TRATADA</a:t>
            </a:r>
          </a:p>
        </p:txBody>
      </p:sp>
    </p:spTree>
    <p:extLst>
      <p:ext uri="{BB962C8B-B14F-4D97-AF65-F5344CB8AC3E}">
        <p14:creationId xmlns:p14="http://schemas.microsoft.com/office/powerpoint/2010/main" val="2572828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, ao ar livre, cidade, edifício&#10;&#10;Descrição gerada com muito alta confiança">
            <a:extLst>
              <a:ext uri="{FF2B5EF4-FFF2-40B4-BE49-F238E27FC236}">
                <a16:creationId xmlns:a16="http://schemas.microsoft.com/office/drawing/2014/main" id="{EA23ADA3-396A-41E4-9828-95B00BEAE23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D5575D1-62E8-4D6F-A020-F257456A194B}"/>
              </a:ext>
            </a:extLst>
          </p:cNvPr>
          <p:cNvSpPr/>
          <p:nvPr/>
        </p:nvSpPr>
        <p:spPr>
          <a:xfrm>
            <a:off x="-187961" y="2085154"/>
            <a:ext cx="9519919" cy="3413946"/>
          </a:xfrm>
          <a:prstGeom prst="roundRect">
            <a:avLst>
              <a:gd name="adj" fmla="val 4087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6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F5128DD-9322-49B9-95E6-4CF8B6D89FFA}"/>
              </a:ext>
            </a:extLst>
          </p:cNvPr>
          <p:cNvSpPr txBox="1"/>
          <p:nvPr/>
        </p:nvSpPr>
        <p:spPr>
          <a:xfrm>
            <a:off x="1497284" y="638604"/>
            <a:ext cx="7126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solidFill>
                  <a:schemeClr val="bg1"/>
                </a:solidFill>
                <a:latin typeface="League Spartan" panose="00000800000000000000" pitchFamily="50" charset="0"/>
              </a:rPr>
              <a:t>BIG DATA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CCE140D-8040-431C-BDC0-5EBB68BD188D}"/>
              </a:ext>
            </a:extLst>
          </p:cNvPr>
          <p:cNvSpPr txBox="1"/>
          <p:nvPr/>
        </p:nvSpPr>
        <p:spPr>
          <a:xfrm>
            <a:off x="910543" y="2303360"/>
            <a:ext cx="36614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eague Spartan" panose="00000800000000000000" pitchFamily="50" charset="0"/>
              </a:rPr>
              <a:t>VOLUME</a:t>
            </a:r>
          </a:p>
          <a:p>
            <a:endParaRPr lang="pt-BR" sz="4400" dirty="0">
              <a:solidFill>
                <a:srgbClr val="002060"/>
              </a:solidFill>
              <a:latin typeface="League Spartan" panose="00000800000000000000" pitchFamily="50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E912440-0D1B-49B8-8FDF-292849259180}"/>
              </a:ext>
            </a:extLst>
          </p:cNvPr>
          <p:cNvSpPr txBox="1"/>
          <p:nvPr/>
        </p:nvSpPr>
        <p:spPr>
          <a:xfrm>
            <a:off x="977196" y="2888556"/>
            <a:ext cx="6645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DC9302"/>
                </a:solidFill>
                <a:latin typeface="League Spartan" panose="00000800000000000000" pitchFamily="50" charset="0"/>
              </a:rPr>
              <a:t>Dados cidadão, consumos, renda, despesa, indicadores, arrecadação, quantidade, localização,........ </a:t>
            </a:r>
          </a:p>
          <a:p>
            <a:endParaRPr lang="pt-BR" sz="1400" dirty="0">
              <a:solidFill>
                <a:srgbClr val="DC9302"/>
              </a:solidFill>
              <a:latin typeface="League Spartan" panose="00000800000000000000" pitchFamily="50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3EAFB71-18DB-4397-865F-374520EB4458}"/>
              </a:ext>
            </a:extLst>
          </p:cNvPr>
          <p:cNvSpPr txBox="1"/>
          <p:nvPr/>
        </p:nvSpPr>
        <p:spPr>
          <a:xfrm>
            <a:off x="1003557" y="4029312"/>
            <a:ext cx="3475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DC9302"/>
                </a:solidFill>
                <a:latin typeface="League Spartan" panose="00000800000000000000" pitchFamily="50" charset="0"/>
              </a:rPr>
              <a:t>TEMPO REAL</a:t>
            </a:r>
          </a:p>
          <a:p>
            <a:endParaRPr lang="pt-BR" sz="1400" dirty="0">
              <a:solidFill>
                <a:srgbClr val="DC9302"/>
              </a:solidFill>
              <a:latin typeface="League Spartan" panose="00000800000000000000" pitchFamily="50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C48F5F1-640D-43D4-ADD7-4126CF03F8BF}"/>
              </a:ext>
            </a:extLst>
          </p:cNvPr>
          <p:cNvSpPr txBox="1"/>
          <p:nvPr/>
        </p:nvSpPr>
        <p:spPr>
          <a:xfrm>
            <a:off x="1042270" y="4985822"/>
            <a:ext cx="7796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DC9302"/>
                </a:solidFill>
                <a:latin typeface="League Spartan" panose="00000800000000000000" pitchFamily="50" charset="0"/>
              </a:rPr>
              <a:t>ESTRUTURADO, DESESTRUTURADO ,VÁRIAS FONTES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3B09F9C-32D5-493F-B17D-368E6E1BB58D}"/>
              </a:ext>
            </a:extLst>
          </p:cNvPr>
          <p:cNvSpPr txBox="1"/>
          <p:nvPr/>
        </p:nvSpPr>
        <p:spPr>
          <a:xfrm>
            <a:off x="977196" y="3472024"/>
            <a:ext cx="4796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eague Spartan" panose="00000800000000000000" pitchFamily="50" charset="0"/>
              </a:rPr>
              <a:t>VELOCIDADE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5A4296C-6812-44FC-B9C6-449FCE02E603}"/>
              </a:ext>
            </a:extLst>
          </p:cNvPr>
          <p:cNvSpPr txBox="1"/>
          <p:nvPr/>
        </p:nvSpPr>
        <p:spPr>
          <a:xfrm>
            <a:off x="977196" y="4447213"/>
            <a:ext cx="3661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eague Spartan" panose="00000800000000000000" pitchFamily="50" charset="0"/>
              </a:rPr>
              <a:t>VARIEDADE</a:t>
            </a:r>
          </a:p>
        </p:txBody>
      </p:sp>
    </p:spTree>
    <p:extLst>
      <p:ext uri="{BB962C8B-B14F-4D97-AF65-F5344CB8AC3E}">
        <p14:creationId xmlns:p14="http://schemas.microsoft.com/office/powerpoint/2010/main" val="7067844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9666</TotalTime>
  <Words>448</Words>
  <Application>Microsoft Office PowerPoint</Application>
  <PresentationFormat>Apresentação na tela (4:3)</PresentationFormat>
  <Paragraphs>104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League Spartan</vt:lpstr>
      <vt:lpstr>Tema do Office</vt:lpstr>
      <vt:lpstr>Como melhorar a efetividade das políticas públicas</vt:lpstr>
      <vt:lpstr>ERA DA INFORMAÇÃO</vt:lpstr>
      <vt:lpstr>REFLETE NAS CIDADES</vt:lpstr>
      <vt:lpstr>Apresentação do PowerPoint</vt:lpstr>
      <vt:lpstr>DIFERENÇA  EVOLUÇÃO</vt:lpstr>
      <vt:lpstr>MUITO DADO</vt:lpstr>
      <vt:lpstr>2</vt:lpstr>
      <vt:lpstr>NECESSIDADE  ORGANIZADOR DOS DADOS</vt:lpstr>
      <vt:lpstr>Apresentação do PowerPoint</vt:lpstr>
      <vt:lpstr>Comparação municípios: saber benchmarks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Rafael .</dc:creator>
  <cp:lastModifiedBy>Rafael .</cp:lastModifiedBy>
  <cp:revision>43</cp:revision>
  <dcterms:created xsi:type="dcterms:W3CDTF">2018-05-16T18:57:26Z</dcterms:created>
  <dcterms:modified xsi:type="dcterms:W3CDTF">2018-05-23T12:03:59Z</dcterms:modified>
</cp:coreProperties>
</file>