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69" r:id="rId17"/>
    <p:sldId id="270" r:id="rId18"/>
    <p:sldId id="271" r:id="rId19"/>
    <p:sldId id="272" r:id="rId20"/>
    <p:sldId id="278" r:id="rId21"/>
    <p:sldId id="274" r:id="rId22"/>
    <p:sldId id="279" r:id="rId23"/>
    <p:sldId id="275" r:id="rId24"/>
    <p:sldId id="276" r:id="rId25"/>
    <p:sldId id="281" r:id="rId26"/>
    <p:sldId id="280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4CF5C6-11DE-4741-9D4D-E94C51C3DB6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A3C696D-91B8-4C89-B952-118620313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ica-atom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Documento Arquivístico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558608" cy="1752600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Profa. Cibele Araújo Camargo Marques dos Santos</a:t>
            </a:r>
          </a:p>
          <a:p>
            <a:r>
              <a:rPr lang="pt-BR" dirty="0" smtClean="0"/>
              <a:t>CBD/ECA/USP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906" y="476672"/>
            <a:ext cx="30467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93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e Forma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para uma mensagem </a:t>
            </a:r>
            <a:r>
              <a:rPr lang="pt-BR" sz="2000" dirty="0"/>
              <a:t>escrita informal </a:t>
            </a:r>
            <a:r>
              <a:rPr lang="pt-BR" sz="2000" dirty="0" smtClean="0"/>
              <a:t>usa-se </a:t>
            </a:r>
            <a:r>
              <a:rPr lang="pt-BR" sz="2000" dirty="0"/>
              <a:t>uma carta ou memorando; </a:t>
            </a:r>
            <a:endParaRPr lang="pt-BR" sz="2000" dirty="0" smtClean="0"/>
          </a:p>
          <a:p>
            <a:r>
              <a:rPr lang="pt-BR" sz="2000" dirty="0" smtClean="0"/>
              <a:t>para dar </a:t>
            </a:r>
            <a:r>
              <a:rPr lang="pt-BR" sz="2000" dirty="0"/>
              <a:t>caráter de evidência a um comunicado escrito, </a:t>
            </a:r>
            <a:r>
              <a:rPr lang="pt-BR" sz="2000" dirty="0" smtClean="0"/>
              <a:t>cria-se um documento </a:t>
            </a:r>
            <a:r>
              <a:rPr lang="pt-BR" sz="2000" dirty="0"/>
              <a:t>legal; </a:t>
            </a:r>
            <a:endParaRPr lang="pt-BR" sz="2000" dirty="0" smtClean="0"/>
          </a:p>
          <a:p>
            <a:r>
              <a:rPr lang="pt-BR" sz="2000" dirty="0" smtClean="0"/>
              <a:t>aqueles </a:t>
            </a:r>
            <a:r>
              <a:rPr lang="pt-BR" sz="2000" dirty="0"/>
              <a:t>que </a:t>
            </a:r>
            <a:r>
              <a:rPr lang="pt-BR" sz="2000" dirty="0" smtClean="0"/>
              <a:t>desejam reportar </a:t>
            </a:r>
            <a:r>
              <a:rPr lang="pt-BR" sz="2000" dirty="0"/>
              <a:t>algo oficialmente escrevem </a:t>
            </a:r>
            <a:r>
              <a:rPr lang="pt-BR" sz="2000" dirty="0" smtClean="0"/>
              <a:t>relatórios ou atas</a:t>
            </a:r>
            <a:r>
              <a:rPr lang="pt-BR" sz="2000" dirty="0"/>
              <a:t>, </a:t>
            </a:r>
            <a:endParaRPr lang="pt-BR" sz="2000" dirty="0" smtClean="0"/>
          </a:p>
          <a:p>
            <a:r>
              <a:rPr lang="pt-BR" sz="2000" dirty="0" smtClean="0"/>
              <a:t>Para tomar-se membro de uma organização</a:t>
            </a:r>
            <a:r>
              <a:rPr lang="pt-BR" sz="2000" dirty="0"/>
              <a:t>, </a:t>
            </a:r>
            <a:r>
              <a:rPr lang="pt-BR" sz="2000" dirty="0" smtClean="0"/>
              <a:t>preenche-se um formulário </a:t>
            </a:r>
            <a:r>
              <a:rPr lang="pt-BR" sz="2000" dirty="0"/>
              <a:t>de inscrição.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398487"/>
            <a:ext cx="2286000" cy="2000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398487"/>
            <a:ext cx="1914525" cy="23812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415644"/>
            <a:ext cx="1584176" cy="22020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611" y="4398487"/>
            <a:ext cx="1682097" cy="23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26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Estágios de elaboração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876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Fases de processamento a que o documento </a:t>
            </a:r>
            <a:r>
              <a:rPr lang="pt-BR" dirty="0"/>
              <a:t>é submetido em seu </a:t>
            </a:r>
            <a:r>
              <a:rPr lang="pt-BR" dirty="0" smtClean="0"/>
              <a:t>processo </a:t>
            </a:r>
            <a:r>
              <a:rPr lang="pt-BR" dirty="0"/>
              <a:t>de desenvolvimento. </a:t>
            </a:r>
            <a:endParaRPr lang="pt-BR" dirty="0" smtClean="0"/>
          </a:p>
          <a:p>
            <a:pPr lvl="1"/>
            <a:r>
              <a:rPr lang="pt-BR" dirty="0" smtClean="0"/>
              <a:t>rascunho</a:t>
            </a:r>
          </a:p>
          <a:p>
            <a:pPr lvl="1"/>
            <a:r>
              <a:rPr lang="pt-BR" dirty="0" smtClean="0"/>
              <a:t>minuta </a:t>
            </a:r>
          </a:p>
          <a:p>
            <a:pPr lvl="1"/>
            <a:r>
              <a:rPr lang="pt-BR" dirty="0" smtClean="0"/>
              <a:t>cópia fiel</a:t>
            </a:r>
          </a:p>
          <a:p>
            <a:pPr lvl="1"/>
            <a:r>
              <a:rPr lang="pt-BR" dirty="0" smtClean="0"/>
              <a:t>original</a:t>
            </a:r>
          </a:p>
          <a:p>
            <a:r>
              <a:rPr lang="pt-BR" dirty="0" smtClean="0"/>
              <a:t>funções </a:t>
            </a:r>
            <a:r>
              <a:rPr lang="pt-BR" dirty="0"/>
              <a:t>diferentes num mesmo processo. </a:t>
            </a:r>
            <a:endParaRPr lang="pt-BR" dirty="0" smtClean="0"/>
          </a:p>
          <a:p>
            <a:r>
              <a:rPr lang="pt-BR" dirty="0" smtClean="0"/>
              <a:t>apenas </a:t>
            </a:r>
            <a:r>
              <a:rPr lang="pt-BR" dirty="0"/>
              <a:t>os </a:t>
            </a:r>
            <a:r>
              <a:rPr lang="pt-BR" b="1" dirty="0" smtClean="0"/>
              <a:t>originais</a:t>
            </a:r>
            <a:r>
              <a:rPr lang="pt-BR" dirty="0" smtClean="0"/>
              <a:t> têm </a:t>
            </a:r>
            <a:r>
              <a:rPr lang="pt-BR" dirty="0"/>
              <a:t>o objetivo de serem enviados. </a:t>
            </a:r>
            <a:r>
              <a:rPr lang="pt-BR" dirty="0" smtClean="0"/>
              <a:t> </a:t>
            </a:r>
          </a:p>
          <a:p>
            <a:r>
              <a:rPr lang="pt-BR" dirty="0" smtClean="0"/>
              <a:t>para garantir sua </a:t>
            </a:r>
            <a:r>
              <a:rPr lang="pt-BR" dirty="0"/>
              <a:t>confiabilidade são </a:t>
            </a:r>
            <a:r>
              <a:rPr lang="pt-BR" dirty="0" smtClean="0"/>
              <a:t>frequentemente </a:t>
            </a:r>
            <a:r>
              <a:rPr lang="pt-BR" dirty="0"/>
              <a:t>autenticados </a:t>
            </a:r>
            <a:r>
              <a:rPr lang="pt-BR" dirty="0" smtClean="0"/>
              <a:t>por meio </a:t>
            </a:r>
            <a:r>
              <a:rPr lang="pt-BR" dirty="0"/>
              <a:t>de selos ou </a:t>
            </a:r>
            <a:r>
              <a:rPr lang="pt-BR" dirty="0" smtClean="0"/>
              <a:t>assinaturas.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180150"/>
            <a:ext cx="2278689" cy="32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31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do documento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b="1" dirty="0" smtClean="0"/>
              <a:t>relação lógica </a:t>
            </a:r>
            <a:r>
              <a:rPr lang="pt-BR" dirty="0" smtClean="0"/>
              <a:t>entre os </a:t>
            </a:r>
            <a:r>
              <a:rPr lang="pt-BR" b="1" dirty="0" smtClean="0"/>
              <a:t>dados registrados </a:t>
            </a:r>
            <a:r>
              <a:rPr lang="pt-BR" dirty="0" smtClean="0"/>
              <a:t>muitas vezes determina a configuração do documento:</a:t>
            </a:r>
          </a:p>
          <a:p>
            <a:pPr lvl="1"/>
            <a:r>
              <a:rPr lang="pt-BR" dirty="0" smtClean="0"/>
              <a:t>uma </a:t>
            </a:r>
            <a:r>
              <a:rPr lang="pt-BR" dirty="0"/>
              <a:t>carta consiste, </a:t>
            </a:r>
            <a:r>
              <a:rPr lang="pt-BR" dirty="0" smtClean="0"/>
              <a:t>por ordem</a:t>
            </a:r>
            <a:r>
              <a:rPr lang="pt-BR" dirty="0"/>
              <a:t>, de </a:t>
            </a:r>
            <a:r>
              <a:rPr lang="pt-BR" dirty="0" smtClean="0"/>
              <a:t>um cabeçalho</a:t>
            </a:r>
            <a:r>
              <a:rPr lang="pt-BR" dirty="0"/>
              <a:t>, uma data, </a:t>
            </a:r>
            <a:r>
              <a:rPr lang="pt-BR" dirty="0" smtClean="0"/>
              <a:t>um ou mais relatos </a:t>
            </a:r>
            <a:r>
              <a:rPr lang="pt-BR" dirty="0"/>
              <a:t>e uma assinatura. </a:t>
            </a:r>
            <a:endParaRPr lang="pt-BR" dirty="0" smtClean="0"/>
          </a:p>
          <a:p>
            <a:r>
              <a:rPr lang="pt-BR" dirty="0" smtClean="0"/>
              <a:t>Esta </a:t>
            </a:r>
            <a:r>
              <a:rPr lang="pt-BR" dirty="0"/>
              <a:t>é </a:t>
            </a:r>
            <a:r>
              <a:rPr lang="pt-BR" dirty="0" smtClean="0"/>
              <a:t>uma </a:t>
            </a:r>
            <a:r>
              <a:rPr lang="pt-BR" b="1" dirty="0" smtClean="0"/>
              <a:t>estruturação </a:t>
            </a:r>
            <a:r>
              <a:rPr lang="pt-BR" b="1" dirty="0"/>
              <a:t>física </a:t>
            </a:r>
            <a:r>
              <a:rPr lang="pt-BR" dirty="0"/>
              <a:t>e </a:t>
            </a:r>
            <a:r>
              <a:rPr lang="pt-BR" b="1" dirty="0" smtClean="0"/>
              <a:t>intelectual</a:t>
            </a:r>
            <a:r>
              <a:rPr lang="pt-BR" dirty="0" smtClean="0"/>
              <a:t>, mas que podem ser </a:t>
            </a:r>
            <a:r>
              <a:rPr lang="pt-BR" b="1" dirty="0" smtClean="0"/>
              <a:t>independentes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Com </a:t>
            </a:r>
            <a:r>
              <a:rPr lang="pt-BR" b="1" dirty="0" smtClean="0"/>
              <a:t>documentos </a:t>
            </a:r>
            <a:r>
              <a:rPr lang="pt-BR" b="1" dirty="0"/>
              <a:t>digitais </a:t>
            </a:r>
            <a:r>
              <a:rPr lang="pt-BR" dirty="0"/>
              <a:t>este é sempre o caso: </a:t>
            </a:r>
            <a:endParaRPr lang="pt-BR" dirty="0" smtClean="0"/>
          </a:p>
          <a:p>
            <a:pPr lvl="1"/>
            <a:r>
              <a:rPr lang="pt-BR" dirty="0" smtClean="0"/>
              <a:t>o computador escreve </a:t>
            </a:r>
            <a:r>
              <a:rPr lang="pt-BR" dirty="0"/>
              <a:t>a </a:t>
            </a:r>
            <a:r>
              <a:rPr lang="pt-BR" dirty="0" smtClean="0"/>
              <a:t>informação em </a:t>
            </a:r>
            <a:r>
              <a:rPr lang="pt-BR" dirty="0"/>
              <a:t>setores disponíveis de </a:t>
            </a:r>
            <a:r>
              <a:rPr lang="pt-BR" dirty="0" smtClean="0"/>
              <a:t>um disco, sem levar em consideração as relações funcionais </a:t>
            </a:r>
            <a:r>
              <a:rPr lang="pt-BR" dirty="0"/>
              <a:t>entre </a:t>
            </a:r>
            <a:r>
              <a:rPr lang="pt-BR" dirty="0" smtClean="0"/>
              <a:t>as informações</a:t>
            </a:r>
            <a:r>
              <a:rPr lang="pt-BR" dirty="0"/>
              <a:t>. </a:t>
            </a:r>
            <a:endParaRPr lang="pt-BR" dirty="0" smtClean="0"/>
          </a:p>
          <a:p>
            <a:pPr lvl="1"/>
            <a:r>
              <a:rPr lang="pt-BR" dirty="0" smtClean="0"/>
              <a:t>quando o documento é lido, é um programa que assegura que a informação apareça na tela em relação </a:t>
            </a:r>
            <a:r>
              <a:rPr lang="pt-BR" dirty="0"/>
              <a:t>lógica.</a:t>
            </a:r>
          </a:p>
        </p:txBody>
      </p:sp>
    </p:spTree>
    <p:extLst>
      <p:ext uri="{BB962C8B-B14F-4D97-AF65-F5344CB8AC3E}">
        <p14:creationId xmlns:p14="http://schemas.microsoft.com/office/powerpoint/2010/main" xmlns="" val="197655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do arquivo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Dimensão: física, lógica e funcional. </a:t>
            </a:r>
          </a:p>
          <a:p>
            <a:r>
              <a:rPr lang="pt-BR" dirty="0" smtClean="0"/>
              <a:t>Estrutura </a:t>
            </a:r>
            <a:r>
              <a:rPr lang="pt-BR" dirty="0"/>
              <a:t>física do </a:t>
            </a:r>
            <a:r>
              <a:rPr lang="pt-BR" dirty="0" smtClean="0"/>
              <a:t>arquivo: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ordem física de seus componentes, </a:t>
            </a:r>
            <a:endParaRPr lang="pt-BR" dirty="0" smtClean="0"/>
          </a:p>
          <a:p>
            <a:pPr lvl="1"/>
            <a:r>
              <a:rPr lang="pt-BR" dirty="0" smtClean="0"/>
              <a:t>locais </a:t>
            </a:r>
            <a:r>
              <a:rPr lang="pt-BR" dirty="0"/>
              <a:t>onde estão armazenados e as formas de acondicionamento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a ordem </a:t>
            </a:r>
            <a:r>
              <a:rPr lang="pt-BR" dirty="0"/>
              <a:t>física e o armazenamento dos documentos estão </a:t>
            </a:r>
            <a:r>
              <a:rPr lang="pt-BR" dirty="0" smtClean="0"/>
              <a:t>relacionados </a:t>
            </a:r>
            <a:r>
              <a:rPr lang="pt-BR" dirty="0"/>
              <a:t>à sua recuperação eficaz e efetiva, </a:t>
            </a:r>
            <a:endParaRPr lang="pt-BR" dirty="0" smtClean="0"/>
          </a:p>
          <a:p>
            <a:pPr lvl="1"/>
            <a:r>
              <a:rPr lang="pt-BR" dirty="0" smtClean="0"/>
              <a:t>à </a:t>
            </a:r>
            <a:r>
              <a:rPr lang="pt-BR" dirty="0"/>
              <a:t>sua preservação física, </a:t>
            </a:r>
            <a:endParaRPr lang="pt-BR" dirty="0" smtClean="0"/>
          </a:p>
          <a:p>
            <a:pPr lvl="1"/>
            <a:r>
              <a:rPr lang="pt-BR" dirty="0" smtClean="0"/>
              <a:t>representação </a:t>
            </a:r>
            <a:r>
              <a:rPr lang="pt-BR" dirty="0"/>
              <a:t>das funções dos arquivos e do valor e significância atribuídos aos documentos pelo seu produtor.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99089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do arquivo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935358" cy="4876800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papéis </a:t>
            </a:r>
            <a:r>
              <a:rPr lang="pt-BR" dirty="0"/>
              <a:t>de seguro e de </a:t>
            </a:r>
            <a:r>
              <a:rPr lang="pt-BR" dirty="0" smtClean="0"/>
              <a:t>hipotecas são </a:t>
            </a:r>
            <a:r>
              <a:rPr lang="pt-BR" dirty="0"/>
              <a:t>guardados </a:t>
            </a:r>
            <a:r>
              <a:rPr lang="pt-BR" dirty="0" smtClean="0"/>
              <a:t>na primeira gaveta de uma escrivaninha; </a:t>
            </a:r>
          </a:p>
          <a:p>
            <a:r>
              <a:rPr lang="pt-BR" dirty="0" smtClean="0"/>
              <a:t>escrituras são mantidas </a:t>
            </a:r>
            <a:r>
              <a:rPr lang="pt-BR" dirty="0"/>
              <a:t>num cofre; </a:t>
            </a:r>
            <a:endParaRPr lang="pt-BR" dirty="0" smtClean="0"/>
          </a:p>
          <a:p>
            <a:r>
              <a:rPr lang="pt-BR" dirty="0" smtClean="0"/>
              <a:t>contra cheques salariais </a:t>
            </a:r>
            <a:r>
              <a:rPr lang="pt-BR" dirty="0"/>
              <a:t>e extratos bancários estão </a:t>
            </a:r>
            <a:r>
              <a:rPr lang="pt-BR" dirty="0" smtClean="0"/>
              <a:t>em ordem cronológica </a:t>
            </a:r>
            <a:r>
              <a:rPr lang="pt-BR" dirty="0"/>
              <a:t>numa pasta; </a:t>
            </a:r>
            <a:endParaRPr lang="pt-BR" dirty="0" smtClean="0"/>
          </a:p>
          <a:p>
            <a:r>
              <a:rPr lang="pt-BR" dirty="0" smtClean="0"/>
              <a:t>um diploma </a:t>
            </a:r>
            <a:r>
              <a:rPr lang="pt-BR" dirty="0"/>
              <a:t>universitário é mantido numa bela caixa; </a:t>
            </a:r>
            <a:endParaRPr lang="pt-BR" dirty="0" smtClean="0"/>
          </a:p>
          <a:p>
            <a:r>
              <a:rPr lang="pt-BR" dirty="0" smtClean="0"/>
              <a:t>um </a:t>
            </a:r>
            <a:r>
              <a:rPr lang="pt-BR" dirty="0"/>
              <a:t>certificado de competência é emoldurado e colocado na </a:t>
            </a:r>
            <a:r>
              <a:rPr lang="pt-BR" dirty="0" smtClean="0"/>
              <a:t>parede.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261381"/>
            <a:ext cx="2857500" cy="2352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558" y="1340768"/>
            <a:ext cx="1882899" cy="28243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881404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12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do arquivo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876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 ordem física também pode </a:t>
            </a:r>
            <a:r>
              <a:rPr lang="pt-BR" dirty="0"/>
              <a:t>ser definida </a:t>
            </a:r>
            <a:r>
              <a:rPr lang="pt-BR" dirty="0" smtClean="0"/>
              <a:t>por requisitos logísticos</a:t>
            </a:r>
            <a:r>
              <a:rPr lang="pt-BR" dirty="0"/>
              <a:t>: </a:t>
            </a:r>
            <a:endParaRPr lang="pt-BR" dirty="0" smtClean="0"/>
          </a:p>
          <a:p>
            <a:pPr lvl="1"/>
            <a:r>
              <a:rPr lang="pt-BR" dirty="0" smtClean="0"/>
              <a:t>a </a:t>
            </a:r>
            <a:r>
              <a:rPr lang="pt-BR" dirty="0"/>
              <a:t>licença de motorista é mantida na carteira, </a:t>
            </a:r>
            <a:endParaRPr lang="pt-BR" dirty="0" smtClean="0"/>
          </a:p>
          <a:p>
            <a:pPr lvl="1"/>
            <a:r>
              <a:rPr lang="pt-BR" dirty="0" smtClean="0"/>
              <a:t>certificados </a:t>
            </a:r>
            <a:r>
              <a:rPr lang="pt-BR" dirty="0"/>
              <a:t>de </a:t>
            </a:r>
            <a:r>
              <a:rPr lang="pt-BR" dirty="0" smtClean="0"/>
              <a:t>ações são </a:t>
            </a:r>
            <a:r>
              <a:rPr lang="pt-BR" dirty="0"/>
              <a:t>mantidos </a:t>
            </a:r>
            <a:r>
              <a:rPr lang="pt-BR" dirty="0" smtClean="0"/>
              <a:t>em cofres, </a:t>
            </a:r>
          </a:p>
          <a:p>
            <a:pPr lvl="1"/>
            <a:r>
              <a:rPr lang="pt-BR" dirty="0" smtClean="0"/>
              <a:t>velhos </a:t>
            </a:r>
            <a:r>
              <a:rPr lang="pt-BR" dirty="0"/>
              <a:t>boletins escolares guardados </a:t>
            </a:r>
            <a:r>
              <a:rPr lang="pt-BR" dirty="0" smtClean="0"/>
              <a:t>em uma caixa no </a:t>
            </a:r>
            <a:r>
              <a:rPr lang="pt-BR" dirty="0"/>
              <a:t>sótão, </a:t>
            </a:r>
            <a:endParaRPr lang="pt-BR" dirty="0" smtClean="0"/>
          </a:p>
          <a:p>
            <a:pPr lvl="1"/>
            <a:r>
              <a:rPr lang="pt-BR" dirty="0" smtClean="0"/>
              <a:t>arquivos </a:t>
            </a:r>
            <a:r>
              <a:rPr lang="pt-BR" dirty="0"/>
              <a:t>de </a:t>
            </a:r>
            <a:r>
              <a:rPr lang="pt-BR" dirty="0" smtClean="0"/>
              <a:t>dados são </a:t>
            </a:r>
            <a:r>
              <a:rPr lang="pt-BR" dirty="0"/>
              <a:t>armazenados </a:t>
            </a:r>
            <a:r>
              <a:rPr lang="pt-BR" dirty="0" smtClean="0"/>
              <a:t>no disco rígido do </a:t>
            </a:r>
            <a:r>
              <a:rPr lang="pt-BR" dirty="0"/>
              <a:t>computador. </a:t>
            </a:r>
            <a:endParaRPr lang="pt-BR" dirty="0" smtClean="0"/>
          </a:p>
          <a:p>
            <a:r>
              <a:rPr lang="pt-BR" dirty="0" smtClean="0"/>
              <a:t>Informação </a:t>
            </a:r>
            <a:r>
              <a:rPr lang="pt-BR" dirty="0"/>
              <a:t>relacionada </a:t>
            </a:r>
            <a:r>
              <a:rPr lang="pt-BR" dirty="0" smtClean="0"/>
              <a:t>à ordem física dos </a:t>
            </a:r>
            <a:r>
              <a:rPr lang="pt-BR" dirty="0"/>
              <a:t>arquivos adiciona significado aos </a:t>
            </a:r>
            <a:r>
              <a:rPr lang="pt-BR" dirty="0" smtClean="0"/>
              <a:t>arquivos</a:t>
            </a:r>
          </a:p>
          <a:p>
            <a:pPr lvl="1"/>
            <a:r>
              <a:rPr lang="pt-BR" dirty="0" smtClean="0"/>
              <a:t>deve ser incluída </a:t>
            </a:r>
            <a:r>
              <a:rPr lang="pt-BR" dirty="0"/>
              <a:t>no mesmo sistema de informação do qual os arquivos constituem uma parte.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7" y="1700808"/>
            <a:ext cx="2752725" cy="16573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917" y="414908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18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do arquivo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Estrutura </a:t>
            </a:r>
            <a:r>
              <a:rPr lang="pt-BR" dirty="0"/>
              <a:t>lógica ou disposição dos documentos em um arquivo </a:t>
            </a:r>
            <a:endParaRPr lang="pt-BR" dirty="0" smtClean="0"/>
          </a:p>
          <a:p>
            <a:pPr lvl="1"/>
            <a:r>
              <a:rPr lang="pt-BR" dirty="0" smtClean="0"/>
              <a:t>agrupados em séries</a:t>
            </a:r>
            <a:r>
              <a:rPr lang="pt-BR" dirty="0"/>
              <a:t>, </a:t>
            </a:r>
            <a:endParaRPr lang="pt-BR" dirty="0" smtClean="0"/>
          </a:p>
          <a:p>
            <a:pPr lvl="1"/>
            <a:r>
              <a:rPr lang="pt-BR" dirty="0" smtClean="0"/>
              <a:t>em dossiês dentro das séries</a:t>
            </a:r>
            <a:r>
              <a:rPr lang="pt-BR" dirty="0"/>
              <a:t>, </a:t>
            </a:r>
            <a:endParaRPr lang="pt-BR" dirty="0" smtClean="0"/>
          </a:p>
          <a:p>
            <a:pPr lvl="1"/>
            <a:r>
              <a:rPr lang="pt-BR" dirty="0" smtClean="0"/>
              <a:t>em documentos </a:t>
            </a:r>
            <a:r>
              <a:rPr lang="pt-BR" dirty="0"/>
              <a:t>dentro dos </a:t>
            </a:r>
            <a:r>
              <a:rPr lang="pt-BR" dirty="0" smtClean="0"/>
              <a:t>dossiês.</a:t>
            </a:r>
          </a:p>
          <a:p>
            <a:r>
              <a:rPr lang="pt-BR" dirty="0" smtClean="0"/>
              <a:t>Reflexo das relações funcionais </a:t>
            </a:r>
            <a:r>
              <a:rPr lang="pt-BR" dirty="0"/>
              <a:t>entre os documentos dos </a:t>
            </a:r>
            <a:r>
              <a:rPr lang="pt-BR" dirty="0" smtClean="0"/>
              <a:t>arquivos.</a:t>
            </a:r>
          </a:p>
          <a:p>
            <a:r>
              <a:rPr lang="pt-BR" dirty="0" smtClean="0"/>
              <a:t>Estrutura </a:t>
            </a:r>
            <a:r>
              <a:rPr lang="pt-BR" dirty="0"/>
              <a:t>lógica e a física podem </a:t>
            </a:r>
            <a:r>
              <a:rPr lang="pt-BR" dirty="0" smtClean="0"/>
              <a:t>ser a mesma:</a:t>
            </a:r>
          </a:p>
          <a:p>
            <a:pPr lvl="1"/>
            <a:r>
              <a:rPr lang="pt-BR" dirty="0" smtClean="0"/>
              <a:t>todos os registros </a:t>
            </a:r>
            <a:r>
              <a:rPr lang="pt-BR" dirty="0"/>
              <a:t>que </a:t>
            </a:r>
            <a:r>
              <a:rPr lang="pt-BR" dirty="0" smtClean="0"/>
              <a:t>documentam o mesmo </a:t>
            </a:r>
            <a:r>
              <a:rPr lang="pt-BR" dirty="0"/>
              <a:t>processo de trabalho podem ser mantidos na mesma prateleira do mesmo armário. </a:t>
            </a:r>
            <a:endParaRPr lang="pt-BR" dirty="0" smtClean="0"/>
          </a:p>
          <a:p>
            <a:pPr lvl="1"/>
            <a:r>
              <a:rPr lang="pt-BR" dirty="0" smtClean="0"/>
              <a:t>geralmente, o </a:t>
            </a:r>
            <a:r>
              <a:rPr lang="pt-BR" dirty="0"/>
              <a:t>que está fisicamente separado pode </a:t>
            </a:r>
            <a:r>
              <a:rPr lang="pt-BR" dirty="0" smtClean="0"/>
              <a:t>estar logicamente </a:t>
            </a:r>
            <a:r>
              <a:rPr lang="pt-BR" dirty="0"/>
              <a:t>agregado e vice-versa. </a:t>
            </a:r>
            <a:endParaRPr lang="pt-BR" dirty="0" smtClean="0"/>
          </a:p>
          <a:p>
            <a:r>
              <a:rPr lang="pt-BR" dirty="0" smtClean="0"/>
              <a:t>Com </a:t>
            </a:r>
            <a:r>
              <a:rPr lang="pt-BR" dirty="0"/>
              <a:t>arquivos de dados digitais a estrutura lógica </a:t>
            </a:r>
            <a:r>
              <a:rPr lang="pt-BR" dirty="0" smtClean="0"/>
              <a:t>(a </a:t>
            </a:r>
            <a:r>
              <a:rPr lang="pt-BR" dirty="0"/>
              <a:t>estrutura de diretórios</a:t>
            </a:r>
            <a:r>
              <a:rPr lang="pt-BR" dirty="0" smtClean="0"/>
              <a:t>) não </a:t>
            </a:r>
            <a:r>
              <a:rPr lang="pt-BR" dirty="0"/>
              <a:t>é </a:t>
            </a:r>
            <a:r>
              <a:rPr lang="pt-BR" dirty="0" smtClean="0"/>
              <a:t>a mesma que </a:t>
            </a:r>
            <a:r>
              <a:rPr lang="pt-BR" dirty="0"/>
              <a:t>a estrutura física (o </a:t>
            </a:r>
            <a:r>
              <a:rPr lang="pt-BR" dirty="0" smtClean="0"/>
              <a:t>lugar da </a:t>
            </a:r>
            <a:r>
              <a:rPr lang="pt-BR" dirty="0"/>
              <a:t>informação dentro </a:t>
            </a:r>
            <a:r>
              <a:rPr lang="pt-BR" dirty="0" smtClean="0"/>
              <a:t>da máquina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30259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do arquivo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O fato de a estrutura física ser, ou vir a ser, diferente da estrutura lógica não é, </a:t>
            </a:r>
            <a:r>
              <a:rPr lang="pt-BR" dirty="0" smtClean="0"/>
              <a:t>por si </a:t>
            </a:r>
            <a:r>
              <a:rPr lang="pt-BR" dirty="0"/>
              <a:t>só, problemático. </a:t>
            </a:r>
            <a:endParaRPr lang="pt-BR" dirty="0" smtClean="0"/>
          </a:p>
          <a:p>
            <a:r>
              <a:rPr lang="pt-BR" dirty="0" smtClean="0"/>
              <a:t>Para aperfeiçoar </a:t>
            </a:r>
            <a:r>
              <a:rPr lang="pt-BR" dirty="0"/>
              <a:t>o acesso aos documentos pode-se </a:t>
            </a:r>
            <a:r>
              <a:rPr lang="pt-BR" b="1" dirty="0"/>
              <a:t>representá-los de acordo com suas funções </a:t>
            </a:r>
            <a:r>
              <a:rPr lang="pt-BR" b="1" dirty="0" smtClean="0"/>
              <a:t>e relações lógicas </a:t>
            </a:r>
            <a:r>
              <a:rPr lang="pt-BR" b="1" dirty="0"/>
              <a:t>de </a:t>
            </a:r>
            <a:r>
              <a:rPr lang="pt-BR" b="1" dirty="0" smtClean="0"/>
              <a:t>reciprocidade</a:t>
            </a:r>
            <a:r>
              <a:rPr lang="pt-BR" dirty="0" smtClean="0"/>
              <a:t>, mencionando </a:t>
            </a:r>
            <a:r>
              <a:rPr lang="pt-BR" dirty="0"/>
              <a:t>o </a:t>
            </a:r>
            <a:r>
              <a:rPr lang="pt-BR" b="1" dirty="0"/>
              <a:t>lugar</a:t>
            </a:r>
            <a:r>
              <a:rPr lang="pt-BR" dirty="0"/>
              <a:t>, não </a:t>
            </a:r>
            <a:r>
              <a:rPr lang="pt-BR" dirty="0" smtClean="0"/>
              <a:t>importa qual, </a:t>
            </a:r>
            <a:r>
              <a:rPr lang="pt-BR" dirty="0"/>
              <a:t>onde </a:t>
            </a:r>
            <a:r>
              <a:rPr lang="pt-BR" dirty="0" smtClean="0"/>
              <a:t>estes documentos </a:t>
            </a:r>
            <a:r>
              <a:rPr lang="pt-BR" dirty="0"/>
              <a:t>podem ser encontrados. </a:t>
            </a:r>
            <a:endParaRPr lang="pt-BR" dirty="0" smtClean="0"/>
          </a:p>
          <a:p>
            <a:r>
              <a:rPr lang="pt-BR" dirty="0" smtClean="0"/>
              <a:t>Tal </a:t>
            </a:r>
            <a:r>
              <a:rPr lang="pt-BR" dirty="0"/>
              <a:t>representação, que tem caráter de </a:t>
            </a:r>
            <a:r>
              <a:rPr lang="pt-BR" b="1" dirty="0"/>
              <a:t>metadados </a:t>
            </a:r>
            <a:r>
              <a:rPr lang="pt-BR" dirty="0"/>
              <a:t>(informação a respeito de informação), é chamada </a:t>
            </a:r>
            <a:r>
              <a:rPr lang="pt-BR" b="1" dirty="0"/>
              <a:t>instrumento de pesquisa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Instrumentos </a:t>
            </a:r>
            <a:r>
              <a:rPr lang="pt-BR" dirty="0"/>
              <a:t>de pesquisa criados de </a:t>
            </a:r>
            <a:r>
              <a:rPr lang="pt-BR" dirty="0" smtClean="0"/>
              <a:t>forma eletrônica, </a:t>
            </a:r>
            <a:r>
              <a:rPr lang="pt-BR" dirty="0"/>
              <a:t>são </a:t>
            </a:r>
            <a:r>
              <a:rPr lang="pt-BR" dirty="0" smtClean="0"/>
              <a:t>muito mais flexíveis </a:t>
            </a:r>
            <a:r>
              <a:rPr lang="pt-BR" dirty="0"/>
              <a:t>do que a estrutura </a:t>
            </a:r>
            <a:r>
              <a:rPr lang="pt-BR" dirty="0" smtClean="0"/>
              <a:t>física do </a:t>
            </a:r>
            <a:r>
              <a:rPr lang="pt-BR" dirty="0"/>
              <a:t>arquivo. </a:t>
            </a:r>
            <a:endParaRPr lang="pt-BR" dirty="0" smtClean="0"/>
          </a:p>
          <a:p>
            <a:r>
              <a:rPr lang="pt-BR" dirty="0" smtClean="0"/>
              <a:t>Eles </a:t>
            </a:r>
            <a:r>
              <a:rPr lang="pt-BR" dirty="0"/>
              <a:t>podem </a:t>
            </a:r>
            <a:r>
              <a:rPr lang="pt-BR" dirty="0" smtClean="0"/>
              <a:t>ser modificados </a:t>
            </a:r>
            <a:r>
              <a:rPr lang="pt-BR" dirty="0"/>
              <a:t>para acomodar todas as </a:t>
            </a:r>
            <a:r>
              <a:rPr lang="pt-BR" b="1" dirty="0"/>
              <a:t>mudanças ocorridas nos processos de </a:t>
            </a:r>
            <a:r>
              <a:rPr lang="pt-BR" b="1" dirty="0" smtClean="0"/>
              <a:t>trabalho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1528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arquivístico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8768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São </a:t>
            </a:r>
            <a:r>
              <a:rPr lang="pt-BR" dirty="0"/>
              <a:t>todos </a:t>
            </a:r>
            <a:r>
              <a:rPr lang="pt-BR" dirty="0" smtClean="0"/>
              <a:t>fatores </a:t>
            </a:r>
            <a:r>
              <a:rPr lang="pt-BR" dirty="0"/>
              <a:t>ambientais que </a:t>
            </a:r>
            <a:r>
              <a:rPr lang="pt-BR" dirty="0" smtClean="0"/>
              <a:t>determinam como documentos são </a:t>
            </a:r>
            <a:r>
              <a:rPr lang="pt-BR" dirty="0"/>
              <a:t>gerados, estruturados, administrados e interpretados. </a:t>
            </a:r>
            <a:endParaRPr lang="pt-BR" dirty="0" smtClean="0"/>
          </a:p>
          <a:p>
            <a:r>
              <a:rPr lang="pt-BR" dirty="0" smtClean="0"/>
              <a:t>Os fatores </a:t>
            </a:r>
            <a:r>
              <a:rPr lang="pt-BR" dirty="0"/>
              <a:t>ambientais que determinam diretamente os conteúdos</a:t>
            </a:r>
            <a:r>
              <a:rPr lang="pt-BR" dirty="0" smtClean="0"/>
              <a:t>, formas </a:t>
            </a:r>
            <a:r>
              <a:rPr lang="pt-BR" dirty="0"/>
              <a:t>e estrutura </a:t>
            </a:r>
            <a:r>
              <a:rPr lang="pt-BR" dirty="0" smtClean="0"/>
              <a:t>dos registros </a:t>
            </a:r>
            <a:r>
              <a:rPr lang="pt-BR" dirty="0"/>
              <a:t>podem ser diferenciados em </a:t>
            </a:r>
            <a:r>
              <a:rPr lang="pt-BR" b="1" dirty="0"/>
              <a:t>contexto de proveniência</a:t>
            </a:r>
            <a:r>
              <a:rPr lang="pt-BR" dirty="0"/>
              <a:t>, </a:t>
            </a:r>
            <a:r>
              <a:rPr lang="pt-BR" b="1" dirty="0"/>
              <a:t>contexto administrativo</a:t>
            </a:r>
            <a:r>
              <a:rPr lang="pt-BR" dirty="0"/>
              <a:t> e </a:t>
            </a:r>
            <a:r>
              <a:rPr lang="pt-BR" b="1" dirty="0"/>
              <a:t>contexto de uso</a:t>
            </a:r>
            <a:r>
              <a:rPr lang="pt-BR" dirty="0"/>
              <a:t>.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420888"/>
            <a:ext cx="3901970" cy="29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65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arquivístico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b="1" dirty="0" smtClean="0"/>
              <a:t>contexto de proveniência </a:t>
            </a:r>
            <a:r>
              <a:rPr lang="pt-BR" dirty="0"/>
              <a:t>é o </a:t>
            </a:r>
            <a:r>
              <a:rPr lang="pt-BR" b="1" dirty="0"/>
              <a:t>contexto de produção </a:t>
            </a:r>
            <a:r>
              <a:rPr lang="pt-BR" dirty="0"/>
              <a:t>dos documentos, </a:t>
            </a:r>
            <a:endParaRPr lang="pt-BR" dirty="0" smtClean="0"/>
          </a:p>
          <a:p>
            <a:r>
              <a:rPr lang="pt-BR" dirty="0" smtClean="0"/>
              <a:t>está </a:t>
            </a:r>
            <a:r>
              <a:rPr lang="pt-BR" dirty="0"/>
              <a:t>referido </a:t>
            </a:r>
            <a:r>
              <a:rPr lang="pt-BR" dirty="0" smtClean="0"/>
              <a:t>a como </a:t>
            </a:r>
            <a:r>
              <a:rPr lang="pt-BR" dirty="0"/>
              <a:t>o ente produtor dos documentos é organizado (</a:t>
            </a:r>
            <a:r>
              <a:rPr lang="pt-BR" b="1" dirty="0"/>
              <a:t>contexto organizacional</a:t>
            </a:r>
            <a:r>
              <a:rPr lang="pt-BR" dirty="0"/>
              <a:t>), </a:t>
            </a:r>
            <a:endParaRPr lang="pt-BR" dirty="0" smtClean="0"/>
          </a:p>
          <a:p>
            <a:r>
              <a:rPr lang="pt-BR" dirty="0" smtClean="0"/>
              <a:t>como </a:t>
            </a:r>
            <a:r>
              <a:rPr lang="pt-BR" dirty="0"/>
              <a:t>suas funções estão estruturadas (</a:t>
            </a:r>
            <a:r>
              <a:rPr lang="pt-BR" b="1" dirty="0"/>
              <a:t>o contexto funcional</a:t>
            </a:r>
            <a:r>
              <a:rPr lang="pt-BR" dirty="0" smtClean="0"/>
              <a:t>)</a:t>
            </a:r>
          </a:p>
          <a:p>
            <a:r>
              <a:rPr lang="pt-BR" dirty="0" smtClean="0"/>
              <a:t>e </a:t>
            </a:r>
            <a:r>
              <a:rPr lang="pt-BR" dirty="0"/>
              <a:t>como seus processos de trabalho são delineados (</a:t>
            </a:r>
            <a:r>
              <a:rPr lang="pt-BR" b="1" dirty="0"/>
              <a:t>contexto de procedimentos administrativos</a:t>
            </a:r>
            <a:r>
              <a:rPr lang="pt-BR" dirty="0"/>
              <a:t>).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9340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Informação Arquivística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8768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Arquivos são </a:t>
            </a:r>
            <a:r>
              <a:rPr lang="pt-BR" dirty="0"/>
              <a:t>compostos </a:t>
            </a:r>
            <a:r>
              <a:rPr lang="pt-BR" dirty="0" smtClean="0"/>
              <a:t>por </a:t>
            </a:r>
            <a:r>
              <a:rPr lang="pt-BR" b="1" dirty="0" smtClean="0"/>
              <a:t>informação </a:t>
            </a:r>
            <a:r>
              <a:rPr lang="pt-BR" b="1" dirty="0"/>
              <a:t>vinculada a </a:t>
            </a:r>
            <a:r>
              <a:rPr lang="pt-BR" b="1" dirty="0" smtClean="0"/>
              <a:t>processos, </a:t>
            </a:r>
            <a:r>
              <a:rPr lang="pt-BR" dirty="0" smtClean="0"/>
              <a:t> </a:t>
            </a:r>
            <a:r>
              <a:rPr lang="pt-BR" b="1" dirty="0"/>
              <a:t>gerada e </a:t>
            </a:r>
            <a:r>
              <a:rPr lang="pt-BR" b="1" dirty="0" smtClean="0"/>
              <a:t>estruturada por processos </a:t>
            </a:r>
            <a:r>
              <a:rPr lang="pt-BR" dirty="0" smtClean="0"/>
              <a:t>de trabalho</a:t>
            </a:r>
            <a:r>
              <a:rPr lang="pt-BR" dirty="0"/>
              <a:t> </a:t>
            </a:r>
            <a:r>
              <a:rPr lang="pt-BR" dirty="0" smtClean="0"/>
              <a:t>funcionalmente </a:t>
            </a:r>
            <a:r>
              <a:rPr lang="pt-BR" dirty="0"/>
              <a:t>inter-relacionados. </a:t>
            </a:r>
            <a:endParaRPr lang="pt-BR" dirty="0" smtClean="0"/>
          </a:p>
          <a:p>
            <a:r>
              <a:rPr lang="pt-BR" dirty="0" smtClean="0"/>
              <a:t>Um </a:t>
            </a:r>
            <a:r>
              <a:rPr lang="pt-BR" b="1" dirty="0" smtClean="0"/>
              <a:t>sistema </a:t>
            </a:r>
            <a:r>
              <a:rPr lang="pt-BR" b="1" dirty="0"/>
              <a:t>de gerenciamento arquivístico </a:t>
            </a:r>
            <a:r>
              <a:rPr lang="pt-BR" dirty="0" smtClean="0"/>
              <a:t>é desenvolvido </a:t>
            </a:r>
            <a:r>
              <a:rPr lang="pt-BR" dirty="0"/>
              <a:t>para estabelecer, </a:t>
            </a:r>
            <a:r>
              <a:rPr lang="pt-BR" dirty="0" smtClean="0"/>
              <a:t>manter e explorar a </a:t>
            </a:r>
            <a:r>
              <a:rPr lang="pt-BR" i="1" dirty="0" smtClean="0"/>
              <a:t>ligação</a:t>
            </a:r>
            <a:r>
              <a:rPr lang="pt-BR" dirty="0" smtClean="0"/>
              <a:t> entre </a:t>
            </a:r>
            <a:r>
              <a:rPr lang="pt-BR" b="1" dirty="0" smtClean="0"/>
              <a:t>estes processos de trabalho </a:t>
            </a:r>
            <a:r>
              <a:rPr lang="pt-BR" dirty="0" smtClean="0"/>
              <a:t>e a </a:t>
            </a:r>
            <a:r>
              <a:rPr lang="pt-BR" b="1" dirty="0" smtClean="0"/>
              <a:t>informação </a:t>
            </a:r>
            <a:r>
              <a:rPr lang="pt-BR" b="1" dirty="0"/>
              <a:t>que geram</a:t>
            </a:r>
            <a:r>
              <a:rPr lang="pt-BR" dirty="0"/>
              <a:t>, a </a:t>
            </a:r>
            <a:r>
              <a:rPr lang="pt-BR" dirty="0" smtClean="0"/>
              <a:t>fim de </a:t>
            </a:r>
            <a:r>
              <a:rPr lang="pt-BR" dirty="0"/>
              <a:t>otimizar </a:t>
            </a:r>
            <a:r>
              <a:rPr lang="pt-BR" dirty="0" smtClean="0"/>
              <a:t>os  potenciais informacionais </a:t>
            </a:r>
            <a:r>
              <a:rPr lang="pt-BR" dirty="0"/>
              <a:t>decorrentes de </a:t>
            </a:r>
            <a:r>
              <a:rPr lang="pt-BR" dirty="0" smtClean="0"/>
              <a:t>suas relações.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4025" y="4266838"/>
            <a:ext cx="2762636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22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organizacional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b="1" dirty="0" smtClean="0"/>
              <a:t>contexto organizacional </a:t>
            </a:r>
            <a:r>
              <a:rPr lang="pt-BR" dirty="0" smtClean="0"/>
              <a:t>pode ser percebido na estrutura organizacional </a:t>
            </a:r>
            <a:r>
              <a:rPr lang="pt-BR" dirty="0"/>
              <a:t>(a estrutura interna da organização, </a:t>
            </a:r>
            <a:r>
              <a:rPr lang="pt-BR" dirty="0" smtClean="0"/>
              <a:t>bem como suas relações </a:t>
            </a:r>
            <a:r>
              <a:rPr lang="pt-BR" dirty="0"/>
              <a:t>externas), nos agentes com </a:t>
            </a:r>
            <a:r>
              <a:rPr lang="pt-BR" dirty="0" smtClean="0"/>
              <a:t>suas interações </a:t>
            </a:r>
            <a:r>
              <a:rPr lang="pt-BR" dirty="0"/>
              <a:t>e mandatos. </a:t>
            </a:r>
            <a:endParaRPr lang="pt-BR" dirty="0" smtClean="0"/>
          </a:p>
          <a:p>
            <a:r>
              <a:rPr lang="pt-BR" dirty="0" smtClean="0"/>
              <a:t>Na </a:t>
            </a:r>
            <a:r>
              <a:rPr lang="pt-BR" b="1" dirty="0"/>
              <a:t>sociedade industrial do século 19</a:t>
            </a:r>
            <a:r>
              <a:rPr lang="pt-BR" dirty="0"/>
              <a:t>, a </a:t>
            </a:r>
            <a:r>
              <a:rPr lang="pt-BR" b="1" dirty="0"/>
              <a:t>estrutura organizacional</a:t>
            </a:r>
            <a:r>
              <a:rPr lang="pt-BR" dirty="0"/>
              <a:t>, </a:t>
            </a:r>
            <a:r>
              <a:rPr lang="pt-BR" dirty="0" smtClean="0"/>
              <a:t>a qual </a:t>
            </a:r>
            <a:r>
              <a:rPr lang="pt-BR" dirty="0"/>
              <a:t>espelhava diretamente </a:t>
            </a:r>
            <a:r>
              <a:rPr lang="pt-BR" dirty="0" smtClean="0"/>
              <a:t>a </a:t>
            </a:r>
            <a:r>
              <a:rPr lang="pt-BR" b="1" dirty="0" smtClean="0"/>
              <a:t>estrutura das funções </a:t>
            </a:r>
            <a:r>
              <a:rPr lang="pt-BR" b="1" dirty="0"/>
              <a:t>dos negócios</a:t>
            </a:r>
            <a:r>
              <a:rPr lang="pt-BR" dirty="0"/>
              <a:t>, </a:t>
            </a:r>
            <a:r>
              <a:rPr lang="pt-BR" dirty="0" smtClean="0"/>
              <a:t>na maioria </a:t>
            </a:r>
            <a:r>
              <a:rPr lang="pt-BR" dirty="0"/>
              <a:t>dos casos determinava </a:t>
            </a:r>
            <a:r>
              <a:rPr lang="pt-BR" dirty="0" smtClean="0"/>
              <a:t>a estrutura do </a:t>
            </a:r>
            <a:r>
              <a:rPr lang="pt-BR" dirty="0"/>
              <a:t>arquivo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955" y="4653136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03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funcional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3168352" cy="4876800"/>
          </a:xfrm>
        </p:spPr>
        <p:txBody>
          <a:bodyPr>
            <a:normAutofit/>
          </a:bodyPr>
          <a:lstStyle/>
          <a:p>
            <a:r>
              <a:rPr lang="pt-BR" dirty="0" smtClean="0"/>
              <a:t>missão</a:t>
            </a:r>
            <a:r>
              <a:rPr lang="pt-BR" dirty="0"/>
              <a:t>, funções e objetivos do </a:t>
            </a:r>
            <a:r>
              <a:rPr lang="pt-BR" dirty="0" smtClean="0"/>
              <a:t>produtor dos </a:t>
            </a:r>
            <a:r>
              <a:rPr lang="pt-BR" dirty="0"/>
              <a:t>documentos, </a:t>
            </a:r>
            <a:endParaRPr lang="pt-BR" dirty="0" smtClean="0"/>
          </a:p>
          <a:p>
            <a:pPr lvl="1"/>
            <a:r>
              <a:rPr lang="pt-BR" b="1" dirty="0" smtClean="0"/>
              <a:t>tarefas</a:t>
            </a:r>
            <a:r>
              <a:rPr lang="pt-BR" dirty="0" smtClean="0"/>
              <a:t> por meio </a:t>
            </a:r>
            <a:r>
              <a:rPr lang="pt-BR" dirty="0"/>
              <a:t>das quais desempenha </a:t>
            </a:r>
            <a:r>
              <a:rPr lang="pt-BR" dirty="0" smtClean="0"/>
              <a:t>sua missão,</a:t>
            </a:r>
          </a:p>
          <a:p>
            <a:pPr lvl="1"/>
            <a:r>
              <a:rPr lang="pt-BR" b="1" dirty="0" smtClean="0"/>
              <a:t>atividades</a:t>
            </a:r>
            <a:r>
              <a:rPr lang="pt-BR" dirty="0" smtClean="0"/>
              <a:t> </a:t>
            </a:r>
            <a:r>
              <a:rPr lang="pt-BR" dirty="0"/>
              <a:t>que </a:t>
            </a:r>
            <a:r>
              <a:rPr lang="pt-BR" dirty="0" smtClean="0"/>
              <a:t>desenvolve para executar tarefas</a:t>
            </a:r>
            <a:r>
              <a:rPr lang="pt-BR" dirty="0"/>
              <a:t>. </a:t>
            </a:r>
            <a:endParaRPr lang="pt-BR" dirty="0" smtClean="0"/>
          </a:p>
          <a:p>
            <a:pPr lvl="1"/>
            <a:r>
              <a:rPr lang="pt-BR" dirty="0" smtClean="0"/>
              <a:t>em maior escala</a:t>
            </a:r>
            <a:r>
              <a:rPr lang="pt-BR" dirty="0"/>
              <a:t>, determina o </a:t>
            </a:r>
            <a:r>
              <a:rPr lang="pt-BR" b="1" dirty="0"/>
              <a:t>conteúdo do arquivo</a:t>
            </a:r>
            <a:r>
              <a:rPr lang="pt-BR" dirty="0"/>
              <a:t>. 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700808"/>
            <a:ext cx="51530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6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Contexto de procedimento administrativo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refere-se </a:t>
            </a:r>
            <a:r>
              <a:rPr lang="pt-BR" dirty="0"/>
              <a:t>à </a:t>
            </a:r>
            <a:r>
              <a:rPr lang="pt-BR" b="1" dirty="0"/>
              <a:t>estrutura do </a:t>
            </a:r>
            <a:r>
              <a:rPr lang="pt-BR" b="1" dirty="0" smtClean="0"/>
              <a:t>processo</a:t>
            </a:r>
          </a:p>
          <a:p>
            <a:r>
              <a:rPr lang="pt-BR" dirty="0" smtClean="0"/>
              <a:t>pode ser decomposto em processos </a:t>
            </a:r>
            <a:r>
              <a:rPr lang="pt-BR" dirty="0"/>
              <a:t>de trabalho, atividades, ações e transações. </a:t>
            </a:r>
            <a:r>
              <a:rPr lang="pt-BR" dirty="0" smtClean="0"/>
              <a:t> </a:t>
            </a:r>
          </a:p>
          <a:p>
            <a:r>
              <a:rPr lang="pt-BR" b="1" dirty="0" smtClean="0"/>
              <a:t>processos de </a:t>
            </a:r>
            <a:r>
              <a:rPr lang="pt-BR" b="1" dirty="0"/>
              <a:t>trabalho </a:t>
            </a:r>
            <a:r>
              <a:rPr lang="pt-BR" dirty="0" smtClean="0"/>
              <a:t>determinam a </a:t>
            </a:r>
            <a:r>
              <a:rPr lang="pt-BR" b="1" dirty="0"/>
              <a:t>estrutura lógica do arquivo</a:t>
            </a:r>
            <a:r>
              <a:rPr lang="pt-BR" dirty="0"/>
              <a:t>, </a:t>
            </a:r>
            <a:endParaRPr lang="pt-BR" dirty="0" smtClean="0"/>
          </a:p>
          <a:p>
            <a:pPr lvl="1"/>
            <a:r>
              <a:rPr lang="pt-BR" dirty="0" smtClean="0"/>
              <a:t>atividades </a:t>
            </a:r>
            <a:r>
              <a:rPr lang="pt-BR" dirty="0"/>
              <a:t>geram os dossiês </a:t>
            </a:r>
            <a:endParaRPr lang="pt-BR" dirty="0" smtClean="0"/>
          </a:p>
          <a:p>
            <a:pPr lvl="1"/>
            <a:r>
              <a:rPr lang="pt-BR" dirty="0" smtClean="0"/>
              <a:t>ações </a:t>
            </a:r>
            <a:r>
              <a:rPr lang="pt-BR" dirty="0"/>
              <a:t>e transações geram os </a:t>
            </a:r>
            <a:r>
              <a:rPr lang="pt-BR" dirty="0" smtClean="0"/>
              <a:t>documentos individuais (notas, recibos, requisições, etc.)</a:t>
            </a:r>
          </a:p>
          <a:p>
            <a:r>
              <a:rPr lang="pt-BR" dirty="0" smtClean="0"/>
              <a:t>Nas </a:t>
            </a:r>
            <a:r>
              <a:rPr lang="pt-BR" dirty="0"/>
              <a:t>últimas décadas, quando a estrutura das </a:t>
            </a:r>
            <a:r>
              <a:rPr lang="pt-BR" dirty="0" smtClean="0"/>
              <a:t>organizações se </a:t>
            </a:r>
            <a:r>
              <a:rPr lang="pt-BR" dirty="0"/>
              <a:t>tornou sujeita </a:t>
            </a:r>
            <a:r>
              <a:rPr lang="pt-BR" dirty="0" smtClean="0"/>
              <a:t>à mudanças seguidas </a:t>
            </a:r>
            <a:r>
              <a:rPr lang="pt-BR" dirty="0"/>
              <a:t>e rápidas, a </a:t>
            </a:r>
            <a:r>
              <a:rPr lang="pt-BR" b="1" dirty="0"/>
              <a:t>relação entre arquivos e processos de trabalho </a:t>
            </a:r>
            <a:r>
              <a:rPr lang="pt-BR" dirty="0"/>
              <a:t>se </a:t>
            </a:r>
            <a:r>
              <a:rPr lang="pt-BR" dirty="0" smtClean="0"/>
              <a:t>tornou </a:t>
            </a:r>
            <a:r>
              <a:rPr lang="pt-BR" dirty="0"/>
              <a:t>progressivamente mais estável e </a:t>
            </a:r>
            <a:r>
              <a:rPr lang="pt-BR" dirty="0" smtClean="0"/>
              <a:t>estreita que </a:t>
            </a:r>
            <a:r>
              <a:rPr lang="pt-BR" dirty="0"/>
              <a:t>a relação </a:t>
            </a:r>
            <a:r>
              <a:rPr lang="pt-BR" dirty="0" smtClean="0"/>
              <a:t>com o produtor dos documentos.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16122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de administração e uso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Contexto de administração </a:t>
            </a:r>
            <a:r>
              <a:rPr lang="pt-BR" dirty="0" smtClean="0"/>
              <a:t>relaciona-se com administração </a:t>
            </a:r>
            <a:r>
              <a:rPr lang="pt-BR" dirty="0"/>
              <a:t>de documentos e sua conservação. </a:t>
            </a:r>
            <a:endParaRPr lang="pt-BR" dirty="0" smtClean="0"/>
          </a:p>
          <a:p>
            <a:pPr lvl="1"/>
            <a:r>
              <a:rPr lang="pt-BR" dirty="0" smtClean="0"/>
              <a:t>procedimentos</a:t>
            </a:r>
            <a:r>
              <a:rPr lang="pt-BR" dirty="0"/>
              <a:t>, métodos, conhecimento, meios e documentos </a:t>
            </a:r>
            <a:r>
              <a:rPr lang="pt-BR" dirty="0" smtClean="0"/>
              <a:t>com os </a:t>
            </a:r>
            <a:r>
              <a:rPr lang="pt-BR" dirty="0"/>
              <a:t>quais </a:t>
            </a:r>
            <a:r>
              <a:rPr lang="pt-BR" dirty="0" smtClean="0"/>
              <a:t>o produtor </a:t>
            </a:r>
            <a:r>
              <a:rPr lang="pt-BR" dirty="0"/>
              <a:t>assegura a disponibilidade e integridade dos arquivos. </a:t>
            </a:r>
            <a:endParaRPr lang="pt-BR" dirty="0" smtClean="0"/>
          </a:p>
          <a:p>
            <a:pPr lvl="1"/>
            <a:r>
              <a:rPr lang="pt-BR" dirty="0"/>
              <a:t>r</a:t>
            </a:r>
            <a:r>
              <a:rPr lang="pt-BR" dirty="0" smtClean="0"/>
              <a:t>elacionado </a:t>
            </a:r>
            <a:r>
              <a:rPr lang="pt-BR" dirty="0"/>
              <a:t>ao chamado contexto documentário, </a:t>
            </a:r>
            <a:r>
              <a:rPr lang="pt-BR" dirty="0" smtClean="0"/>
              <a:t>identificado como estrutura do </a:t>
            </a:r>
            <a:r>
              <a:rPr lang="pt-BR" dirty="0"/>
              <a:t>arquivo. </a:t>
            </a:r>
            <a:endParaRPr lang="pt-BR" dirty="0" smtClean="0"/>
          </a:p>
          <a:p>
            <a:r>
              <a:rPr lang="pt-BR" b="1" dirty="0" smtClean="0"/>
              <a:t>Contexto de </a:t>
            </a:r>
            <a:r>
              <a:rPr lang="pt-BR" b="1" dirty="0"/>
              <a:t>uso </a:t>
            </a:r>
            <a:r>
              <a:rPr lang="pt-BR" dirty="0" smtClean="0"/>
              <a:t>consiste nos </a:t>
            </a:r>
            <a:r>
              <a:rPr lang="pt-BR" dirty="0"/>
              <a:t>usuários</a:t>
            </a:r>
            <a:r>
              <a:rPr lang="pt-BR" dirty="0" smtClean="0"/>
              <a:t>, suas </a:t>
            </a:r>
            <a:r>
              <a:rPr lang="pt-BR" dirty="0"/>
              <a:t>competências, </a:t>
            </a:r>
            <a:r>
              <a:rPr lang="pt-BR" dirty="0" smtClean="0"/>
              <a:t>as perguntas </a:t>
            </a:r>
            <a:r>
              <a:rPr lang="pt-BR" dirty="0"/>
              <a:t>que fazem, </a:t>
            </a:r>
            <a:r>
              <a:rPr lang="pt-BR" dirty="0" smtClean="0"/>
              <a:t>e as maneiras </a:t>
            </a:r>
            <a:r>
              <a:rPr lang="pt-BR" dirty="0"/>
              <a:t>pelas </a:t>
            </a:r>
            <a:r>
              <a:rPr lang="pt-BR" dirty="0" smtClean="0"/>
              <a:t>quais tentam </a:t>
            </a:r>
            <a:r>
              <a:rPr lang="pt-BR" dirty="0"/>
              <a:t>responde-las.</a:t>
            </a:r>
          </a:p>
        </p:txBody>
      </p:sp>
    </p:spTree>
    <p:extLst>
      <p:ext uri="{BB962C8B-B14F-4D97-AF65-F5344CB8AC3E}">
        <p14:creationId xmlns:p14="http://schemas.microsoft.com/office/powerpoint/2010/main" xmlns="" val="16552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arquivístico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13" cy="487680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O contexto sócio-político, cultural e </a:t>
            </a:r>
            <a:r>
              <a:rPr lang="pt-BR" b="1" dirty="0" smtClean="0"/>
              <a:t>econômico</a:t>
            </a:r>
          </a:p>
          <a:p>
            <a:pPr lvl="1"/>
            <a:r>
              <a:rPr lang="pt-BR" dirty="0" smtClean="0"/>
              <a:t>influencia </a:t>
            </a:r>
            <a:r>
              <a:rPr lang="pt-BR" dirty="0"/>
              <a:t>os fatores ambientais, </a:t>
            </a:r>
            <a:r>
              <a:rPr lang="pt-BR" dirty="0" smtClean="0"/>
              <a:t>determinando o </a:t>
            </a:r>
            <a:r>
              <a:rPr lang="pt-BR" dirty="0"/>
              <a:t>conteúdo, forma e </a:t>
            </a:r>
            <a:r>
              <a:rPr lang="pt-BR" dirty="0" smtClean="0"/>
              <a:t>estrutura dos </a:t>
            </a:r>
            <a:r>
              <a:rPr lang="pt-BR" dirty="0"/>
              <a:t>documentos arquivísticos. </a:t>
            </a:r>
            <a:endParaRPr lang="pt-BR" dirty="0" smtClean="0"/>
          </a:p>
          <a:p>
            <a:pPr lvl="1"/>
            <a:r>
              <a:rPr lang="pt-BR" dirty="0" smtClean="0"/>
              <a:t>arquivos </a:t>
            </a:r>
            <a:r>
              <a:rPr lang="pt-BR" dirty="0"/>
              <a:t>não podem </a:t>
            </a:r>
            <a:r>
              <a:rPr lang="pt-BR" dirty="0" smtClean="0"/>
              <a:t>ser interpretados sem </a:t>
            </a:r>
            <a:r>
              <a:rPr lang="pt-BR" dirty="0"/>
              <a:t>informação relacionada aos seus contextos. </a:t>
            </a:r>
            <a:endParaRPr lang="pt-BR" dirty="0" smtClean="0"/>
          </a:p>
          <a:p>
            <a:r>
              <a:rPr lang="pt-BR" b="1" dirty="0" smtClean="0"/>
              <a:t>Informação </a:t>
            </a:r>
            <a:r>
              <a:rPr lang="pt-BR" b="1" dirty="0"/>
              <a:t>contextual </a:t>
            </a:r>
            <a:r>
              <a:rPr lang="pt-BR" dirty="0" smtClean="0"/>
              <a:t>deve ser incluída </a:t>
            </a:r>
            <a:r>
              <a:rPr lang="pt-BR" dirty="0"/>
              <a:t>no </a:t>
            </a:r>
            <a:r>
              <a:rPr lang="pt-BR" b="1" dirty="0"/>
              <a:t>sistema de informação</a:t>
            </a:r>
            <a:r>
              <a:rPr lang="pt-BR" dirty="0"/>
              <a:t> do qual os </a:t>
            </a:r>
            <a:r>
              <a:rPr lang="pt-BR" dirty="0" smtClean="0"/>
              <a:t>arquivos formam </a:t>
            </a:r>
            <a:r>
              <a:rPr lang="pt-BR" dirty="0"/>
              <a:t>parte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234" y="1772816"/>
            <a:ext cx="4788087" cy="26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4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Funções e sistemas </a:t>
            </a:r>
            <a:r>
              <a:rPr lang="pt-BR"/>
              <a:t>de </a:t>
            </a:r>
            <a:r>
              <a:rPr lang="pt-BR" smtClean="0"/>
              <a:t>arquivo.</a:t>
            </a:r>
            <a:endParaRPr lang="pt-BR" dirty="0"/>
          </a:p>
          <a:p>
            <a:r>
              <a:rPr lang="pt-BR" dirty="0"/>
              <a:t>Processos de trabalho, processos de informação e </a:t>
            </a:r>
            <a:r>
              <a:rPr lang="pt-BR" dirty="0" smtClean="0"/>
              <a:t>acessibilidade.</a:t>
            </a:r>
          </a:p>
          <a:p>
            <a:r>
              <a:rPr lang="pt-BR" dirty="0" smtClean="0"/>
              <a:t>Metodologia arquivística.</a:t>
            </a:r>
          </a:p>
          <a:p>
            <a:r>
              <a:rPr lang="pt-BR" dirty="0" smtClean="0"/>
              <a:t>Pesquisa </a:t>
            </a:r>
            <a:r>
              <a:rPr lang="pt-BR" dirty="0" smtClean="0"/>
              <a:t>arquivística.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38642">
            <a:off x="2935491" y="3452671"/>
            <a:ext cx="3809000" cy="1976822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Organização da Informação em Arquivos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20184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THOMASSEM, Theo. Uma </a:t>
            </a:r>
            <a:r>
              <a:rPr lang="pt-BR" dirty="0"/>
              <a:t>primeira introdução à Arquivologia. </a:t>
            </a:r>
            <a:r>
              <a:rPr lang="pt-BR" b="1" dirty="0"/>
              <a:t>Arq. &amp; </a:t>
            </a:r>
            <a:r>
              <a:rPr lang="pt-BR" b="1" dirty="0" err="1" smtClean="0"/>
              <a:t>Adm</a:t>
            </a:r>
            <a:r>
              <a:rPr lang="pt-BR" dirty="0" smtClean="0"/>
              <a:t>, </a:t>
            </a:r>
            <a:r>
              <a:rPr lang="pt-BR" dirty="0"/>
              <a:t>Rio de </a:t>
            </a:r>
            <a:r>
              <a:rPr lang="pt-BR" dirty="0" smtClean="0"/>
              <a:t>Janeiro, </a:t>
            </a:r>
            <a:r>
              <a:rPr lang="pt-BR" dirty="0"/>
              <a:t>v. 5 n. 1 p. 1-56 jan./jun. </a:t>
            </a:r>
            <a:r>
              <a:rPr lang="pt-BR" dirty="0" smtClean="0"/>
              <a:t>2006.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8460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Processos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76800"/>
          </a:xfrm>
        </p:spPr>
        <p:txBody>
          <a:bodyPr/>
          <a:lstStyle/>
          <a:p>
            <a:r>
              <a:rPr lang="pt-BR" dirty="0" smtClean="0"/>
              <a:t>Cadeia </a:t>
            </a:r>
            <a:r>
              <a:rPr lang="pt-BR" dirty="0"/>
              <a:t>de atividades coerentes, com um início e </a:t>
            </a:r>
            <a:r>
              <a:rPr lang="pt-BR" dirty="0" smtClean="0"/>
              <a:t>um fim</a:t>
            </a:r>
            <a:r>
              <a:rPr lang="pt-BR" dirty="0"/>
              <a:t>, e direcionadas a um objetivo </a:t>
            </a:r>
            <a:r>
              <a:rPr lang="pt-BR" dirty="0" smtClean="0"/>
              <a:t>específico que </a:t>
            </a:r>
            <a:r>
              <a:rPr lang="pt-BR" dirty="0"/>
              <a:t>é a razão para a existência, ou </a:t>
            </a:r>
            <a:r>
              <a:rPr lang="pt-BR" dirty="0" smtClean="0"/>
              <a:t>a missão</a:t>
            </a:r>
            <a:r>
              <a:rPr lang="pt-BR" dirty="0"/>
              <a:t>, do produtor dos </a:t>
            </a:r>
            <a:r>
              <a:rPr lang="pt-BR" dirty="0" smtClean="0"/>
              <a:t>documentos</a:t>
            </a:r>
            <a:r>
              <a:rPr lang="pt-BR" dirty="0"/>
              <a:t>.</a:t>
            </a:r>
            <a:endParaRPr lang="pt-BR" dirty="0" smtClean="0"/>
          </a:p>
          <a:p>
            <a:r>
              <a:rPr lang="pt-BR" dirty="0" smtClean="0"/>
              <a:t>Os vínculos </a:t>
            </a:r>
            <a:r>
              <a:rPr lang="pt-BR" dirty="0"/>
              <a:t>entre os processos </a:t>
            </a:r>
            <a:r>
              <a:rPr lang="pt-BR" dirty="0" smtClean="0"/>
              <a:t>de trabalho</a:t>
            </a:r>
            <a:r>
              <a:rPr lang="pt-BR" dirty="0"/>
              <a:t>, </a:t>
            </a:r>
            <a:r>
              <a:rPr lang="pt-BR" dirty="0" smtClean="0"/>
              <a:t>tornam os  </a:t>
            </a:r>
            <a:r>
              <a:rPr lang="pt-BR" dirty="0"/>
              <a:t>arquivos </a:t>
            </a:r>
            <a:r>
              <a:rPr lang="pt-BR" dirty="0" smtClean="0"/>
              <a:t>um todo coerente</a:t>
            </a:r>
            <a:r>
              <a:rPr lang="pt-BR" dirty="0"/>
              <a:t>. </a:t>
            </a:r>
            <a:r>
              <a:rPr lang="pt-BR" dirty="0" smtClean="0"/>
              <a:t>Em empresas são os processos </a:t>
            </a:r>
            <a:r>
              <a:rPr lang="pt-BR" dirty="0"/>
              <a:t>de negócios.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646" y="3152258"/>
            <a:ext cx="4115374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8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dos Arquivos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informação </a:t>
            </a:r>
            <a:r>
              <a:rPr lang="pt-BR" sz="2000" dirty="0" smtClean="0"/>
              <a:t>registrada </a:t>
            </a:r>
            <a:r>
              <a:rPr lang="pt-BR" sz="2000" dirty="0"/>
              <a:t>e estruturada tendo em vista </a:t>
            </a:r>
            <a:r>
              <a:rPr lang="pt-BR" sz="2000" dirty="0" smtClean="0"/>
              <a:t>reutilização,</a:t>
            </a:r>
            <a:r>
              <a:rPr lang="pt-BR" sz="2000" dirty="0"/>
              <a:t> de modo a possibilitar a recuperação e interpretação </a:t>
            </a:r>
            <a:r>
              <a:rPr lang="pt-BR" sz="2000" dirty="0" smtClean="0"/>
              <a:t>contextual.</a:t>
            </a:r>
          </a:p>
          <a:p>
            <a:r>
              <a:rPr lang="pt-BR" sz="2000" dirty="0" smtClean="0"/>
              <a:t>Arquivos funcionam como a </a:t>
            </a:r>
            <a:r>
              <a:rPr lang="pt-BR" sz="2000" b="1" dirty="0" smtClean="0"/>
              <a:t>memória dos </a:t>
            </a:r>
            <a:r>
              <a:rPr lang="pt-BR" sz="2000" b="1" dirty="0"/>
              <a:t>produtores de documentos e da </a:t>
            </a:r>
            <a:r>
              <a:rPr lang="pt-BR" sz="2000" b="1" dirty="0" smtClean="0"/>
              <a:t>sociedade</a:t>
            </a:r>
            <a:r>
              <a:rPr lang="pt-BR" sz="2000" dirty="0" smtClean="0"/>
              <a:t>, tanto </a:t>
            </a:r>
            <a:r>
              <a:rPr lang="pt-BR" sz="2000" dirty="0"/>
              <a:t>os produtores de documentos públicos quanto </a:t>
            </a:r>
            <a:r>
              <a:rPr lang="pt-BR" sz="2000" dirty="0" smtClean="0"/>
              <a:t>privados. </a:t>
            </a:r>
          </a:p>
          <a:p>
            <a:r>
              <a:rPr lang="pt-BR" sz="2000" dirty="0" smtClean="0"/>
              <a:t>Memórias individuais </a:t>
            </a:r>
            <a:r>
              <a:rPr lang="pt-BR" sz="2000" dirty="0"/>
              <a:t>e organizacionais </a:t>
            </a:r>
            <a:r>
              <a:rPr lang="pt-BR" sz="2000" dirty="0" smtClean="0"/>
              <a:t>que </a:t>
            </a:r>
            <a:r>
              <a:rPr lang="pt-BR" sz="2000" dirty="0"/>
              <a:t>possam </a:t>
            </a:r>
            <a:r>
              <a:rPr lang="pt-BR" sz="2000" dirty="0" smtClean="0"/>
              <a:t>manter a </a:t>
            </a:r>
            <a:r>
              <a:rPr lang="pt-BR" sz="2000" dirty="0"/>
              <a:t>capacidade de ser entendidos e </a:t>
            </a:r>
            <a:r>
              <a:rPr lang="pt-BR" sz="2000" dirty="0" smtClean="0"/>
              <a:t>documentar </a:t>
            </a:r>
            <a:r>
              <a:rPr lang="pt-BR" sz="2000" dirty="0"/>
              <a:t>a </a:t>
            </a:r>
            <a:r>
              <a:rPr lang="pt-BR" sz="2000" dirty="0" smtClean="0"/>
              <a:t>própria </a:t>
            </a:r>
            <a:r>
              <a:rPr lang="pt-BR" sz="2000" dirty="0"/>
              <a:t>história.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38343"/>
            <a:ext cx="9144000" cy="18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83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dos Arquivos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Diários, álbuns de fotografias e livros de </a:t>
            </a:r>
            <a:r>
              <a:rPr lang="pt-BR" sz="2000" dirty="0" smtClean="0"/>
              <a:t>visitantes são </a:t>
            </a:r>
            <a:r>
              <a:rPr lang="pt-BR" sz="2000" dirty="0"/>
              <a:t>criados e mantidos </a:t>
            </a:r>
            <a:r>
              <a:rPr lang="pt-BR" sz="2000" dirty="0" smtClean="0"/>
              <a:t>para documentar</a:t>
            </a:r>
            <a:r>
              <a:rPr lang="pt-BR" sz="2000" dirty="0"/>
              <a:t>, para a posteridade, </a:t>
            </a:r>
            <a:r>
              <a:rPr lang="pt-BR" sz="2000" dirty="0" smtClean="0"/>
              <a:t>a história da pessoa ou da organização</a:t>
            </a:r>
            <a:r>
              <a:rPr lang="pt-BR" sz="2000" dirty="0"/>
              <a:t>. </a:t>
            </a:r>
            <a:endParaRPr lang="pt-BR" sz="2000" dirty="0" smtClean="0"/>
          </a:p>
          <a:p>
            <a:r>
              <a:rPr lang="pt-BR" sz="2000" dirty="0" smtClean="0"/>
              <a:t>A </a:t>
            </a:r>
            <a:r>
              <a:rPr lang="pt-BR" sz="2000" dirty="0"/>
              <a:t>função de </a:t>
            </a:r>
            <a:r>
              <a:rPr lang="pt-BR" sz="2000" b="1" dirty="0"/>
              <a:t>herança </a:t>
            </a:r>
            <a:r>
              <a:rPr lang="pt-BR" sz="2000" b="1" dirty="0" smtClean="0"/>
              <a:t>cultural </a:t>
            </a:r>
            <a:r>
              <a:rPr lang="pt-BR" sz="2000" dirty="0" smtClean="0"/>
              <a:t>é </a:t>
            </a:r>
            <a:r>
              <a:rPr lang="pt-BR" sz="2000" dirty="0"/>
              <a:t>atribuída </a:t>
            </a:r>
            <a:r>
              <a:rPr lang="pt-BR" sz="2000" dirty="0" smtClean="0"/>
              <a:t>também a </a:t>
            </a:r>
            <a:r>
              <a:rPr lang="pt-BR" sz="2000" dirty="0"/>
              <a:t>arquivos que não foram </a:t>
            </a:r>
            <a:r>
              <a:rPr lang="pt-BR" sz="2000" dirty="0" smtClean="0"/>
              <a:t>criados </a:t>
            </a:r>
            <a:r>
              <a:rPr lang="pt-BR" sz="2000" dirty="0"/>
              <a:t>como lembrança de </a:t>
            </a:r>
            <a:r>
              <a:rPr lang="pt-BR" sz="2000" dirty="0" smtClean="0"/>
              <a:t>um passado </a:t>
            </a:r>
            <a:r>
              <a:rPr lang="pt-BR" sz="2000" dirty="0"/>
              <a:t>ilustre. </a:t>
            </a:r>
            <a:endParaRPr lang="pt-BR" sz="2000" dirty="0" smtClean="0"/>
          </a:p>
          <a:p>
            <a:r>
              <a:rPr lang="pt-BR" sz="2000" dirty="0" smtClean="0"/>
              <a:t>Parte destes arquivos, </a:t>
            </a:r>
            <a:r>
              <a:rPr lang="pt-BR" sz="2000" dirty="0"/>
              <a:t>com o passar do tempo perderam sua função </a:t>
            </a:r>
            <a:r>
              <a:rPr lang="pt-BR" sz="2000" dirty="0" smtClean="0"/>
              <a:t>testemunhal, </a:t>
            </a:r>
            <a:r>
              <a:rPr lang="pt-BR" sz="2000" dirty="0"/>
              <a:t>são preservados </a:t>
            </a:r>
            <a:r>
              <a:rPr lang="pt-BR" sz="2000" dirty="0" smtClean="0"/>
              <a:t>como </a:t>
            </a:r>
            <a:r>
              <a:rPr lang="pt-BR" sz="2000" dirty="0"/>
              <a:t>herança cultural e </a:t>
            </a:r>
            <a:r>
              <a:rPr lang="pt-BR" sz="2000" b="1" dirty="0" smtClean="0"/>
              <a:t>para </a:t>
            </a:r>
            <a:r>
              <a:rPr lang="pt-BR" sz="2000" b="1" dirty="0"/>
              <a:t>pesquisas históricas</a:t>
            </a:r>
            <a:r>
              <a:rPr lang="pt-BR" sz="2000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11952"/>
            <a:ext cx="914400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50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dos Arquivos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Funções primárias </a:t>
            </a:r>
            <a:r>
              <a:rPr lang="pt-BR" dirty="0" smtClean="0"/>
              <a:t>são </a:t>
            </a:r>
            <a:r>
              <a:rPr lang="pt-BR" dirty="0"/>
              <a:t>aquelas que o </a:t>
            </a:r>
            <a:r>
              <a:rPr lang="pt-BR" dirty="0" smtClean="0"/>
              <a:t>produtor dos documentos tem em mente </a:t>
            </a:r>
            <a:r>
              <a:rPr lang="pt-BR" dirty="0"/>
              <a:t>quando os </a:t>
            </a:r>
            <a:r>
              <a:rPr lang="pt-BR" dirty="0" smtClean="0"/>
              <a:t>cria, nela os </a:t>
            </a:r>
            <a:r>
              <a:rPr lang="pt-BR" dirty="0"/>
              <a:t>documentos </a:t>
            </a:r>
            <a:r>
              <a:rPr lang="pt-BR" dirty="0" smtClean="0"/>
              <a:t>arquivísticos desempenham um papel </a:t>
            </a:r>
            <a:r>
              <a:rPr lang="pt-BR" dirty="0"/>
              <a:t>ativo: </a:t>
            </a:r>
            <a:r>
              <a:rPr lang="pt-BR" dirty="0" smtClean="0"/>
              <a:t>registram e interferem em relações sociais.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501008"/>
            <a:ext cx="2664296" cy="22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17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dos Arquivos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876800"/>
          </a:xfrm>
        </p:spPr>
        <p:txBody>
          <a:bodyPr>
            <a:normAutofit fontScale="92500"/>
          </a:bodyPr>
          <a:lstStyle/>
          <a:p>
            <a:r>
              <a:rPr lang="pt-BR" b="1" dirty="0" smtClean="0"/>
              <a:t>Função secundária </a:t>
            </a:r>
            <a:r>
              <a:rPr lang="pt-BR" dirty="0" smtClean="0"/>
              <a:t>dos </a:t>
            </a:r>
            <a:r>
              <a:rPr lang="pt-BR" dirty="0"/>
              <a:t>documentos </a:t>
            </a:r>
            <a:r>
              <a:rPr lang="pt-BR" dirty="0" smtClean="0"/>
              <a:t>arquivísticos </a:t>
            </a:r>
            <a:r>
              <a:rPr lang="pt-BR" dirty="0"/>
              <a:t>é a função de </a:t>
            </a:r>
            <a:r>
              <a:rPr lang="pt-BR" b="1" dirty="0" smtClean="0"/>
              <a:t>herança cultural </a:t>
            </a:r>
            <a:r>
              <a:rPr lang="pt-BR" dirty="0" smtClean="0"/>
              <a:t>quando </a:t>
            </a:r>
            <a:r>
              <a:rPr lang="pt-BR" dirty="0"/>
              <a:t>os detentores dos documentos, ou </a:t>
            </a:r>
            <a:r>
              <a:rPr lang="pt-BR" dirty="0" smtClean="0"/>
              <a:t>seus sucessores</a:t>
            </a:r>
            <a:r>
              <a:rPr lang="pt-BR" dirty="0"/>
              <a:t>, identificam-nos como </a:t>
            </a:r>
            <a:r>
              <a:rPr lang="pt-BR" b="1" dirty="0"/>
              <a:t>representativos de sua </a:t>
            </a:r>
            <a:r>
              <a:rPr lang="pt-BR" b="1" dirty="0" smtClean="0"/>
              <a:t>história </a:t>
            </a:r>
            <a:r>
              <a:rPr lang="pt-BR" dirty="0" smtClean="0"/>
              <a:t>e </a:t>
            </a:r>
            <a:r>
              <a:rPr lang="pt-BR" dirty="0"/>
              <a:t>de sua identidade. </a:t>
            </a:r>
            <a:endParaRPr lang="pt-BR" dirty="0" smtClean="0"/>
          </a:p>
          <a:p>
            <a:r>
              <a:rPr lang="pt-BR" dirty="0" smtClean="0"/>
              <a:t>Não </a:t>
            </a:r>
            <a:r>
              <a:rPr lang="pt-BR" dirty="0"/>
              <a:t>é inerente aos próprios documentos, </a:t>
            </a:r>
            <a:r>
              <a:rPr lang="pt-BR" dirty="0" smtClean="0"/>
              <a:t>é consequência </a:t>
            </a:r>
            <a:r>
              <a:rPr lang="pt-BR" dirty="0"/>
              <a:t>da ação deliberada de pessoas, famílias, comunidades, governos e nações em acrescentá-los à </a:t>
            </a:r>
            <a:r>
              <a:rPr lang="pt-BR" b="1" dirty="0" smtClean="0"/>
              <a:t>memória coletiva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348880"/>
            <a:ext cx="3997566" cy="30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2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 dos documentos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8768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Estrutura interna dos documentos</a:t>
            </a:r>
          </a:p>
          <a:p>
            <a:pPr lvl="1"/>
            <a:r>
              <a:rPr lang="pt-BR" dirty="0" smtClean="0"/>
              <a:t>relações </a:t>
            </a:r>
            <a:r>
              <a:rPr lang="pt-BR" dirty="0"/>
              <a:t>entre os elementos que os constituem. </a:t>
            </a:r>
            <a:endParaRPr lang="pt-BR" dirty="0" smtClean="0"/>
          </a:p>
          <a:p>
            <a:pPr lvl="1"/>
            <a:r>
              <a:rPr lang="pt-BR" dirty="0" smtClean="0"/>
              <a:t>quanto </a:t>
            </a:r>
            <a:r>
              <a:rPr lang="pt-BR" dirty="0"/>
              <a:t>melhor </a:t>
            </a:r>
            <a:r>
              <a:rPr lang="pt-BR" dirty="0" smtClean="0"/>
              <a:t>a forma </a:t>
            </a:r>
            <a:r>
              <a:rPr lang="pt-BR" dirty="0"/>
              <a:t>do documento </a:t>
            </a:r>
            <a:r>
              <a:rPr lang="pt-BR" dirty="0" smtClean="0"/>
              <a:t>refletir suas funções</a:t>
            </a:r>
            <a:r>
              <a:rPr lang="pt-BR" dirty="0"/>
              <a:t>, melhor ele pode </a:t>
            </a:r>
            <a:r>
              <a:rPr lang="pt-BR" dirty="0" smtClean="0"/>
              <a:t>servir como </a:t>
            </a:r>
            <a:r>
              <a:rPr lang="pt-BR" dirty="0"/>
              <a:t>evidência. </a:t>
            </a:r>
            <a:endParaRPr lang="pt-BR" dirty="0" smtClean="0"/>
          </a:p>
          <a:p>
            <a:r>
              <a:rPr lang="pt-BR" dirty="0" smtClean="0"/>
              <a:t>Forma </a:t>
            </a:r>
            <a:r>
              <a:rPr lang="pt-BR" dirty="0"/>
              <a:t>intelectual ou composição </a:t>
            </a:r>
            <a:r>
              <a:rPr lang="pt-BR" dirty="0" smtClean="0"/>
              <a:t>interna</a:t>
            </a:r>
          </a:p>
          <a:p>
            <a:pPr lvl="1"/>
            <a:r>
              <a:rPr lang="pt-BR" dirty="0" smtClean="0"/>
              <a:t>relações lógicas </a:t>
            </a:r>
            <a:r>
              <a:rPr lang="pt-BR" dirty="0"/>
              <a:t>entre </a:t>
            </a:r>
            <a:r>
              <a:rPr lang="pt-BR" dirty="0" smtClean="0"/>
              <a:t>as informações registradas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Forma </a:t>
            </a:r>
            <a:r>
              <a:rPr lang="pt-BR" dirty="0"/>
              <a:t>física do </a:t>
            </a:r>
            <a:r>
              <a:rPr lang="pt-BR" dirty="0" smtClean="0"/>
              <a:t>documento</a:t>
            </a:r>
          </a:p>
          <a:p>
            <a:pPr lvl="1"/>
            <a:r>
              <a:rPr lang="pt-BR" dirty="0" smtClean="0"/>
              <a:t>formato</a:t>
            </a:r>
          </a:p>
          <a:p>
            <a:pPr lvl="1"/>
            <a:r>
              <a:rPr lang="pt-BR" dirty="0" smtClean="0"/>
              <a:t>número </a:t>
            </a:r>
            <a:r>
              <a:rPr lang="pt-BR" dirty="0"/>
              <a:t>de </a:t>
            </a:r>
            <a:r>
              <a:rPr lang="pt-BR" dirty="0" smtClean="0"/>
              <a:t>páginas</a:t>
            </a:r>
          </a:p>
          <a:p>
            <a:pPr lvl="1"/>
            <a:r>
              <a:rPr lang="pt-BR" dirty="0" smtClean="0"/>
              <a:t>qualidade </a:t>
            </a:r>
            <a:r>
              <a:rPr lang="pt-BR" dirty="0"/>
              <a:t>do </a:t>
            </a:r>
            <a:r>
              <a:rPr lang="pt-BR" dirty="0" smtClean="0"/>
              <a:t>suporte</a:t>
            </a:r>
          </a:p>
          <a:p>
            <a:pPr lvl="1"/>
            <a:r>
              <a:rPr lang="pt-BR" dirty="0" smtClean="0"/>
              <a:t>escrita.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322970"/>
            <a:ext cx="3810532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93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e forma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função </a:t>
            </a:r>
            <a:r>
              <a:rPr lang="pt-BR" dirty="0"/>
              <a:t>e forma física estão mutuamente relacionadas: </a:t>
            </a:r>
            <a:endParaRPr lang="pt-BR" dirty="0" smtClean="0"/>
          </a:p>
          <a:p>
            <a:pPr lvl="1"/>
            <a:r>
              <a:rPr lang="pt-BR" dirty="0" smtClean="0"/>
              <a:t>eventos/atividades registrados em papel são </a:t>
            </a:r>
            <a:r>
              <a:rPr lang="pt-BR" dirty="0"/>
              <a:t>diferentes daqueles </a:t>
            </a:r>
            <a:r>
              <a:rPr lang="pt-BR" dirty="0" smtClean="0"/>
              <a:t>registrados em pergaminho.</a:t>
            </a:r>
          </a:p>
          <a:p>
            <a:pPr lvl="1"/>
            <a:r>
              <a:rPr lang="pt-BR" dirty="0" smtClean="0"/>
              <a:t>o que </a:t>
            </a:r>
            <a:r>
              <a:rPr lang="pt-BR" dirty="0"/>
              <a:t>foi escrito a </a:t>
            </a:r>
            <a:r>
              <a:rPr lang="pt-BR" dirty="0" smtClean="0"/>
              <a:t>lápis tem </a:t>
            </a:r>
            <a:r>
              <a:rPr lang="pt-BR" dirty="0"/>
              <a:t>status diferente </a:t>
            </a:r>
            <a:r>
              <a:rPr lang="pt-BR" dirty="0" smtClean="0"/>
              <a:t>do </a:t>
            </a:r>
            <a:r>
              <a:rPr lang="pt-BR" dirty="0"/>
              <a:t>que foi impresso. </a:t>
            </a:r>
            <a:endParaRPr lang="pt-BR" dirty="0" smtClean="0"/>
          </a:p>
          <a:p>
            <a:r>
              <a:rPr lang="pt-BR" b="1" dirty="0" smtClean="0"/>
              <a:t>forma </a:t>
            </a:r>
            <a:r>
              <a:rPr lang="pt-BR" b="1" dirty="0"/>
              <a:t>intelectual </a:t>
            </a:r>
            <a:r>
              <a:rPr lang="pt-BR" dirty="0"/>
              <a:t>do documento é </a:t>
            </a:r>
            <a:r>
              <a:rPr lang="pt-BR" dirty="0" smtClean="0"/>
              <a:t>a maneira pela qual </a:t>
            </a:r>
            <a:r>
              <a:rPr lang="pt-BR" dirty="0"/>
              <a:t>a </a:t>
            </a:r>
            <a:r>
              <a:rPr lang="pt-BR" dirty="0" smtClean="0"/>
              <a:t>informação registrada </a:t>
            </a:r>
            <a:r>
              <a:rPr lang="pt-BR" dirty="0"/>
              <a:t>foi estruturada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forma material </a:t>
            </a:r>
            <a:r>
              <a:rPr lang="pt-BR" dirty="0"/>
              <a:t>é o modo pelo qual o documento </a:t>
            </a:r>
            <a:r>
              <a:rPr lang="pt-BR" dirty="0" smtClean="0"/>
              <a:t>foi redigido</a:t>
            </a:r>
            <a:r>
              <a:rPr lang="pt-BR" dirty="0"/>
              <a:t>, </a:t>
            </a:r>
            <a:r>
              <a:rPr lang="pt-BR" dirty="0" smtClean="0"/>
              <a:t>formulado que depende da função para a qual </a:t>
            </a:r>
            <a:r>
              <a:rPr lang="pt-BR" dirty="0"/>
              <a:t>foi criado. </a:t>
            </a:r>
            <a:endParaRPr lang="pt-BR" dirty="0" smtClean="0"/>
          </a:p>
          <a:p>
            <a:r>
              <a:rPr lang="pt-BR" dirty="0" smtClean="0"/>
              <a:t>documentos de mesma função </a:t>
            </a:r>
            <a:r>
              <a:rPr lang="pt-BR" dirty="0"/>
              <a:t>tem, </a:t>
            </a:r>
            <a:r>
              <a:rPr lang="pt-BR" dirty="0" smtClean="0"/>
              <a:t>frequentemente</a:t>
            </a:r>
            <a:r>
              <a:rPr lang="pt-BR" dirty="0"/>
              <a:t>, </a:t>
            </a:r>
            <a:r>
              <a:rPr lang="pt-BR" dirty="0" smtClean="0"/>
              <a:t>a mesma forma material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27207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Personalizada 4">
      <a:dk1>
        <a:sysClr val="windowText" lastClr="000000"/>
      </a:dk1>
      <a:lt1>
        <a:srgbClr val="F2EADB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481</TotalTime>
  <Words>1652</Words>
  <Application>Microsoft Office PowerPoint</Application>
  <PresentationFormat>Apresentação na tela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Brilho</vt:lpstr>
      <vt:lpstr>Documento Arquivístico</vt:lpstr>
      <vt:lpstr>Informação Arquivística</vt:lpstr>
      <vt:lpstr>Processos de Trabalho</vt:lpstr>
      <vt:lpstr>Função dos Arquivos</vt:lpstr>
      <vt:lpstr>Função dos Arquivos</vt:lpstr>
      <vt:lpstr>Função dos Arquivos</vt:lpstr>
      <vt:lpstr>Função dos Arquivos</vt:lpstr>
      <vt:lpstr>Forma dos documentos</vt:lpstr>
      <vt:lpstr>Função e forma</vt:lpstr>
      <vt:lpstr>Função e Forma</vt:lpstr>
      <vt:lpstr>Estágios de elaboração</vt:lpstr>
      <vt:lpstr>Estrutura do documento</vt:lpstr>
      <vt:lpstr>Estrutura do arquivo</vt:lpstr>
      <vt:lpstr>Estrutura do arquivo</vt:lpstr>
      <vt:lpstr>Estrutura do arquivo</vt:lpstr>
      <vt:lpstr>Estrutura do arquivo</vt:lpstr>
      <vt:lpstr>Estrutura do arquivo</vt:lpstr>
      <vt:lpstr>Contexto arquivístico</vt:lpstr>
      <vt:lpstr>Contexto arquivístico</vt:lpstr>
      <vt:lpstr>Contexto organizacional</vt:lpstr>
      <vt:lpstr>Contexto funcional</vt:lpstr>
      <vt:lpstr>Contexto de procedimento administrativo</vt:lpstr>
      <vt:lpstr>Contexto de administração e uso</vt:lpstr>
      <vt:lpstr>Contexto arquivístico</vt:lpstr>
      <vt:lpstr>Organização da Informação em Arquivos</vt:lpstr>
      <vt:lpstr>Referência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 Arquivístico</dc:title>
  <dc:creator>Cibele A. C. Marques dos Santos</dc:creator>
  <cp:lastModifiedBy>Cibele</cp:lastModifiedBy>
  <cp:revision>31</cp:revision>
  <dcterms:created xsi:type="dcterms:W3CDTF">2016-03-15T19:48:52Z</dcterms:created>
  <dcterms:modified xsi:type="dcterms:W3CDTF">2018-03-23T21:27:40Z</dcterms:modified>
</cp:coreProperties>
</file>