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493" r:id="rId2"/>
    <p:sldId id="257" r:id="rId3"/>
    <p:sldId id="518" r:id="rId4"/>
    <p:sldId id="529" r:id="rId5"/>
    <p:sldId id="258" r:id="rId6"/>
    <p:sldId id="520" r:id="rId7"/>
    <p:sldId id="259" r:id="rId8"/>
    <p:sldId id="260" r:id="rId9"/>
    <p:sldId id="261" r:id="rId10"/>
    <p:sldId id="555" r:id="rId11"/>
    <p:sldId id="550" r:id="rId12"/>
    <p:sldId id="551" r:id="rId13"/>
    <p:sldId id="552" r:id="rId14"/>
    <p:sldId id="554" r:id="rId15"/>
    <p:sldId id="262" r:id="rId16"/>
    <p:sldId id="440" r:id="rId17"/>
    <p:sldId id="546" r:id="rId18"/>
    <p:sldId id="547" r:id="rId19"/>
    <p:sldId id="268" r:id="rId20"/>
    <p:sldId id="271" r:id="rId21"/>
    <p:sldId id="273" r:id="rId22"/>
    <p:sldId id="274" r:id="rId23"/>
    <p:sldId id="277" r:id="rId24"/>
    <p:sldId id="278" r:id="rId25"/>
    <p:sldId id="280" r:id="rId26"/>
    <p:sldId id="561" r:id="rId27"/>
    <p:sldId id="562" r:id="rId28"/>
    <p:sldId id="563" r:id="rId29"/>
    <p:sldId id="556" r:id="rId30"/>
    <p:sldId id="557" r:id="rId31"/>
    <p:sldId id="558" r:id="rId32"/>
    <p:sldId id="559" r:id="rId33"/>
    <p:sldId id="560" r:id="rId34"/>
    <p:sldId id="345" r:id="rId35"/>
    <p:sldId id="348" r:id="rId36"/>
    <p:sldId id="349" r:id="rId37"/>
    <p:sldId id="350" r:id="rId38"/>
    <p:sldId id="351" r:id="rId39"/>
    <p:sldId id="352" r:id="rId40"/>
    <p:sldId id="354" r:id="rId41"/>
    <p:sldId id="363" r:id="rId42"/>
    <p:sldId id="361" r:id="rId43"/>
    <p:sldId id="370" r:id="rId44"/>
    <p:sldId id="371" r:id="rId45"/>
    <p:sldId id="372" r:id="rId46"/>
    <p:sldId id="373" r:id="rId47"/>
    <p:sldId id="374" r:id="rId48"/>
    <p:sldId id="375" r:id="rId49"/>
    <p:sldId id="548" r:id="rId50"/>
    <p:sldId id="377" r:id="rId51"/>
    <p:sldId id="378" r:id="rId52"/>
    <p:sldId id="379" r:id="rId53"/>
    <p:sldId id="549" r:id="rId54"/>
    <p:sldId id="380" r:id="rId55"/>
    <p:sldId id="381" r:id="rId56"/>
    <p:sldId id="382" r:id="rId57"/>
    <p:sldId id="383" r:id="rId58"/>
    <p:sldId id="384" r:id="rId59"/>
    <p:sldId id="385" r:id="rId60"/>
    <p:sldId id="422" r:id="rId61"/>
    <p:sldId id="421" r:id="rId62"/>
    <p:sldId id="468" r:id="rId63"/>
    <p:sldId id="469" r:id="rId64"/>
    <p:sldId id="470" r:id="rId65"/>
    <p:sldId id="471" r:id="rId66"/>
    <p:sldId id="472" r:id="rId67"/>
    <p:sldId id="473" r:id="rId68"/>
    <p:sldId id="474" r:id="rId69"/>
    <p:sldId id="475" r:id="rId70"/>
    <p:sldId id="476" r:id="rId71"/>
    <p:sldId id="477" r:id="rId72"/>
    <p:sldId id="478" r:id="rId73"/>
    <p:sldId id="429" r:id="rId74"/>
    <p:sldId id="430" r:id="rId75"/>
    <p:sldId id="431" r:id="rId76"/>
    <p:sldId id="432" r:id="rId77"/>
    <p:sldId id="435" r:id="rId78"/>
    <p:sldId id="436" r:id="rId79"/>
    <p:sldId id="437" r:id="rId80"/>
    <p:sldId id="438" r:id="rId81"/>
    <p:sldId id="439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1170C-F820-4D9A-9654-A4C1B42F0497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16820-534F-4509-9944-7379D1D8F7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57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5AE6D13-3D6C-40A0-ABEA-E84AAB2357FC}" type="slidenum">
              <a:rPr lang="pt-BR" smtClean="0"/>
              <a:pPr>
                <a:spcBef>
                  <a:spcPct val="0"/>
                </a:spcBef>
              </a:pPr>
              <a:t>45</a:t>
            </a:fld>
            <a:endParaRPr lang="pt-BR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PT" smtClean="0"/>
          </a:p>
        </p:txBody>
      </p:sp>
    </p:spTree>
    <p:extLst>
      <p:ext uri="{BB962C8B-B14F-4D97-AF65-F5344CB8AC3E}">
        <p14:creationId xmlns:p14="http://schemas.microsoft.com/office/powerpoint/2010/main" val="1888607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5906D90-6A4A-49FA-AB4C-A608B7810058}" type="slidenum">
              <a:rPr lang="pt-BR" smtClean="0"/>
              <a:pPr>
                <a:spcBef>
                  <a:spcPct val="0"/>
                </a:spcBef>
              </a:pPr>
              <a:t>59</a:t>
            </a:fld>
            <a:endParaRPr lang="pt-BR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PT" smtClean="0"/>
          </a:p>
        </p:txBody>
      </p:sp>
    </p:spTree>
    <p:extLst>
      <p:ext uri="{BB962C8B-B14F-4D97-AF65-F5344CB8AC3E}">
        <p14:creationId xmlns:p14="http://schemas.microsoft.com/office/powerpoint/2010/main" val="4000469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2B1AA04-E4A8-48BD-8537-381FA936BEBC}" type="slidenum">
              <a:rPr lang="pt-BR" smtClean="0"/>
              <a:pPr>
                <a:spcBef>
                  <a:spcPct val="0"/>
                </a:spcBef>
              </a:pPr>
              <a:t>73</a:t>
            </a:fld>
            <a:endParaRPr lang="pt-BR" smtClean="0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PT" smtClean="0"/>
          </a:p>
        </p:txBody>
      </p:sp>
    </p:spTree>
    <p:extLst>
      <p:ext uri="{BB962C8B-B14F-4D97-AF65-F5344CB8AC3E}">
        <p14:creationId xmlns:p14="http://schemas.microsoft.com/office/powerpoint/2010/main" val="2458873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FBE450A-A832-4300-9353-74958C927303}" type="slidenum">
              <a:rPr lang="pt-BR" smtClean="0"/>
              <a:pPr>
                <a:spcBef>
                  <a:spcPct val="0"/>
                </a:spcBef>
              </a:pPr>
              <a:t>75</a:t>
            </a:fld>
            <a:endParaRPr lang="pt-BR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PT" smtClean="0"/>
          </a:p>
        </p:txBody>
      </p:sp>
    </p:spTree>
    <p:extLst>
      <p:ext uri="{BB962C8B-B14F-4D97-AF65-F5344CB8AC3E}">
        <p14:creationId xmlns:p14="http://schemas.microsoft.com/office/powerpoint/2010/main" val="1175669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9C6332E-D62C-4BB1-A0A9-003DA56BB1EC}" type="slidenum">
              <a:rPr lang="pt-BR" smtClean="0"/>
              <a:pPr>
                <a:spcBef>
                  <a:spcPct val="0"/>
                </a:spcBef>
              </a:pPr>
              <a:t>76</a:t>
            </a:fld>
            <a:endParaRPr lang="pt-BR" smtClean="0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PT" smtClean="0"/>
          </a:p>
        </p:txBody>
      </p:sp>
    </p:spTree>
    <p:extLst>
      <p:ext uri="{BB962C8B-B14F-4D97-AF65-F5344CB8AC3E}">
        <p14:creationId xmlns:p14="http://schemas.microsoft.com/office/powerpoint/2010/main" val="3367176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1556E15-EB0A-48B0-8789-D44085CB7324}" type="slidenum">
              <a:rPr lang="pt-BR" smtClean="0"/>
              <a:pPr>
                <a:spcBef>
                  <a:spcPct val="0"/>
                </a:spcBef>
              </a:pPr>
              <a:t>77</a:t>
            </a:fld>
            <a:endParaRPr lang="pt-BR" smtClean="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PT" smtClean="0"/>
          </a:p>
        </p:txBody>
      </p:sp>
    </p:spTree>
    <p:extLst>
      <p:ext uri="{BB962C8B-B14F-4D97-AF65-F5344CB8AC3E}">
        <p14:creationId xmlns:p14="http://schemas.microsoft.com/office/powerpoint/2010/main" val="4047195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013FC17-B038-4993-AB83-23144B6D1D78}" type="slidenum">
              <a:rPr lang="pt-BR" smtClean="0"/>
              <a:pPr>
                <a:spcBef>
                  <a:spcPct val="0"/>
                </a:spcBef>
              </a:pPr>
              <a:t>81</a:t>
            </a:fld>
            <a:endParaRPr lang="pt-BR" smtClean="0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PT" smtClean="0"/>
          </a:p>
        </p:txBody>
      </p:sp>
    </p:spTree>
    <p:extLst>
      <p:ext uri="{BB962C8B-B14F-4D97-AF65-F5344CB8AC3E}">
        <p14:creationId xmlns:p14="http://schemas.microsoft.com/office/powerpoint/2010/main" val="1034768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96B4F-7687-4108-9945-FCCC35CCADB2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50AB-023C-4737-8936-629100FFCF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01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96B4F-7687-4108-9945-FCCC35CCADB2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50AB-023C-4737-8936-629100FFCF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45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96B4F-7687-4108-9945-FCCC35CCADB2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50AB-023C-4737-8936-629100FFCF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47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4AA95-325E-4ADA-9BC0-9342CFBEE0D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4375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96B4F-7687-4108-9945-FCCC35CCADB2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50AB-023C-4737-8936-629100FFCF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45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96B4F-7687-4108-9945-FCCC35CCADB2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50AB-023C-4737-8936-629100FFCF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78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96B4F-7687-4108-9945-FCCC35CCADB2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50AB-023C-4737-8936-629100FFCF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1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96B4F-7687-4108-9945-FCCC35CCADB2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50AB-023C-4737-8936-629100FFCF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22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96B4F-7687-4108-9945-FCCC35CCADB2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50AB-023C-4737-8936-629100FFCF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4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96B4F-7687-4108-9945-FCCC35CCADB2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50AB-023C-4737-8936-629100FFCF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404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96B4F-7687-4108-9945-FCCC35CCADB2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50AB-023C-4737-8936-629100FFCF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85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96B4F-7687-4108-9945-FCCC35CCADB2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50AB-023C-4737-8936-629100FFCF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78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96B4F-7687-4108-9945-FCCC35CCADB2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750AB-023C-4737-8936-629100FFCF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5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4359" y="558341"/>
            <a:ext cx="9144000" cy="868807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en-US" sz="4400" b="1" dirty="0" smtClean="0">
                <a:latin typeface="+mn-lt"/>
              </a:rPr>
              <a:t>CULTIVO DE TOMATE</a:t>
            </a:r>
            <a:endParaRPr lang="en-US" sz="44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2564" y="5373619"/>
            <a:ext cx="9144000" cy="1439981"/>
          </a:xfr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2500" lnSpcReduction="20000"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</a:rPr>
              <a:t>Profa</a:t>
            </a:r>
            <a:r>
              <a:rPr lang="en-US" sz="3600" b="1" dirty="0" smtClean="0">
                <a:solidFill>
                  <a:srgbClr val="FFFF00"/>
                </a:solidFill>
              </a:rPr>
              <a:t>. Simone da Costa Mello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ESALQ/USP</a:t>
            </a:r>
          </a:p>
          <a:p>
            <a:r>
              <a:rPr lang="en-US" sz="3600" b="1" smtClean="0">
                <a:solidFill>
                  <a:srgbClr val="FFFF00"/>
                </a:solidFill>
              </a:rPr>
              <a:t>scmello@usp.br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59" y="1648461"/>
            <a:ext cx="4341843" cy="3429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68" y="1648461"/>
            <a:ext cx="4572922" cy="3429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960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9000"/>
          </a:xfr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Tomate de mesa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7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987" y="1639229"/>
            <a:ext cx="8481055" cy="3113925"/>
          </a:xfrm>
        </p:spPr>
        <p:txBody>
          <a:bodyPr>
            <a:normAutofit fontScale="92500" lnSpcReduction="10000"/>
          </a:bodyPr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3600" b="1" dirty="0" err="1" smtClean="0">
                <a:solidFill>
                  <a:srgbClr val="FF0000"/>
                </a:solidFill>
              </a:rPr>
              <a:t>Grupo</a:t>
            </a:r>
            <a:r>
              <a:rPr lang="en-US" sz="3600" b="1" dirty="0" smtClean="0">
                <a:solidFill>
                  <a:srgbClr val="FF0000"/>
                </a:solidFill>
              </a:rPr>
              <a:t> Santa Cruz: </a:t>
            </a:r>
            <a:r>
              <a:rPr lang="en-US" b="1" dirty="0" err="1" smtClean="0">
                <a:solidFill>
                  <a:schemeClr val="tx1"/>
                </a:solidFill>
              </a:rPr>
              <a:t>segmento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originado</a:t>
            </a:r>
            <a:r>
              <a:rPr lang="en-US" b="1" dirty="0" smtClean="0">
                <a:solidFill>
                  <a:schemeClr val="tx1"/>
                </a:solidFill>
              </a:rPr>
              <a:t> no </a:t>
            </a:r>
            <a:r>
              <a:rPr lang="en-US" b="1" dirty="0" err="1" smtClean="0">
                <a:solidFill>
                  <a:schemeClr val="tx1"/>
                </a:solidFill>
              </a:rPr>
              <a:t>Brasil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pelo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cruzamento</a:t>
            </a:r>
            <a:r>
              <a:rPr lang="en-US" b="1" dirty="0" smtClean="0">
                <a:solidFill>
                  <a:schemeClr val="tx1"/>
                </a:solidFill>
              </a:rPr>
              <a:t> natural de </a:t>
            </a:r>
            <a:r>
              <a:rPr lang="en-US" b="1" dirty="0" err="1" smtClean="0">
                <a:solidFill>
                  <a:schemeClr val="tx1"/>
                </a:solidFill>
              </a:rPr>
              <a:t>variedades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região</a:t>
            </a:r>
            <a:r>
              <a:rPr lang="en-US" b="1" dirty="0" smtClean="0">
                <a:solidFill>
                  <a:schemeClr val="tx1"/>
                </a:solidFill>
              </a:rPr>
              <a:t> de Mogi das Cruzes, entre 1935 e 1940</a:t>
            </a:r>
          </a:p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1969: </a:t>
            </a:r>
            <a:r>
              <a:rPr lang="en-US" b="1" dirty="0" err="1" smtClean="0">
                <a:solidFill>
                  <a:schemeClr val="tx1"/>
                </a:solidFill>
              </a:rPr>
              <a:t>lançamento</a:t>
            </a:r>
            <a:r>
              <a:rPr lang="en-US" b="1" dirty="0" smtClean="0">
                <a:solidFill>
                  <a:schemeClr val="tx1"/>
                </a:solidFill>
              </a:rPr>
              <a:t> da cultivar Angela (</a:t>
            </a:r>
            <a:r>
              <a:rPr lang="en-US" b="1" dirty="0" err="1" smtClean="0">
                <a:solidFill>
                  <a:schemeClr val="tx1"/>
                </a:solidFill>
              </a:rPr>
              <a:t>Pesquisador</a:t>
            </a:r>
            <a:r>
              <a:rPr lang="en-US" b="1" dirty="0" smtClean="0">
                <a:solidFill>
                  <a:schemeClr val="tx1"/>
                </a:solidFill>
              </a:rPr>
              <a:t> Hiroshi Nagai)</a:t>
            </a:r>
          </a:p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1985: </a:t>
            </a:r>
            <a:r>
              <a:rPr lang="en-US" b="1" dirty="0" err="1" smtClean="0">
                <a:solidFill>
                  <a:schemeClr val="tx1"/>
                </a:solidFill>
              </a:rPr>
              <a:t>lançamento</a:t>
            </a:r>
            <a:r>
              <a:rPr lang="en-US" b="1" dirty="0" smtClean="0">
                <a:solidFill>
                  <a:schemeClr val="tx1"/>
                </a:solidFill>
              </a:rPr>
              <a:t> da cultivar IAC Santa Clara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063750" y="333375"/>
            <a:ext cx="7772400" cy="81393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 smtClean="0"/>
              <a:t>Grupos </a:t>
            </a:r>
            <a:r>
              <a:rPr lang="pt-BR" sz="4000" b="1" dirty="0" err="1" smtClean="0"/>
              <a:t>varietais</a:t>
            </a:r>
            <a:endParaRPr lang="pt-PT" sz="4800" dirty="0"/>
          </a:p>
        </p:txBody>
      </p:sp>
      <p:pic>
        <p:nvPicPr>
          <p:cNvPr id="5" name="Picture 7" descr="Avans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962" y="4480719"/>
            <a:ext cx="208121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toma9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175" y="2103438"/>
            <a:ext cx="3044825" cy="4754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65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987" y="1639229"/>
            <a:ext cx="8481055" cy="3113925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3600" b="1" dirty="0" err="1" smtClean="0">
                <a:solidFill>
                  <a:srgbClr val="FF0000"/>
                </a:solidFill>
              </a:rPr>
              <a:t>Grupo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Salada</a:t>
            </a:r>
            <a:r>
              <a:rPr lang="en-US" sz="3600" b="1" dirty="0" smtClean="0">
                <a:solidFill>
                  <a:srgbClr val="FF0000"/>
                </a:solidFill>
              </a:rPr>
              <a:t>: </a:t>
            </a:r>
            <a:r>
              <a:rPr lang="en-US" b="1" dirty="0" err="1" smtClean="0">
                <a:solidFill>
                  <a:schemeClr val="tx1"/>
                </a:solidFill>
              </a:rPr>
              <a:t>subgrupos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Caqui</a:t>
            </a:r>
            <a:r>
              <a:rPr lang="en-US" b="1" dirty="0" smtClean="0">
                <a:solidFill>
                  <a:schemeClr val="tx1"/>
                </a:solidFill>
              </a:rPr>
              <a:t> e </a:t>
            </a:r>
            <a:r>
              <a:rPr lang="en-US" b="1" dirty="0" err="1" smtClean="0">
                <a:solidFill>
                  <a:schemeClr val="tx1"/>
                </a:solidFill>
              </a:rPr>
              <a:t>Salada</a:t>
            </a:r>
            <a:r>
              <a:rPr lang="en-US" b="1" dirty="0" smtClean="0">
                <a:solidFill>
                  <a:schemeClr val="tx1"/>
                </a:solidFill>
              </a:rPr>
              <a:t> longa </a:t>
            </a:r>
            <a:r>
              <a:rPr lang="en-US" b="1" dirty="0" err="1" smtClean="0">
                <a:solidFill>
                  <a:schemeClr val="tx1"/>
                </a:solidFill>
              </a:rPr>
              <a:t>vida</a:t>
            </a:r>
            <a:endParaRPr lang="en-US" b="1" dirty="0" smtClean="0">
              <a:solidFill>
                <a:schemeClr val="tx1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1992:  </a:t>
            </a:r>
            <a:r>
              <a:rPr lang="en-US" b="1" dirty="0" err="1" smtClean="0">
                <a:solidFill>
                  <a:schemeClr val="tx1"/>
                </a:solidFill>
              </a:rPr>
              <a:t>Híbrido</a:t>
            </a:r>
            <a:r>
              <a:rPr lang="en-US" b="1" dirty="0" smtClean="0">
                <a:solidFill>
                  <a:schemeClr val="tx1"/>
                </a:solidFill>
              </a:rPr>
              <a:t> Carmen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063750" y="333375"/>
            <a:ext cx="7772400" cy="81393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 smtClean="0"/>
              <a:t>Grupos </a:t>
            </a:r>
            <a:r>
              <a:rPr lang="pt-BR" sz="4000" b="1" dirty="0" err="1" smtClean="0"/>
              <a:t>varietais</a:t>
            </a:r>
            <a:endParaRPr lang="pt-PT" sz="4800" dirty="0"/>
          </a:p>
        </p:txBody>
      </p:sp>
      <p:pic>
        <p:nvPicPr>
          <p:cNvPr id="7" name="Picture 6" descr="Tomate 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88" y="1621016"/>
            <a:ext cx="4176712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Olymp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188" y="4940300"/>
            <a:ext cx="1975812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beefstea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888" y="4940300"/>
            <a:ext cx="2024062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tomate_monalis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795" y="3146573"/>
            <a:ext cx="1849438" cy="186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tomate_cor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494" y="4940300"/>
            <a:ext cx="17591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586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987" y="1639229"/>
            <a:ext cx="8481055" cy="3113925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3600" b="1" dirty="0" err="1" smtClean="0">
                <a:solidFill>
                  <a:srgbClr val="FF0000"/>
                </a:solidFill>
              </a:rPr>
              <a:t>Grupo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Italiano</a:t>
            </a:r>
            <a:r>
              <a:rPr lang="en-US" sz="3600" b="1" dirty="0" smtClean="0">
                <a:solidFill>
                  <a:srgbClr val="FF0000"/>
                </a:solidFill>
              </a:rPr>
              <a:t>: </a:t>
            </a:r>
            <a:r>
              <a:rPr lang="en-US" b="1" dirty="0" err="1" smtClean="0">
                <a:solidFill>
                  <a:schemeClr val="tx1"/>
                </a:solidFill>
              </a:rPr>
              <a:t>frutos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alongados</a:t>
            </a:r>
            <a:endParaRPr lang="en-US" b="1" dirty="0" smtClean="0">
              <a:solidFill>
                <a:schemeClr val="tx1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Final da </a:t>
            </a:r>
            <a:r>
              <a:rPr lang="en-US" b="1" dirty="0" err="1" smtClean="0">
                <a:solidFill>
                  <a:schemeClr val="tx1"/>
                </a:solidFill>
              </a:rPr>
              <a:t>década</a:t>
            </a:r>
            <a:r>
              <a:rPr lang="en-US" b="1" dirty="0" smtClean="0">
                <a:solidFill>
                  <a:schemeClr val="tx1"/>
                </a:solidFill>
              </a:rPr>
              <a:t> de 90: </a:t>
            </a:r>
            <a:r>
              <a:rPr lang="en-US" b="1" dirty="0" err="1" smtClean="0">
                <a:solidFill>
                  <a:schemeClr val="tx1"/>
                </a:solidFill>
              </a:rPr>
              <a:t>segmento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italiano</a:t>
            </a:r>
            <a:r>
              <a:rPr lang="en-US" b="1" dirty="0" smtClean="0">
                <a:solidFill>
                  <a:schemeClr val="tx1"/>
                </a:solidFill>
              </a:rPr>
              <a:t> no </a:t>
            </a:r>
            <a:r>
              <a:rPr lang="en-US" b="1" dirty="0" err="1" smtClean="0">
                <a:solidFill>
                  <a:schemeClr val="tx1"/>
                </a:solidFill>
              </a:rPr>
              <a:t>Brasil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1999: </a:t>
            </a:r>
            <a:r>
              <a:rPr lang="en-US" b="1" dirty="0" err="1" smtClean="0">
                <a:solidFill>
                  <a:schemeClr val="tx1"/>
                </a:solidFill>
              </a:rPr>
              <a:t>lançamento</a:t>
            </a:r>
            <a:r>
              <a:rPr lang="en-US" b="1" dirty="0" smtClean="0">
                <a:solidFill>
                  <a:schemeClr val="tx1"/>
                </a:solidFill>
              </a:rPr>
              <a:t> da cultivar Andrea (Sakata)</a:t>
            </a:r>
          </a:p>
          <a:p>
            <a:r>
              <a:rPr lang="en-US" b="1" dirty="0" err="1" smtClean="0">
                <a:solidFill>
                  <a:schemeClr val="tx1"/>
                </a:solidFill>
              </a:rPr>
              <a:t>Frutos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alongados</a:t>
            </a:r>
            <a:r>
              <a:rPr lang="en-US" b="1" dirty="0" smtClean="0">
                <a:solidFill>
                  <a:schemeClr val="tx1"/>
                </a:solidFill>
              </a:rPr>
              <a:t> (7 a 10 cm) e </a:t>
            </a:r>
            <a:r>
              <a:rPr lang="en-US" b="1" dirty="0" err="1" smtClean="0">
                <a:solidFill>
                  <a:schemeClr val="tx1"/>
                </a:solidFill>
              </a:rPr>
              <a:t>diâmetro</a:t>
            </a:r>
            <a:r>
              <a:rPr lang="en-US" b="1" dirty="0" smtClean="0">
                <a:solidFill>
                  <a:schemeClr val="tx1"/>
                </a:solidFill>
              </a:rPr>
              <a:t> transversal de 3 a 5 cm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063750" y="333375"/>
            <a:ext cx="7772400" cy="81393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 smtClean="0"/>
              <a:t>Grupos </a:t>
            </a:r>
            <a:r>
              <a:rPr lang="pt-BR" sz="4000" b="1" dirty="0" err="1" smtClean="0"/>
              <a:t>varietais</a:t>
            </a:r>
            <a:endParaRPr lang="pt-PT" sz="4800" dirty="0"/>
          </a:p>
        </p:txBody>
      </p:sp>
      <p:pic>
        <p:nvPicPr>
          <p:cNvPr id="12" name="Picture 4" descr="DSC065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912" y="4454525"/>
            <a:ext cx="3203575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DSC064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325362"/>
            <a:ext cx="2470030" cy="329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330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4" descr="Sweet gra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586" y="1242727"/>
            <a:ext cx="3677279" cy="2758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5" descr="Minhas fotos 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112" y="1242727"/>
            <a:ext cx="3671888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6" descr="DSC0149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112" y="4104472"/>
            <a:ext cx="3671888" cy="275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8" descr="tomyelpe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197" y="4104472"/>
            <a:ext cx="2166668" cy="276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063750" y="333375"/>
            <a:ext cx="7772400" cy="81393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 smtClean="0"/>
              <a:t>Grupos </a:t>
            </a:r>
            <a:r>
              <a:rPr lang="pt-BR" sz="4000" b="1" dirty="0" err="1" smtClean="0"/>
              <a:t>varietais</a:t>
            </a:r>
            <a:endParaRPr lang="pt-PT" sz="4800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153987" y="1639229"/>
            <a:ext cx="3960813" cy="3113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r>
              <a:rPr lang="en-US" sz="3600" b="1" dirty="0" err="1" smtClean="0">
                <a:solidFill>
                  <a:srgbClr val="FF0000"/>
                </a:solidFill>
              </a:rPr>
              <a:t>Grupo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cereja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ou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minitomate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566884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33375"/>
            <a:ext cx="7772400" cy="647700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 eaLnBrk="1" hangingPunct="1"/>
            <a:r>
              <a:rPr lang="pt-BR" sz="4000" b="1"/>
              <a:t>Tomate estaqueado</a:t>
            </a:r>
          </a:p>
        </p:txBody>
      </p:sp>
      <p:pic>
        <p:nvPicPr>
          <p:cNvPr id="9219" name="Picture 3" descr="Giuliana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998" y="1221797"/>
            <a:ext cx="7197725" cy="539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195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6748707"/>
              </p:ext>
            </p:extLst>
          </p:nvPr>
        </p:nvGraphicFramePr>
        <p:xfrm>
          <a:off x="782667" y="1104716"/>
          <a:ext cx="10515600" cy="51511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3505200"/>
                <a:gridCol w="3505200"/>
                <a:gridCol w="3505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País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+mn-lt"/>
                        </a:rPr>
                        <a:t>Produção</a:t>
                      </a:r>
                      <a:r>
                        <a:rPr lang="en-US" sz="2000" b="1" dirty="0" smtClean="0">
                          <a:latin typeface="+mn-lt"/>
                        </a:rPr>
                        <a:t> (</a:t>
                      </a:r>
                      <a:r>
                        <a:rPr lang="en-US" sz="2000" b="1" dirty="0" err="1" smtClean="0">
                          <a:latin typeface="+mn-lt"/>
                        </a:rPr>
                        <a:t>milhões</a:t>
                      </a:r>
                      <a:r>
                        <a:rPr lang="en-US" sz="2000" b="1" dirty="0" smtClean="0">
                          <a:latin typeface="+mn-lt"/>
                        </a:rPr>
                        <a:t> t)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% do total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China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59,6</a:t>
                      </a:r>
                      <a:endParaRPr lang="en-US" sz="2000" b="1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32,7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India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20,7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11,4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+mn-lt"/>
                        </a:rPr>
                        <a:t>Turquia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12,7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6,9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EUA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10,9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5,9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+mn-lt"/>
                        </a:rPr>
                        <a:t>Egito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7,3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4,0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Iran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6,2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3,4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+mn-lt"/>
                        </a:rPr>
                        <a:t>Itália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6,0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3,3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+mn-lt"/>
                        </a:rPr>
                        <a:t>Espanha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5,2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2,9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+mn-lt"/>
                        </a:rPr>
                        <a:t>Brasil</a:t>
                      </a:r>
                      <a:r>
                        <a:rPr lang="en-US" sz="2000" b="1" dirty="0" smtClean="0">
                          <a:latin typeface="+mn-lt"/>
                        </a:rPr>
                        <a:t> 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4,2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2,3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b="1" dirty="0" err="1" smtClean="0">
                          <a:latin typeface="+mn-lt"/>
                        </a:rPr>
                        <a:t>Mexico</a:t>
                      </a:r>
                      <a:endParaRPr lang="pt-BR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>
                          <a:latin typeface="+mn-lt"/>
                        </a:rPr>
                        <a:t>4,2</a:t>
                      </a:r>
                      <a:endParaRPr lang="pt-BR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2,3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Sub-total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137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latin typeface="+mn-lt"/>
                        </a:rPr>
                        <a:t>75,3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Total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182</a:t>
                      </a:r>
                      <a:r>
                        <a:rPr lang="en-US" sz="2000" b="1" baseline="0" dirty="0" smtClean="0">
                          <a:latin typeface="+mn-lt"/>
                        </a:rPr>
                        <a:t> (</a:t>
                      </a:r>
                      <a:r>
                        <a:rPr lang="pt-BR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4.848.384 ha)</a:t>
                      </a:r>
                      <a:r>
                        <a:rPr lang="pt-BR" sz="20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 37,6 t/ha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82668" y="142874"/>
            <a:ext cx="10523418" cy="78877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2800" b="1" dirty="0" err="1" smtClean="0">
                <a:solidFill>
                  <a:schemeClr val="bg1"/>
                </a:solidFill>
              </a:rPr>
              <a:t>Produ</a:t>
            </a:r>
            <a:r>
              <a:rPr lang="en-US" altLang="en-US" sz="2800" b="1" dirty="0" err="1" smtClean="0">
                <a:solidFill>
                  <a:schemeClr val="bg1"/>
                </a:solidFill>
              </a:rPr>
              <a:t>ção</a:t>
            </a:r>
            <a:r>
              <a:rPr lang="en-US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</a:rPr>
              <a:t>mundial</a:t>
            </a:r>
            <a:r>
              <a:rPr lang="en-US" altLang="en-US" sz="2800" b="1" dirty="0" smtClean="0">
                <a:solidFill>
                  <a:schemeClr val="bg1"/>
                </a:solidFill>
              </a:rPr>
              <a:t> de </a:t>
            </a:r>
            <a:r>
              <a:rPr lang="en-US" altLang="en-US" sz="2800" b="1" dirty="0" err="1" smtClean="0">
                <a:solidFill>
                  <a:schemeClr val="bg1"/>
                </a:solidFill>
              </a:rPr>
              <a:t>tomate</a:t>
            </a:r>
            <a:endParaRPr lang="pt-BR" alt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9140454" y="435756"/>
            <a:ext cx="195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FAO (2017)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34060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0638" y="0"/>
            <a:ext cx="10363200" cy="59809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/>
              <a:t>Produção de tomate no Brasil – IBGE 2019</a:t>
            </a:r>
            <a:endParaRPr lang="pt-BR" b="1" dirty="0"/>
          </a:p>
        </p:txBody>
      </p:sp>
      <p:graphicFrame>
        <p:nvGraphicFramePr>
          <p:cNvPr id="4" name="Espaço Reservado para Tabela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7988504"/>
              </p:ext>
            </p:extLst>
          </p:nvPr>
        </p:nvGraphicFramePr>
        <p:xfrm>
          <a:off x="940638" y="775898"/>
          <a:ext cx="10363200" cy="60826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590800"/>
                <a:gridCol w="2590800"/>
                <a:gridCol w="2590800"/>
              </a:tblGrid>
              <a:tr h="535317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Região</a:t>
                      </a:r>
                      <a:endParaRPr lang="pt-BR" sz="2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Estado</a:t>
                      </a:r>
                      <a:endParaRPr lang="pt-BR" sz="2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Área (ha)</a:t>
                      </a:r>
                      <a:endParaRPr lang="pt-BR" sz="2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Produção</a:t>
                      </a:r>
                      <a:r>
                        <a:rPr lang="pt-BR" sz="2000" baseline="0" dirty="0" smtClean="0"/>
                        <a:t> t</a:t>
                      </a:r>
                      <a:endParaRPr lang="pt-BR" sz="2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b="1" dirty="0" smtClean="0">
                          <a:solidFill>
                            <a:srgbClr val="FF0000"/>
                          </a:solidFill>
                        </a:rPr>
                        <a:t>Nordeste</a:t>
                      </a:r>
                      <a:endParaRPr lang="pt-BR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11.702</a:t>
                      </a:r>
                      <a:endParaRPr lang="pt-BR" sz="20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504.878</a:t>
                      </a:r>
                      <a:endParaRPr lang="pt-BR" sz="20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endParaRPr lang="pt-BR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Ceará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2.423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137.415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endParaRPr lang="pt-BR" sz="2000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Bahia</a:t>
                      </a:r>
                      <a:endParaRPr lang="pt-BR" sz="2000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6.740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275.800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pt-BR" sz="2000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Pernambuco*</a:t>
                      </a:r>
                      <a:endParaRPr lang="pt-BR" sz="2000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1.265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51415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b="1" dirty="0" smtClean="0">
                          <a:solidFill>
                            <a:srgbClr val="FF0000"/>
                          </a:solidFill>
                        </a:rPr>
                        <a:t>Sudeste</a:t>
                      </a:r>
                      <a:endParaRPr lang="pt-B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pt-B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23.446</a:t>
                      </a:r>
                      <a:endParaRPr lang="pt-BR" sz="20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1.744.116</a:t>
                      </a:r>
                      <a:endParaRPr lang="pt-BR" sz="20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Minas Gerais*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7.644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567.202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endParaRPr lang="pt-BR" sz="2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São Paulo*</a:t>
                      </a:r>
                      <a:endParaRPr lang="pt-BR" sz="2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10.855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844.316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b="1" dirty="0" smtClean="0">
                          <a:solidFill>
                            <a:srgbClr val="FF0000"/>
                          </a:solidFill>
                        </a:rPr>
                        <a:t>Sul</a:t>
                      </a:r>
                      <a:endParaRPr lang="pt-B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pt-B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8.302</a:t>
                      </a:r>
                      <a:endParaRPr lang="pt-BR" sz="20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487.799</a:t>
                      </a:r>
                      <a:endParaRPr lang="pt-BR" sz="20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Paraná 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3.566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207.587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endParaRPr lang="pt-BR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Santa Catarina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2.601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173.736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endParaRPr lang="pt-BR" sz="2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Rio Grande do Sul</a:t>
                      </a:r>
                      <a:endParaRPr lang="pt-BR" sz="2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2.133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10.6476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b="1" dirty="0" smtClean="0">
                          <a:solidFill>
                            <a:srgbClr val="FF0000"/>
                          </a:solidFill>
                        </a:rPr>
                        <a:t>Centro-Oeste</a:t>
                      </a:r>
                      <a:endParaRPr lang="pt-B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pt-B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14.357</a:t>
                      </a:r>
                      <a:endParaRPr lang="pt-BR" sz="20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1.311.421</a:t>
                      </a:r>
                      <a:endParaRPr lang="pt-BR" sz="20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Goiás*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13.772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1.277.497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Total</a:t>
                      </a:r>
                      <a:endParaRPr lang="pt-BR" sz="20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Brasil</a:t>
                      </a:r>
                      <a:endParaRPr lang="pt-BR" sz="20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58.335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4.060.125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2340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882770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pt-BR" b="1" dirty="0" smtClean="0"/>
              <a:t>Custo de produção de tomate</a:t>
            </a:r>
            <a:endParaRPr lang="pt-BR" b="1" dirty="0"/>
          </a:p>
        </p:txBody>
      </p:sp>
      <p:graphicFrame>
        <p:nvGraphicFramePr>
          <p:cNvPr id="4" name="Espaço Reservado para Tabela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986706430"/>
              </p:ext>
            </p:extLst>
          </p:nvPr>
        </p:nvGraphicFramePr>
        <p:xfrm>
          <a:off x="1794897" y="2127849"/>
          <a:ext cx="8602206" cy="2124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3970"/>
                <a:gridCol w="5738236"/>
              </a:tblGrid>
              <a:tr h="708325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/>
                        <a:t>Sistema</a:t>
                      </a:r>
                      <a:endParaRPr lang="pt-B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/>
                        <a:t>Custo</a:t>
                      </a:r>
                      <a:r>
                        <a:rPr lang="pt-BR" sz="2400" b="1" baseline="0" dirty="0" smtClean="0"/>
                        <a:t> total </a:t>
                      </a:r>
                      <a:endParaRPr lang="pt-BR" sz="2400" b="1" dirty="0"/>
                    </a:p>
                  </a:txBody>
                  <a:tcPr/>
                </a:tc>
              </a:tr>
              <a:tr h="708325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/>
                        <a:t>Tomate mesa</a:t>
                      </a:r>
                      <a:endParaRPr lang="pt-B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/>
                        <a:t>R$ 90.000,00 - 120.000,00</a:t>
                      </a:r>
                      <a:endParaRPr lang="pt-BR" sz="2400" b="1" dirty="0"/>
                    </a:p>
                  </a:txBody>
                  <a:tcPr/>
                </a:tc>
              </a:tr>
              <a:tr h="708325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/>
                        <a:t>Tomate industrial</a:t>
                      </a:r>
                      <a:endParaRPr lang="pt-B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/>
                        <a:t>R$ 20.000,00</a:t>
                      </a:r>
                      <a:endParaRPr lang="pt-BR" sz="2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0353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title"/>
          </p:nvPr>
        </p:nvSpPr>
        <p:spPr>
          <a:xfrm>
            <a:off x="2113471" y="566469"/>
            <a:ext cx="8705491" cy="934527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n-US" sz="3200" b="1" dirty="0" err="1">
                <a:latin typeface="+mn-lt"/>
              </a:rPr>
              <a:t>Regiões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produtoras</a:t>
            </a:r>
            <a:r>
              <a:rPr lang="en-US" sz="3200" b="1" dirty="0">
                <a:latin typeface="+mn-lt"/>
              </a:rPr>
              <a:t> de </a:t>
            </a:r>
            <a:r>
              <a:rPr lang="en-US" sz="3200" b="1" dirty="0" err="1" smtClean="0">
                <a:latin typeface="+mn-lt"/>
              </a:rPr>
              <a:t>tomate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3200" b="1" smtClean="0">
                <a:latin typeface="+mn-lt"/>
              </a:rPr>
              <a:t>– 2019</a:t>
            </a:r>
            <a:endParaRPr lang="en-US" sz="3200" b="1" dirty="0">
              <a:latin typeface="+mn-lt"/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0602079"/>
              </p:ext>
            </p:extLst>
          </p:nvPr>
        </p:nvGraphicFramePr>
        <p:xfrm>
          <a:off x="2113470" y="1863307"/>
          <a:ext cx="8705492" cy="3528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2746"/>
                <a:gridCol w="4352746"/>
              </a:tblGrid>
              <a:tr h="588034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</a:rPr>
                        <a:t>Região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3" marB="45703"/>
                </a:tc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</a:rPr>
                        <a:t>Participação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 (%)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3" marB="45703"/>
                </a:tc>
              </a:tr>
              <a:tr h="588034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Sudeste</a:t>
                      </a:r>
                      <a:endParaRPr lang="en-US" sz="2800" dirty="0"/>
                    </a:p>
                  </a:txBody>
                  <a:tcPr marT="45703" marB="45703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2000" b="1" dirty="0" smtClean="0">
                          <a:latin typeface="+mn-lt"/>
                        </a:rPr>
                        <a:t>42,14</a:t>
                      </a:r>
                      <a:endParaRPr lang="pt-BR" sz="2000" b="1" dirty="0"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58803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Centro-</a:t>
                      </a:r>
                      <a:r>
                        <a:rPr lang="en-US" sz="2800" dirty="0" err="1" smtClean="0"/>
                        <a:t>Oeste</a:t>
                      </a:r>
                      <a:endParaRPr lang="en-US" sz="2800" dirty="0"/>
                    </a:p>
                  </a:txBody>
                  <a:tcPr marT="45703" marB="4570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32,50</a:t>
                      </a:r>
                    </a:p>
                  </a:txBody>
                  <a:tcPr marL="7620" marR="7620" marT="7620" marB="0" anchor="b"/>
                </a:tc>
              </a:tr>
              <a:tr h="588034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Sul</a:t>
                      </a:r>
                      <a:endParaRPr lang="en-US" sz="2800" dirty="0"/>
                    </a:p>
                  </a:txBody>
                  <a:tcPr marT="45703" marB="4570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12,34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588034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Nordeste</a:t>
                      </a:r>
                      <a:endParaRPr lang="en-US" sz="2800" dirty="0"/>
                    </a:p>
                  </a:txBody>
                  <a:tcPr marT="45703" marB="4570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12,72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58803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Norte</a:t>
                      </a:r>
                      <a:endParaRPr lang="en-US" sz="2800" dirty="0"/>
                    </a:p>
                  </a:txBody>
                  <a:tcPr marT="45703" marB="4570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0,29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5692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63750" y="333375"/>
            <a:ext cx="7772400" cy="1143000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eaLnBrk="1" hangingPunct="1"/>
            <a:r>
              <a:rPr lang="pt-BR" sz="4000" b="1" dirty="0"/>
              <a:t>Tomateiro (</a:t>
            </a:r>
            <a:r>
              <a:rPr lang="pt-BR" sz="4000" b="1" i="1" dirty="0" err="1"/>
              <a:t>Solanum</a:t>
            </a:r>
            <a:r>
              <a:rPr lang="pt-BR" sz="4000" b="1" i="1" dirty="0"/>
              <a:t> </a:t>
            </a:r>
            <a:r>
              <a:rPr lang="pt-BR" sz="4000" b="1" i="1" dirty="0" err="1"/>
              <a:t>lycopersicum</a:t>
            </a:r>
            <a:r>
              <a:rPr lang="pt-BR" sz="4000" b="1" i="1" dirty="0"/>
              <a:t>)</a:t>
            </a:r>
            <a:endParaRPr lang="pt-PT" sz="48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4240" y="2680383"/>
            <a:ext cx="9596927" cy="2520950"/>
          </a:xfrm>
          <a:solidFill>
            <a:srgbClr val="CCFFCC"/>
          </a:solidFill>
        </p:spPr>
        <p:txBody>
          <a:bodyPr/>
          <a:lstStyle/>
          <a:p>
            <a:pPr algn="l" eaLnBrk="1" hangingPunct="1"/>
            <a:r>
              <a:rPr lang="pt-BR" b="1" dirty="0" smtClean="0"/>
              <a:t>Centro de origem: América do Sul (Norte do Chile ao Sul da Colômbia e a costa do Pacífico, incluindo as ilhas Galápagos até a Cordilheira dos Andes</a:t>
            </a:r>
          </a:p>
          <a:p>
            <a:pPr algn="l" eaLnBrk="1" hangingPunct="1"/>
            <a:endParaRPr lang="pt-BR" b="1" dirty="0" smtClean="0"/>
          </a:p>
          <a:p>
            <a:pPr algn="l" eaLnBrk="1" hangingPunct="1"/>
            <a:r>
              <a:rPr lang="pt-BR" b="1" dirty="0" smtClean="0"/>
              <a:t>Centro de domesticação: México</a:t>
            </a:r>
            <a:endParaRPr lang="pt-PT" b="1" dirty="0" smtClean="0"/>
          </a:p>
        </p:txBody>
      </p:sp>
    </p:spTree>
    <p:extLst>
      <p:ext uri="{BB962C8B-B14F-4D97-AF65-F5344CB8AC3E}">
        <p14:creationId xmlns:p14="http://schemas.microsoft.com/office/powerpoint/2010/main" val="2628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/>
          <p:cNvSpPr>
            <a:spLocks noGrp="1"/>
          </p:cNvSpPr>
          <p:nvPr>
            <p:ph type="title"/>
          </p:nvPr>
        </p:nvSpPr>
        <p:spPr>
          <a:xfrm>
            <a:off x="2158042" y="667979"/>
            <a:ext cx="7772400" cy="1368425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n-US" sz="3600" b="1" dirty="0" err="1"/>
              <a:t>Evolução</a:t>
            </a:r>
            <a:r>
              <a:rPr lang="en-US" sz="3600" b="1" dirty="0"/>
              <a:t> da </a:t>
            </a:r>
            <a:r>
              <a:rPr lang="en-US" sz="3600" b="1" dirty="0" err="1"/>
              <a:t>produtividade</a:t>
            </a:r>
            <a:r>
              <a:rPr lang="en-US" sz="3600" b="1" dirty="0"/>
              <a:t> </a:t>
            </a:r>
            <a:r>
              <a:rPr lang="en-US" sz="3600" b="1" dirty="0" err="1"/>
              <a:t>nacional</a:t>
            </a:r>
            <a:endParaRPr lang="en-US" sz="3600" b="1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7909741"/>
              </p:ext>
            </p:extLst>
          </p:nvPr>
        </p:nvGraphicFramePr>
        <p:xfrm>
          <a:off x="2058799" y="2382684"/>
          <a:ext cx="7772400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/>
                <a:gridCol w="3886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solidFill>
                            <a:schemeClr val="tx1"/>
                          </a:solidFill>
                        </a:rPr>
                        <a:t>Ano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solidFill>
                            <a:schemeClr val="tx1"/>
                          </a:solidFill>
                        </a:rPr>
                        <a:t>Produtividade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(t/ha)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1980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33,9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1990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42,0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58,3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2011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63,85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2018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68,39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2019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69,70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828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993656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 eaLnBrk="1" hangingPunct="1"/>
            <a:r>
              <a:rPr lang="pt-BR" b="1" dirty="0" smtClean="0"/>
              <a:t>Principais regiões produtoras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pt-BR" b="1" dirty="0" smtClean="0"/>
              <a:t>Verão: colheita novembro a abril</a:t>
            </a:r>
          </a:p>
          <a:p>
            <a:pPr eaLnBrk="1" hangingPunct="1"/>
            <a:r>
              <a:rPr lang="pt-BR" dirty="0" smtClean="0"/>
              <a:t>Itapeva – SP</a:t>
            </a:r>
          </a:p>
          <a:p>
            <a:pPr eaLnBrk="1" hangingPunct="1"/>
            <a:r>
              <a:rPr lang="pt-BR" dirty="0" smtClean="0"/>
              <a:t>Venda Nova do imigrante – ES</a:t>
            </a:r>
          </a:p>
          <a:p>
            <a:pPr eaLnBrk="1" hangingPunct="1"/>
            <a:r>
              <a:rPr lang="pt-BR" dirty="0" smtClean="0"/>
              <a:t>Nova Friburgo – RJ</a:t>
            </a:r>
          </a:p>
          <a:p>
            <a:pPr eaLnBrk="1" hangingPunct="1"/>
            <a:r>
              <a:rPr lang="pt-BR" dirty="0" smtClean="0"/>
              <a:t>Chapada Diamantina – BA</a:t>
            </a:r>
          </a:p>
          <a:p>
            <a:pPr eaLnBrk="1" hangingPunct="1"/>
            <a:r>
              <a:rPr lang="pt-BR" dirty="0" smtClean="0"/>
              <a:t>Caçador - SC</a:t>
            </a:r>
          </a:p>
        </p:txBody>
      </p:sp>
    </p:spTree>
    <p:extLst>
      <p:ext uri="{BB962C8B-B14F-4D97-AF65-F5344CB8AC3E}">
        <p14:creationId xmlns:p14="http://schemas.microsoft.com/office/powerpoint/2010/main" val="3302311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pt-BR" b="1" dirty="0" smtClean="0"/>
              <a:t>Inverno: colheita abril a novembro</a:t>
            </a:r>
          </a:p>
          <a:p>
            <a:pPr eaLnBrk="1" hangingPunct="1"/>
            <a:r>
              <a:rPr lang="pt-BR" dirty="0" smtClean="0"/>
              <a:t>Sumaré – SP</a:t>
            </a:r>
          </a:p>
          <a:p>
            <a:pPr eaLnBrk="1" hangingPunct="1"/>
            <a:r>
              <a:rPr lang="pt-BR" dirty="0" smtClean="0"/>
              <a:t>Mogi </a:t>
            </a:r>
            <a:r>
              <a:rPr lang="pt-BR" dirty="0" err="1" smtClean="0"/>
              <a:t>Guaçú</a:t>
            </a:r>
            <a:r>
              <a:rPr lang="pt-BR" dirty="0" smtClean="0"/>
              <a:t> - SP</a:t>
            </a:r>
          </a:p>
          <a:p>
            <a:pPr eaLnBrk="1" hangingPunct="1"/>
            <a:r>
              <a:rPr lang="pt-BR" dirty="0" smtClean="0"/>
              <a:t>Araguari – MG</a:t>
            </a:r>
          </a:p>
          <a:p>
            <a:pPr eaLnBrk="1" hangingPunct="1"/>
            <a:r>
              <a:rPr lang="pt-BR" dirty="0" smtClean="0"/>
              <a:t>São José de Ubá – RJ</a:t>
            </a:r>
          </a:p>
          <a:p>
            <a:pPr eaLnBrk="1" hangingPunct="1"/>
            <a:r>
              <a:rPr lang="pt-BR" dirty="0" smtClean="0"/>
              <a:t>Paty de Alferes - RJ</a:t>
            </a:r>
          </a:p>
          <a:p>
            <a:pPr eaLnBrk="1" hangingPunct="1">
              <a:buFontTx/>
              <a:buNone/>
            </a:pPr>
            <a:endParaRPr lang="pt-BR" dirty="0" smtClean="0"/>
          </a:p>
        </p:txBody>
      </p:sp>
      <p:sp>
        <p:nvSpPr>
          <p:cNvPr id="21507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950927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 eaLnBrk="1" hangingPunct="1"/>
            <a:r>
              <a:rPr lang="pt-BR" b="1" dirty="0" smtClean="0"/>
              <a:t>Principais regiões produtoras</a:t>
            </a:r>
          </a:p>
        </p:txBody>
      </p:sp>
    </p:spTree>
    <p:extLst>
      <p:ext uri="{BB962C8B-B14F-4D97-AF65-F5344CB8AC3E}">
        <p14:creationId xmlns:p14="http://schemas.microsoft.com/office/powerpoint/2010/main" val="1709286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993656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 eaLnBrk="1" hangingPunct="1"/>
            <a:r>
              <a:rPr lang="pt-BR" b="1" dirty="0" smtClean="0"/>
              <a:t>Principais problemas do setor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b="1" dirty="0" smtClean="0"/>
              <a:t>Desorganização do segmento</a:t>
            </a:r>
          </a:p>
          <a:p>
            <a:pPr eaLnBrk="1" hangingPunct="1"/>
            <a:endParaRPr lang="pt-BR" b="1" dirty="0" smtClean="0"/>
          </a:p>
          <a:p>
            <a:pPr eaLnBrk="1" hangingPunct="1"/>
            <a:r>
              <a:rPr lang="pt-BR" b="1" dirty="0" smtClean="0"/>
              <a:t>Elevado custo de mão-de-obra: aumento do salário e encargos sobre a folha de pagamento</a:t>
            </a:r>
          </a:p>
          <a:p>
            <a:pPr eaLnBrk="1" hangingPunct="1"/>
            <a:endParaRPr lang="pt-BR" b="1" dirty="0" smtClean="0"/>
          </a:p>
          <a:p>
            <a:pPr eaLnBrk="1" hangingPunct="1"/>
            <a:r>
              <a:rPr lang="pt-BR" b="1" dirty="0" smtClean="0"/>
              <a:t>Flutuação de preços: sazonalidade</a:t>
            </a:r>
          </a:p>
          <a:p>
            <a:pPr eaLnBrk="1" hangingPunct="1"/>
            <a:endParaRPr lang="pt-BR" b="1" dirty="0"/>
          </a:p>
          <a:p>
            <a:pPr eaLnBrk="1" hangingPunct="1"/>
            <a:r>
              <a:rPr lang="pt-BR" b="1" dirty="0" smtClean="0"/>
              <a:t>Comercialização: Centrais de abastecimento, redes de supermercados</a:t>
            </a:r>
          </a:p>
        </p:txBody>
      </p:sp>
    </p:spTree>
    <p:extLst>
      <p:ext uri="{BB962C8B-B14F-4D97-AF65-F5344CB8AC3E}">
        <p14:creationId xmlns:p14="http://schemas.microsoft.com/office/powerpoint/2010/main" val="1876829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 eaLnBrk="1" hangingPunct="1"/>
            <a:r>
              <a:rPr lang="pt-BR" b="1" dirty="0" smtClean="0"/>
              <a:t>Comercialização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047816"/>
            <a:ext cx="10515600" cy="4351338"/>
          </a:xfrm>
        </p:spPr>
        <p:txBody>
          <a:bodyPr/>
          <a:lstStyle/>
          <a:p>
            <a:pPr eaLnBrk="1" hangingPunct="1"/>
            <a:r>
              <a:rPr lang="pt-BR" b="1" dirty="0"/>
              <a:t>C</a:t>
            </a:r>
            <a:r>
              <a:rPr lang="pt-BR" b="1" dirty="0" smtClean="0"/>
              <a:t>lassificadores eletrônicos</a:t>
            </a:r>
          </a:p>
          <a:p>
            <a:pPr marL="0" indent="0" eaLnBrk="1" hangingPunct="1">
              <a:buNone/>
            </a:pPr>
            <a:endParaRPr lang="pt-BR" b="1" dirty="0" smtClean="0"/>
          </a:p>
          <a:p>
            <a:pPr eaLnBrk="1" hangingPunct="1"/>
            <a:r>
              <a:rPr lang="pt-BR" b="1" dirty="0" smtClean="0"/>
              <a:t>Maior valor agregado do produto: Diversificação de cultivares</a:t>
            </a:r>
          </a:p>
          <a:p>
            <a:pPr marL="0" indent="0" eaLnBrk="1" hangingPunct="1">
              <a:buNone/>
            </a:pPr>
            <a:endParaRPr lang="pt-BR" b="1" dirty="0" smtClean="0"/>
          </a:p>
          <a:p>
            <a:pPr eaLnBrk="1" hangingPunct="1"/>
            <a:r>
              <a:rPr lang="pt-BR" b="1" dirty="0" smtClean="0"/>
              <a:t>Redução da presença dos intermediários</a:t>
            </a:r>
          </a:p>
          <a:p>
            <a:pPr marL="0" indent="0" eaLnBrk="1" hangingPunct="1">
              <a:buNone/>
            </a:pPr>
            <a:endParaRPr lang="pt-BR" b="1" dirty="0" smtClean="0"/>
          </a:p>
          <a:p>
            <a:pPr eaLnBrk="1" hangingPunct="1"/>
            <a:r>
              <a:rPr lang="pt-BR" b="1" dirty="0" smtClean="0"/>
              <a:t>Rastreabilidade do produto</a:t>
            </a:r>
          </a:p>
        </p:txBody>
      </p:sp>
    </p:spTree>
    <p:extLst>
      <p:ext uri="{BB962C8B-B14F-4D97-AF65-F5344CB8AC3E}">
        <p14:creationId xmlns:p14="http://schemas.microsoft.com/office/powerpoint/2010/main" val="403388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n-US" b="1" dirty="0" err="1" smtClean="0"/>
              <a:t>Tomate</a:t>
            </a:r>
            <a:r>
              <a:rPr lang="en-US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5856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6022162" y="956345"/>
            <a:ext cx="5686179" cy="5438493"/>
            <a:chOff x="2300140" y="782024"/>
            <a:chExt cx="6136168" cy="5805761"/>
          </a:xfrm>
        </p:grpSpPr>
        <p:pic>
          <p:nvPicPr>
            <p:cNvPr id="1028" name="Picture 4" descr="mapa_b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140" y="782024"/>
              <a:ext cx="6136168" cy="5805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60612" y="2921708"/>
              <a:ext cx="208217" cy="215899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11638" y="4759489"/>
              <a:ext cx="208217" cy="215899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52497" y="4576533"/>
              <a:ext cx="208217" cy="215899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27485" y="5525535"/>
              <a:ext cx="208217" cy="215899"/>
            </a:xfrm>
            <a:prstGeom prst="rect">
              <a:avLst/>
            </a:prstGeom>
          </p:spPr>
        </p:pic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73650" y="4975388"/>
              <a:ext cx="208217" cy="215899"/>
            </a:xfrm>
            <a:prstGeom prst="rect">
              <a:avLst/>
            </a:prstGeom>
          </p:spPr>
        </p:pic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71404" y="3771491"/>
              <a:ext cx="208217" cy="215899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19855" y="3555592"/>
              <a:ext cx="208217" cy="215899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19855" y="4360243"/>
              <a:ext cx="208217" cy="215899"/>
            </a:xfrm>
            <a:prstGeom prst="rect">
              <a:avLst/>
            </a:prstGeom>
          </p:spPr>
        </p:pic>
      </p:grpSp>
      <p:sp>
        <p:nvSpPr>
          <p:cNvPr id="15" name="Título 1"/>
          <p:cNvSpPr txBox="1">
            <a:spLocks/>
          </p:cNvSpPr>
          <p:nvPr/>
        </p:nvSpPr>
        <p:spPr>
          <a:xfrm>
            <a:off x="226503" y="69172"/>
            <a:ext cx="11677475" cy="59355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dirty="0" smtClean="0">
                <a:latin typeface="+mn-lt"/>
              </a:rPr>
              <a:t>Zoneamento climático no Brasil para tomate????</a:t>
            </a:r>
            <a:endParaRPr lang="pt-BR" sz="3200" b="1" dirty="0">
              <a:latin typeface="+mn-lt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4204" y="5773538"/>
            <a:ext cx="208217" cy="215899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13421" y="2291812"/>
            <a:ext cx="208217" cy="215899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48313" y="5152238"/>
            <a:ext cx="208217" cy="215899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480070" y="1482782"/>
            <a:ext cx="5108895" cy="2677656"/>
          </a:xfrm>
          <a:prstGeom prst="rect">
            <a:avLst/>
          </a:prstGeom>
          <a:solidFill>
            <a:srgbClr val="92D050"/>
          </a:solidFill>
          <a:ln w="571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Cadeia produtiva de tomate de mesa – R$ 1,5 bilhões </a:t>
            </a:r>
          </a:p>
          <a:p>
            <a:endParaRPr lang="pt-BR" sz="2400" b="1" dirty="0" smtClean="0"/>
          </a:p>
          <a:p>
            <a:r>
              <a:rPr lang="pt-BR" sz="2400" b="1" dirty="0" smtClean="0"/>
              <a:t>Área de produção estimada – </a:t>
            </a:r>
            <a:r>
              <a:rPr lang="pt-BR" sz="2400" b="1" dirty="0" smtClean="0"/>
              <a:t>58</a:t>
            </a:r>
            <a:r>
              <a:rPr lang="pt-BR" sz="2400" b="1" dirty="0" smtClean="0"/>
              <a:t> </a:t>
            </a:r>
            <a:r>
              <a:rPr lang="pt-BR" sz="2400" b="1" dirty="0" smtClean="0"/>
              <a:t>mil ha </a:t>
            </a:r>
          </a:p>
          <a:p>
            <a:endParaRPr lang="pt-BR" sz="2400" b="1" dirty="0"/>
          </a:p>
          <a:p>
            <a:r>
              <a:rPr lang="pt-BR" sz="2400" b="1" dirty="0" smtClean="0"/>
              <a:t>Impactos sociais, econômicos e ambientais</a:t>
            </a:r>
            <a:endParaRPr lang="pt-BR" sz="2400" b="1" dirty="0"/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8156" y="662730"/>
            <a:ext cx="790873" cy="820052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0095" y="3104840"/>
            <a:ext cx="208217" cy="215899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4147660" y="4400638"/>
            <a:ext cx="1675902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Regiões</a:t>
            </a:r>
          </a:p>
          <a:p>
            <a:r>
              <a:rPr lang="pt-BR" b="1" dirty="0" smtClean="0"/>
              <a:t>CE               RJ</a:t>
            </a:r>
          </a:p>
          <a:p>
            <a:r>
              <a:rPr lang="pt-BR" b="1" dirty="0" smtClean="0"/>
              <a:t>GO              RS</a:t>
            </a:r>
          </a:p>
          <a:p>
            <a:r>
              <a:rPr lang="pt-BR" b="1" dirty="0" smtClean="0"/>
              <a:t>MG             SC</a:t>
            </a:r>
          </a:p>
          <a:p>
            <a:r>
              <a:rPr lang="pt-BR" b="1" dirty="0" smtClean="0"/>
              <a:t>PE               SP</a:t>
            </a:r>
          </a:p>
          <a:p>
            <a:r>
              <a:rPr lang="pt-BR" b="1" dirty="0" smtClean="0"/>
              <a:t>PR</a:t>
            </a:r>
          </a:p>
        </p:txBody>
      </p:sp>
    </p:spTree>
    <p:extLst>
      <p:ext uri="{BB962C8B-B14F-4D97-AF65-F5344CB8AC3E}">
        <p14:creationId xmlns:p14="http://schemas.microsoft.com/office/powerpoint/2010/main" val="32378940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o 22"/>
          <p:cNvGrpSpPr/>
          <p:nvPr/>
        </p:nvGrpSpPr>
        <p:grpSpPr>
          <a:xfrm>
            <a:off x="6879430" y="1107330"/>
            <a:ext cx="5024548" cy="3499318"/>
            <a:chOff x="5966738" y="221709"/>
            <a:chExt cx="5895734" cy="4167327"/>
          </a:xfrm>
        </p:grpSpPr>
        <p:pic>
          <p:nvPicPr>
            <p:cNvPr id="2052" name="Picture 4" descr="Resultado de imagem para mapa com nomes das regioes estado sao paul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6738" y="221709"/>
              <a:ext cx="5895734" cy="4167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5921" y="1926653"/>
              <a:ext cx="145185" cy="150541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789885" y="2660904"/>
              <a:ext cx="145185" cy="150541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05168" y="3030250"/>
              <a:ext cx="145185" cy="150541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549784" y="3030249"/>
              <a:ext cx="145185" cy="150541"/>
            </a:xfrm>
            <a:prstGeom prst="rect">
              <a:avLst/>
            </a:prstGeom>
          </p:spPr>
        </p:pic>
      </p:grpSp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06468" y="3686786"/>
            <a:ext cx="145185" cy="150541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77190" y="1286129"/>
            <a:ext cx="593584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>
                <a:solidFill>
                  <a:srgbClr val="FF0000"/>
                </a:solidFill>
              </a:rPr>
              <a:t>Regiões produtoras tomate</a:t>
            </a:r>
          </a:p>
          <a:p>
            <a:pPr algn="just"/>
            <a:endParaRPr lang="pt-BR" b="1" dirty="0" smtClean="0">
              <a:solidFill>
                <a:srgbClr val="FF0000"/>
              </a:solidFill>
            </a:endParaRPr>
          </a:p>
          <a:p>
            <a:pPr algn="just"/>
            <a:r>
              <a:rPr lang="pt-BR" dirty="0" smtClean="0"/>
              <a:t>Campinas – </a:t>
            </a:r>
            <a:r>
              <a:rPr lang="pt-BR" dirty="0" err="1" smtClean="0"/>
              <a:t>Cwa</a:t>
            </a:r>
            <a:r>
              <a:rPr lang="pt-BR" dirty="0" smtClean="0"/>
              <a:t> -</a:t>
            </a:r>
            <a:r>
              <a:rPr lang="pt-BR" dirty="0"/>
              <a:t> – inverno seco e </a:t>
            </a:r>
            <a:r>
              <a:rPr lang="pt-BR" dirty="0">
                <a:latin typeface="Calibri" panose="020F0502020204030204" pitchFamily="34" charset="0"/>
              </a:rPr>
              <a:t>verão quente (&gt;22°C</a:t>
            </a:r>
            <a:r>
              <a:rPr lang="pt-BR" dirty="0" smtClean="0">
                <a:latin typeface="Calibri" panose="020F0502020204030204" pitchFamily="34" charset="0"/>
              </a:rPr>
              <a:t>)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Itapeva – </a:t>
            </a:r>
            <a:r>
              <a:rPr lang="pt-BR" dirty="0" err="1" smtClean="0"/>
              <a:t>Cfb</a:t>
            </a:r>
            <a:r>
              <a:rPr lang="pt-BR" dirty="0" smtClean="0"/>
              <a:t> - </a:t>
            </a:r>
            <a:r>
              <a:rPr lang="pt-BR" dirty="0"/>
              <a:t>clima subtropical, chuvoso o ano inteiro e com verão ameno </a:t>
            </a:r>
            <a:endParaRPr lang="pt-BR" dirty="0" smtClean="0"/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Itapetininga –</a:t>
            </a:r>
            <a:r>
              <a:rPr lang="pt-BR" dirty="0" err="1" smtClean="0"/>
              <a:t>Cfa</a:t>
            </a:r>
            <a:r>
              <a:rPr lang="pt-BR" dirty="0" smtClean="0"/>
              <a:t> - </a:t>
            </a:r>
            <a:r>
              <a:rPr lang="pt-BR" dirty="0"/>
              <a:t>clima subtropical, chuvoso o ano inteiro e com verão quente </a:t>
            </a:r>
            <a:endParaRPr lang="pt-BR" dirty="0" smtClean="0"/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Mogi Mirim – </a:t>
            </a:r>
            <a:r>
              <a:rPr lang="pt-BR" dirty="0" err="1" smtClean="0"/>
              <a:t>Cwa</a:t>
            </a:r>
            <a:r>
              <a:rPr lang="pt-BR" dirty="0" smtClean="0"/>
              <a:t> – inverno seco e </a:t>
            </a:r>
            <a:r>
              <a:rPr lang="pt-BR" dirty="0" smtClean="0">
                <a:latin typeface="Calibri" panose="020F0502020204030204" pitchFamily="34" charset="0"/>
              </a:rPr>
              <a:t>verão quente (&gt;22°C)</a:t>
            </a:r>
            <a:endParaRPr lang="pt-BR" dirty="0" smtClean="0"/>
          </a:p>
          <a:p>
            <a:pPr algn="just"/>
            <a:r>
              <a:rPr lang="pt-BR" dirty="0" smtClean="0"/>
              <a:t>Sorocaba – </a:t>
            </a:r>
            <a:r>
              <a:rPr lang="pt-BR" dirty="0" err="1" smtClean="0"/>
              <a:t>Cfa</a:t>
            </a:r>
            <a:r>
              <a:rPr lang="pt-BR" dirty="0" smtClean="0"/>
              <a:t> -</a:t>
            </a:r>
            <a:r>
              <a:rPr lang="pt-BR" dirty="0"/>
              <a:t> clima subtropical, chuvoso o ano inteiro e com verão quente </a:t>
            </a:r>
            <a:endParaRPr lang="pt-BR" dirty="0" smtClean="0"/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São João da Boa Vista –</a:t>
            </a:r>
            <a:r>
              <a:rPr lang="pt-BR" dirty="0" err="1" smtClean="0"/>
              <a:t>Cwa</a:t>
            </a:r>
            <a:r>
              <a:rPr lang="pt-BR" dirty="0" smtClean="0"/>
              <a:t> - </a:t>
            </a:r>
            <a:r>
              <a:rPr lang="pt-BR" dirty="0"/>
              <a:t>inverno seco e </a:t>
            </a:r>
            <a:r>
              <a:rPr lang="pt-BR" dirty="0">
                <a:latin typeface="Calibri" panose="020F0502020204030204" pitchFamily="34" charset="0"/>
              </a:rPr>
              <a:t>verão quente (&gt;22°C)</a:t>
            </a:r>
            <a:endParaRPr lang="pt-BR" dirty="0"/>
          </a:p>
          <a:p>
            <a:endParaRPr lang="pt-BR" dirty="0"/>
          </a:p>
        </p:txBody>
      </p:sp>
      <p:grpSp>
        <p:nvGrpSpPr>
          <p:cNvPr id="3" name="Grupo 2"/>
          <p:cNvGrpSpPr/>
          <p:nvPr/>
        </p:nvGrpSpPr>
        <p:grpSpPr>
          <a:xfrm>
            <a:off x="6221394" y="4202884"/>
            <a:ext cx="3191054" cy="2640615"/>
            <a:chOff x="315349" y="221708"/>
            <a:chExt cx="5501674" cy="4167327"/>
          </a:xfrm>
        </p:grpSpPr>
        <p:pic>
          <p:nvPicPr>
            <p:cNvPr id="22" name="Picture 2" descr="simo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349" y="221708"/>
              <a:ext cx="5501674" cy="4167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Imagem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08468" y="2635939"/>
              <a:ext cx="145185" cy="150541"/>
            </a:xfrm>
            <a:prstGeom prst="rect">
              <a:avLst/>
            </a:prstGeom>
          </p:spPr>
        </p:pic>
        <p:pic>
          <p:nvPicPr>
            <p:cNvPr id="25" name="Imagem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94151" y="2510363"/>
              <a:ext cx="145185" cy="150541"/>
            </a:xfrm>
            <a:prstGeom prst="rect">
              <a:avLst/>
            </a:prstGeom>
          </p:spPr>
        </p:pic>
        <p:pic>
          <p:nvPicPr>
            <p:cNvPr id="26" name="Imagem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1001" y="3408230"/>
              <a:ext cx="145185" cy="150541"/>
            </a:xfrm>
            <a:prstGeom prst="rect">
              <a:avLst/>
            </a:prstGeom>
          </p:spPr>
        </p:pic>
        <p:pic>
          <p:nvPicPr>
            <p:cNvPr id="27" name="Imagem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73105" y="2957949"/>
              <a:ext cx="145185" cy="150541"/>
            </a:xfrm>
            <a:prstGeom prst="rect">
              <a:avLst/>
            </a:prstGeom>
          </p:spPr>
        </p:pic>
        <p:pic>
          <p:nvPicPr>
            <p:cNvPr id="28" name="Imagem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25195" y="2957949"/>
              <a:ext cx="145185" cy="150541"/>
            </a:xfrm>
            <a:prstGeom prst="rect">
              <a:avLst/>
            </a:prstGeom>
          </p:spPr>
        </p:pic>
        <p:pic>
          <p:nvPicPr>
            <p:cNvPr id="29" name="Imagem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8545" y="1851382"/>
              <a:ext cx="145185" cy="150541"/>
            </a:xfrm>
            <a:prstGeom prst="rect">
              <a:avLst/>
            </a:prstGeom>
          </p:spPr>
        </p:pic>
      </p:grpSp>
      <p:sp>
        <p:nvSpPr>
          <p:cNvPr id="32" name="Título 1"/>
          <p:cNvSpPr txBox="1">
            <a:spLocks/>
          </p:cNvSpPr>
          <p:nvPr/>
        </p:nvSpPr>
        <p:spPr>
          <a:xfrm>
            <a:off x="226503" y="69172"/>
            <a:ext cx="11677475" cy="59355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dirty="0" smtClean="0">
                <a:latin typeface="+mn-lt"/>
              </a:rPr>
              <a:t>Cima das principais regiões produtoras de tomate no Estado SP</a:t>
            </a:r>
            <a:endParaRPr lang="pt-BR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7603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/>
          <p:cNvSpPr txBox="1">
            <a:spLocks/>
          </p:cNvSpPr>
          <p:nvPr/>
        </p:nvSpPr>
        <p:spPr>
          <a:xfrm>
            <a:off x="226503" y="69172"/>
            <a:ext cx="11677475" cy="59355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dirty="0" smtClean="0">
                <a:latin typeface="+mn-lt"/>
              </a:rPr>
              <a:t>Zoneamento climático</a:t>
            </a:r>
            <a:endParaRPr lang="pt-BR" sz="32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93240" y="1051785"/>
            <a:ext cx="9144000" cy="2614204"/>
          </a:xfr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800" b="1" dirty="0"/>
              <a:t>É</a:t>
            </a:r>
            <a:r>
              <a:rPr lang="pt-BR" sz="2800" b="1" dirty="0" smtClean="0"/>
              <a:t> uma ferramenta de política agrícola e gestão de riscos na agricultura.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800" b="1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800" b="1" dirty="0" smtClean="0"/>
              <a:t>Identifica os melhores períodos de semeadura das lavouras nos diferentes tipos de solo e ciclo de cultivares.</a:t>
            </a:r>
          </a:p>
          <a:p>
            <a:pPr algn="just"/>
            <a:endParaRPr lang="pt-BR" sz="2800" b="1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800" b="1" dirty="0" smtClean="0"/>
              <a:t>Identifica o nível de risco da lavoura  em função da época de semeadura, para garantir no mínimo 80% de taxa de sucesso.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8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800" b="1" dirty="0" smtClean="0"/>
              <a:t>Ferramenta para obter empréstimos do governo para indicador de agricultura.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0175447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94950" y="124073"/>
            <a:ext cx="11165747" cy="882606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pt-BR" sz="4000" b="1" dirty="0" smtClean="0">
                <a:latin typeface="+mn-lt"/>
              </a:rPr>
              <a:t>Influência do clima no desenvolvimento do tomateiro</a:t>
            </a:r>
            <a:endParaRPr lang="pt-BR" sz="4000" b="1" dirty="0">
              <a:latin typeface="+mn-l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746620" y="1442905"/>
            <a:ext cx="214000" cy="1442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Grupo 8"/>
          <p:cNvGrpSpPr/>
          <p:nvPr/>
        </p:nvGrpSpPr>
        <p:grpSpPr>
          <a:xfrm>
            <a:off x="4525709" y="1717645"/>
            <a:ext cx="7411295" cy="4800601"/>
            <a:chOff x="2285848" y="1122026"/>
            <a:chExt cx="7411295" cy="4800601"/>
          </a:xfrm>
        </p:grpSpPr>
        <p:pic>
          <p:nvPicPr>
            <p:cNvPr id="1028" name="Picture 4" descr="Resultado de imagem para phenological stages tomat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5849" y="1122026"/>
              <a:ext cx="7411294" cy="4800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tângulo 5"/>
            <p:cNvSpPr/>
            <p:nvPr/>
          </p:nvSpPr>
          <p:spPr>
            <a:xfrm>
              <a:off x="2285849" y="1396765"/>
              <a:ext cx="7411294" cy="15351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2285848" y="5257275"/>
              <a:ext cx="933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25-30 D</a:t>
              </a:r>
              <a:endParaRPr lang="pt-BR" dirty="0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5524878" y="5257275"/>
              <a:ext cx="933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20-30 D</a:t>
              </a:r>
              <a:endParaRPr lang="pt-BR" dirty="0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7032657" y="5257275"/>
              <a:ext cx="933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20-30 D</a:t>
              </a:r>
              <a:endParaRPr lang="pt-BR" dirty="0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8540436" y="5257275"/>
              <a:ext cx="933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15-20 D</a:t>
              </a:r>
              <a:endParaRPr lang="pt-BR" dirty="0"/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3637229" y="5257275"/>
              <a:ext cx="933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20-25 D</a:t>
              </a:r>
              <a:endParaRPr lang="pt-BR" dirty="0"/>
            </a:p>
          </p:txBody>
        </p:sp>
      </p:grpSp>
      <p:sp>
        <p:nvSpPr>
          <p:cNvPr id="3" name="Retângulo 2"/>
          <p:cNvSpPr/>
          <p:nvPr/>
        </p:nvSpPr>
        <p:spPr>
          <a:xfrm>
            <a:off x="564858" y="1442905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18ºC - 25ºC para </a:t>
            </a:r>
            <a:r>
              <a:rPr lang="en-US" b="1" dirty="0" err="1"/>
              <a:t>germinação</a:t>
            </a:r>
            <a:r>
              <a:rPr lang="en-US" b="1" dirty="0"/>
              <a:t> </a:t>
            </a:r>
          </a:p>
          <a:p>
            <a:endParaRPr lang="en-US" b="1" dirty="0"/>
          </a:p>
          <a:p>
            <a:r>
              <a:rPr lang="en-US" b="1" dirty="0"/>
              <a:t>20ºC - 25ºC para o </a:t>
            </a:r>
            <a:r>
              <a:rPr lang="en-US" b="1" dirty="0" err="1"/>
              <a:t>desenvolvimento</a:t>
            </a:r>
            <a:r>
              <a:rPr lang="en-US" b="1" dirty="0"/>
              <a:t> da </a:t>
            </a:r>
            <a:r>
              <a:rPr lang="en-US" b="1" dirty="0" err="1"/>
              <a:t>muda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18ºC - 24ºC para o </a:t>
            </a:r>
            <a:r>
              <a:rPr lang="en-US" b="1" dirty="0" err="1"/>
              <a:t>início</a:t>
            </a:r>
            <a:r>
              <a:rPr lang="en-US" b="1" dirty="0"/>
              <a:t> do </a:t>
            </a:r>
            <a:r>
              <a:rPr lang="en-US" b="1" dirty="0" err="1"/>
              <a:t>florescimento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14ºC - 17ºC </a:t>
            </a:r>
            <a:r>
              <a:rPr lang="en-US" b="1" dirty="0" err="1"/>
              <a:t>durante</a:t>
            </a:r>
            <a:r>
              <a:rPr lang="en-US" b="1" dirty="0"/>
              <a:t> a </a:t>
            </a:r>
            <a:r>
              <a:rPr lang="en-US" b="1" dirty="0" err="1"/>
              <a:t>noite</a:t>
            </a:r>
            <a:r>
              <a:rPr lang="en-US" b="1" dirty="0"/>
              <a:t> e 22ºC - 25ºC para a </a:t>
            </a:r>
            <a:r>
              <a:rPr lang="en-US" b="1" dirty="0" err="1"/>
              <a:t>fixação</a:t>
            </a:r>
            <a:r>
              <a:rPr lang="en-US" b="1" dirty="0"/>
              <a:t> e </a:t>
            </a:r>
            <a:r>
              <a:rPr lang="en-US" b="1" dirty="0" err="1"/>
              <a:t>crescimento</a:t>
            </a:r>
            <a:r>
              <a:rPr lang="en-US" b="1" dirty="0"/>
              <a:t> do </a:t>
            </a:r>
            <a:r>
              <a:rPr lang="en-US" b="1" dirty="0" err="1"/>
              <a:t>fruto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20ºC - 24ºC para a </a:t>
            </a:r>
            <a:r>
              <a:rPr lang="en-US" b="1" dirty="0" err="1"/>
              <a:t>síntese</a:t>
            </a:r>
            <a:r>
              <a:rPr lang="en-US" b="1" dirty="0"/>
              <a:t> de </a:t>
            </a:r>
            <a:r>
              <a:rPr lang="en-US" b="1" dirty="0" err="1" smtClean="0"/>
              <a:t>licopeno</a:t>
            </a:r>
            <a:endParaRPr lang="en-US" b="1" dirty="0"/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UR </a:t>
            </a:r>
            <a:r>
              <a:rPr lang="en-US" b="1" dirty="0" err="1" smtClean="0">
                <a:solidFill>
                  <a:srgbClr val="FF0000"/>
                </a:solidFill>
              </a:rPr>
              <a:t>ótima</a:t>
            </a:r>
            <a:r>
              <a:rPr lang="en-US" b="1" dirty="0" smtClean="0">
                <a:solidFill>
                  <a:srgbClr val="FF0000"/>
                </a:solidFill>
              </a:rPr>
              <a:t>: 50-70%</a:t>
            </a:r>
            <a:endParaRPr lang="pt-BR" b="1" dirty="0">
              <a:solidFill>
                <a:srgbClr val="FF0000"/>
              </a:solidFill>
            </a:endParaRPr>
          </a:p>
          <a:p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smtClean="0">
                <a:solidFill>
                  <a:srgbClr val="0070C0"/>
                </a:solidFill>
              </a:rPr>
              <a:t>Luminosidade: 600-800 </a:t>
            </a:r>
            <a:r>
              <a:rPr lang="pt-BR" b="1" dirty="0">
                <a:solidFill>
                  <a:srgbClr val="0070C0"/>
                </a:solidFill>
              </a:rPr>
              <a:t>µ</a:t>
            </a:r>
            <a:r>
              <a:rPr lang="pt-BR" b="1" dirty="0" smtClean="0">
                <a:solidFill>
                  <a:srgbClr val="0070C0"/>
                </a:solidFill>
              </a:rPr>
              <a:t>mol m</a:t>
            </a:r>
            <a:r>
              <a:rPr lang="pt-BR" b="1" baseline="30000" dirty="0" smtClean="0">
                <a:solidFill>
                  <a:srgbClr val="0070C0"/>
                </a:solidFill>
              </a:rPr>
              <a:t>-2</a:t>
            </a:r>
            <a:r>
              <a:rPr lang="pt-BR" b="1" dirty="0" smtClean="0">
                <a:solidFill>
                  <a:srgbClr val="0070C0"/>
                </a:solidFill>
              </a:rPr>
              <a:t> s</a:t>
            </a:r>
            <a:r>
              <a:rPr lang="pt-BR" b="1" baseline="30000" dirty="0" smtClean="0">
                <a:solidFill>
                  <a:srgbClr val="0070C0"/>
                </a:solidFill>
              </a:rPr>
              <a:t>-1</a:t>
            </a:r>
            <a:endParaRPr lang="en-US" b="1" baseline="300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170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615" y="2178679"/>
            <a:ext cx="9144000" cy="2997169"/>
          </a:xfrm>
        </p:spPr>
        <p:txBody>
          <a:bodyPr>
            <a:noAutofit/>
          </a:bodyPr>
          <a:lstStyle/>
          <a:p>
            <a:pPr algn="just"/>
            <a:r>
              <a:rPr lang="en-US" b="1" u="sng" dirty="0" err="1" smtClean="0"/>
              <a:t>Atributos</a:t>
            </a:r>
            <a:r>
              <a:rPr lang="en-US" b="1" u="sng" dirty="0" smtClean="0"/>
              <a:t> de </a:t>
            </a:r>
            <a:r>
              <a:rPr lang="en-US" b="1" u="sng" dirty="0" err="1" smtClean="0"/>
              <a:t>qualidade</a:t>
            </a:r>
            <a:r>
              <a:rPr lang="en-US" b="1" u="sng" dirty="0" smtClean="0"/>
              <a:t>:</a:t>
            </a:r>
          </a:p>
          <a:p>
            <a:pPr algn="just"/>
            <a:endParaRPr lang="en-US" b="1" u="sng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1" dirty="0" err="1" smtClean="0"/>
              <a:t>Carotenóides</a:t>
            </a:r>
            <a:r>
              <a:rPr lang="en-US" b="1" dirty="0" smtClean="0"/>
              <a:t>: </a:t>
            </a:r>
            <a:r>
              <a:rPr lang="en-US" b="1" dirty="0" err="1" smtClean="0"/>
              <a:t>licopeno</a:t>
            </a:r>
            <a:r>
              <a:rPr lang="en-US" b="1" dirty="0" smtClean="0"/>
              <a:t> e </a:t>
            </a:r>
            <a:r>
              <a:rPr lang="en-US" b="1" dirty="0" err="1" smtClean="0"/>
              <a:t>betacaroteno</a:t>
            </a:r>
            <a:endParaRPr lang="en-US" b="1" dirty="0" smtClean="0"/>
          </a:p>
          <a:p>
            <a:pPr algn="just"/>
            <a:endParaRPr lang="en-US" b="1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1" dirty="0" err="1" smtClean="0"/>
              <a:t>Licopeno</a:t>
            </a:r>
            <a:r>
              <a:rPr lang="en-US" b="1" dirty="0" smtClean="0"/>
              <a:t> (5 a 8 mg/100 g)</a:t>
            </a:r>
          </a:p>
          <a:p>
            <a:pPr algn="just"/>
            <a:endParaRPr lang="en-US" b="1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1" dirty="0" err="1" smtClean="0"/>
              <a:t>Açúcares</a:t>
            </a:r>
            <a:r>
              <a:rPr lang="en-US" b="1" dirty="0" smtClean="0"/>
              <a:t>, </a:t>
            </a:r>
            <a:r>
              <a:rPr lang="en-US" b="1" dirty="0" err="1" smtClean="0"/>
              <a:t>ácidos</a:t>
            </a:r>
            <a:r>
              <a:rPr lang="en-US" b="1" dirty="0" smtClean="0"/>
              <a:t> </a:t>
            </a:r>
            <a:r>
              <a:rPr lang="en-US" b="1" dirty="0" err="1" smtClean="0"/>
              <a:t>orgânicos</a:t>
            </a:r>
            <a:r>
              <a:rPr lang="en-US" b="1" dirty="0" smtClean="0"/>
              <a:t>, </a:t>
            </a:r>
            <a:r>
              <a:rPr lang="en-US" b="1" dirty="0" err="1" smtClean="0"/>
              <a:t>compostos</a:t>
            </a:r>
            <a:r>
              <a:rPr lang="en-US" b="1" dirty="0" smtClean="0"/>
              <a:t> </a:t>
            </a:r>
            <a:r>
              <a:rPr lang="en-US" b="1" dirty="0" err="1" smtClean="0"/>
              <a:t>voláteis</a:t>
            </a:r>
            <a:r>
              <a:rPr lang="en-US" b="1" dirty="0" smtClean="0"/>
              <a:t>, </a:t>
            </a:r>
            <a:r>
              <a:rPr lang="en-US" b="1" dirty="0" err="1" smtClean="0"/>
              <a:t>aminoácidos</a:t>
            </a:r>
            <a:r>
              <a:rPr lang="en-US" b="1" dirty="0" smtClean="0"/>
              <a:t>, </a:t>
            </a:r>
            <a:r>
              <a:rPr lang="en-US" b="1" dirty="0" err="1" smtClean="0"/>
              <a:t>lipídeos</a:t>
            </a:r>
            <a:r>
              <a:rPr lang="en-US" b="1" dirty="0" smtClean="0"/>
              <a:t> e </a:t>
            </a:r>
            <a:r>
              <a:rPr lang="en-US" b="1" dirty="0" err="1" smtClean="0"/>
              <a:t>minerais</a:t>
            </a:r>
            <a:endParaRPr lang="en-US" b="1" dirty="0" smtClean="0"/>
          </a:p>
          <a:p>
            <a:pPr algn="just"/>
            <a:endParaRPr lang="en-US" b="1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1" dirty="0" err="1" smtClean="0"/>
              <a:t>Sólidos</a:t>
            </a:r>
            <a:r>
              <a:rPr lang="en-US" b="1" dirty="0" smtClean="0"/>
              <a:t> </a:t>
            </a:r>
            <a:r>
              <a:rPr lang="en-US" b="1" dirty="0" err="1" smtClean="0"/>
              <a:t>solúveis</a:t>
            </a:r>
            <a:r>
              <a:rPr lang="en-US" b="1" dirty="0" smtClean="0"/>
              <a:t> (SS) e </a:t>
            </a:r>
            <a:r>
              <a:rPr lang="en-US" b="1" dirty="0" err="1" smtClean="0"/>
              <a:t>acidez</a:t>
            </a:r>
            <a:r>
              <a:rPr lang="en-US" b="1" dirty="0" smtClean="0"/>
              <a:t> </a:t>
            </a:r>
            <a:r>
              <a:rPr lang="en-US" b="1" dirty="0" err="1" smtClean="0"/>
              <a:t>titulável</a:t>
            </a:r>
            <a:r>
              <a:rPr lang="en-US" b="1" dirty="0" smtClean="0"/>
              <a:t> (AT): </a:t>
            </a:r>
            <a:r>
              <a:rPr lang="en-US" b="1" dirty="0" err="1" smtClean="0"/>
              <a:t>relação</a:t>
            </a:r>
            <a:r>
              <a:rPr lang="en-US" b="1" dirty="0" smtClean="0"/>
              <a:t> ≥ 10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209800" y="609601"/>
            <a:ext cx="7772400" cy="658813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smtClean="0"/>
              <a:t>Valor nutricional</a:t>
            </a:r>
            <a:endParaRPr lang="pt-BR" sz="3200" b="1"/>
          </a:p>
        </p:txBody>
      </p:sp>
    </p:spTree>
    <p:extLst>
      <p:ext uri="{BB962C8B-B14F-4D97-AF65-F5344CB8AC3E}">
        <p14:creationId xmlns:p14="http://schemas.microsoft.com/office/powerpoint/2010/main" val="220775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89108" y="384132"/>
            <a:ext cx="9144000" cy="882606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pt-BR" sz="4000" b="1" dirty="0" smtClean="0">
                <a:latin typeface="+mn-lt"/>
              </a:rPr>
              <a:t>Fisiologia da produção de mudas de tomate</a:t>
            </a:r>
            <a:endParaRPr lang="pt-BR" sz="40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89108" y="1739682"/>
            <a:ext cx="9144000" cy="4174556"/>
          </a:xfrm>
        </p:spPr>
        <p:txBody>
          <a:bodyPr>
            <a:noAutofit/>
          </a:bodyPr>
          <a:lstStyle/>
          <a:p>
            <a:pPr algn="just"/>
            <a:r>
              <a:rPr lang="pt-BR" sz="2000" b="1" dirty="0" smtClean="0"/>
              <a:t>O vigor da semente influencia a emergência, o tempo e uniformidade da emergência das mudas.</a:t>
            </a:r>
          </a:p>
          <a:p>
            <a:pPr algn="just"/>
            <a:endParaRPr lang="pt-BR" sz="2000" b="1" dirty="0" smtClean="0"/>
          </a:p>
          <a:p>
            <a:pPr algn="just"/>
            <a:r>
              <a:rPr lang="pt-BR" sz="2000" b="1" dirty="0" smtClean="0"/>
              <a:t>O vigor da muda pode influenciar o acúmulo de biomassa pela planta e assim afetar a produtividade.</a:t>
            </a:r>
          </a:p>
          <a:p>
            <a:pPr algn="just"/>
            <a:endParaRPr lang="pt-BR" sz="2000" b="1" dirty="0" smtClean="0"/>
          </a:p>
          <a:p>
            <a:pPr algn="just"/>
            <a:r>
              <a:rPr lang="pt-BR" sz="2000" b="1" dirty="0" smtClean="0"/>
              <a:t>O tempo de emergência afeta a uniformidade do tamanho da planta e a produção de frutos de maior calibre.</a:t>
            </a:r>
          </a:p>
          <a:p>
            <a:pPr algn="just"/>
            <a:endParaRPr lang="pt-BR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40141743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94950" y="124073"/>
            <a:ext cx="11165747" cy="882606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pt-BR" sz="4000" b="1" dirty="0" smtClean="0">
                <a:latin typeface="+mn-lt"/>
              </a:rPr>
              <a:t>Mudas de tomate</a:t>
            </a:r>
            <a:endParaRPr lang="pt-BR" sz="40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94950" y="1211175"/>
            <a:ext cx="9144000" cy="4174556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000" dirty="0" smtClean="0"/>
              <a:t>Qualidade das mudas de tomate: determinada pela morfologia dos cotilédones e das primeiras folhas e uniformidade no crescimento.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2000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000" dirty="0" smtClean="0"/>
              <a:t>Teste de germinação não são suficientes para determinar a qualidade de um lote de sementes.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2000" dirty="0" smtClean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000" dirty="0" smtClean="0"/>
              <a:t>Na morfologia das sementes: cotilédones com pontas agudas dobradas sobre si mesmo: mudas anormais.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2000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000" dirty="0" smtClean="0"/>
              <a:t>Endosperma e cotilédones da semente: reserva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2000" dirty="0" smtClean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000" dirty="0" smtClean="0"/>
              <a:t>Peso </a:t>
            </a:r>
            <a:r>
              <a:rPr lang="pt-BR" sz="2000" dirty="0"/>
              <a:t>da planta tem influência direta na produção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2000" dirty="0"/>
          </a:p>
        </p:txBody>
      </p:sp>
      <p:pic>
        <p:nvPicPr>
          <p:cNvPr id="1026" name="Picture 2" descr="Resultado de imagem para seed structure internal toma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185" y="4007839"/>
            <a:ext cx="3867765" cy="275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937" y="4543821"/>
            <a:ext cx="2245089" cy="1683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349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94950" y="124073"/>
            <a:ext cx="11165747" cy="882606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pt-BR" sz="4000" b="1" dirty="0" smtClean="0">
                <a:latin typeface="+mn-lt"/>
              </a:rPr>
              <a:t>Mudas de tomate</a:t>
            </a:r>
            <a:endParaRPr lang="pt-BR" sz="40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07734" y="1218926"/>
            <a:ext cx="9144000" cy="806643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3600" b="1" dirty="0" smtClean="0">
                <a:solidFill>
                  <a:srgbClr val="FF0000"/>
                </a:solidFill>
              </a:rPr>
              <a:t>Enxertia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b="1" dirty="0" smtClean="0">
              <a:solidFill>
                <a:srgbClr val="FF0000"/>
              </a:solidFill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b="1" dirty="0" smtClean="0">
                <a:solidFill>
                  <a:srgbClr val="FF0000"/>
                </a:solidFill>
              </a:rPr>
              <a:t>Vantagens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/>
              <a:t>R</a:t>
            </a:r>
            <a:r>
              <a:rPr lang="pt-BR" b="1" dirty="0" smtClean="0"/>
              <a:t>esistência à doenças de solo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Maior número de raízes bifurcadas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Aumento de produtividade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Maior tolerância ao estresse abiótico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Maior ciclo de produção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b="1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b="1" dirty="0" smtClean="0">
                <a:solidFill>
                  <a:srgbClr val="FF0000"/>
                </a:solidFill>
              </a:rPr>
              <a:t>Desafios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Reduzir os custos de produção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Maior diversificação de porta-enxertos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Maior uniformidade das plantas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Máquina de triagem de mudas com tecnologia ótica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dirty="0"/>
          </a:p>
        </p:txBody>
      </p:sp>
      <p:pic>
        <p:nvPicPr>
          <p:cNvPr id="1030" name="Picture 6" descr="http://4.bp.blogspot.com/-dZwOv4XQriA/UU8v1AH_X6I/AAAAAAAAEaw/ZLWWPTum7Uw/s1600/grafted-tomato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369" y="1218926"/>
            <a:ext cx="4567328" cy="282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8469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94950" y="124073"/>
            <a:ext cx="11165747" cy="882606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pt-BR" sz="4000" b="1" dirty="0" smtClean="0">
                <a:latin typeface="+mn-lt"/>
              </a:rPr>
              <a:t>Influência do clima no desenvolvimento do tomateiro</a:t>
            </a:r>
            <a:endParaRPr lang="pt-BR" sz="4000" b="1" dirty="0">
              <a:latin typeface="+mn-l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746620" y="1442905"/>
            <a:ext cx="214000" cy="1442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Grupo 14"/>
          <p:cNvGrpSpPr/>
          <p:nvPr/>
        </p:nvGrpSpPr>
        <p:grpSpPr>
          <a:xfrm>
            <a:off x="1780359" y="1259761"/>
            <a:ext cx="8475663" cy="5495925"/>
            <a:chOff x="320675" y="1125538"/>
            <a:chExt cx="8475663" cy="5495925"/>
          </a:xfrm>
        </p:grpSpPr>
        <p:pic>
          <p:nvPicPr>
            <p:cNvPr id="16" name="Picture 1035" descr="flortom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75" y="1125538"/>
              <a:ext cx="8475663" cy="5495925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1037"/>
            <p:cNvSpPr txBox="1">
              <a:spLocks noChangeArrowheads="1"/>
            </p:cNvSpPr>
            <p:nvPr/>
          </p:nvSpPr>
          <p:spPr bwMode="auto">
            <a:xfrm>
              <a:off x="900113" y="1916113"/>
              <a:ext cx="1511300" cy="36671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1800" b="1">
                  <a:solidFill>
                    <a:srgbClr val="FF3300"/>
                  </a:solidFill>
                  <a:latin typeface="Tahoma" panose="020B0604030504040204" pitchFamily="34" charset="0"/>
                </a:rPr>
                <a:t>Pétala</a:t>
              </a:r>
            </a:p>
          </p:txBody>
        </p:sp>
        <p:sp>
          <p:nvSpPr>
            <p:cNvPr id="18" name="Text Box 1040"/>
            <p:cNvSpPr txBox="1">
              <a:spLocks noChangeArrowheads="1"/>
            </p:cNvSpPr>
            <p:nvPr/>
          </p:nvSpPr>
          <p:spPr bwMode="auto">
            <a:xfrm>
              <a:off x="2473325" y="1844675"/>
              <a:ext cx="1090613" cy="36671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 b="1">
                  <a:solidFill>
                    <a:srgbClr val="FF3300"/>
                  </a:solidFill>
                  <a:latin typeface="Tahoma" panose="020B0604030504040204" pitchFamily="34" charset="0"/>
                </a:rPr>
                <a:t>Pistilo</a:t>
              </a:r>
            </a:p>
          </p:txBody>
        </p:sp>
        <p:sp>
          <p:nvSpPr>
            <p:cNvPr id="19" name="Text Box 1041"/>
            <p:cNvSpPr txBox="1">
              <a:spLocks noChangeArrowheads="1"/>
            </p:cNvSpPr>
            <p:nvPr/>
          </p:nvSpPr>
          <p:spPr bwMode="auto">
            <a:xfrm>
              <a:off x="3563938" y="1989138"/>
              <a:ext cx="1152525" cy="36671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 b="1">
                  <a:solidFill>
                    <a:srgbClr val="FF3300"/>
                  </a:solidFill>
                  <a:latin typeface="Tahoma" panose="020B0604030504040204" pitchFamily="34" charset="0"/>
                </a:rPr>
                <a:t>Estames</a:t>
              </a:r>
            </a:p>
          </p:txBody>
        </p:sp>
        <p:sp>
          <p:nvSpPr>
            <p:cNvPr id="20" name="Text Box 1042"/>
            <p:cNvSpPr txBox="1">
              <a:spLocks noChangeArrowheads="1"/>
            </p:cNvSpPr>
            <p:nvPr/>
          </p:nvSpPr>
          <p:spPr bwMode="auto">
            <a:xfrm>
              <a:off x="3392488" y="4508500"/>
              <a:ext cx="1250950" cy="36671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 b="1">
                  <a:solidFill>
                    <a:srgbClr val="FF3300"/>
                  </a:solidFill>
                  <a:latin typeface="Tahoma" panose="020B0604030504040204" pitchFamily="34" charset="0"/>
                </a:rPr>
                <a:t>Sépalas</a:t>
              </a:r>
            </a:p>
          </p:txBody>
        </p:sp>
        <p:sp>
          <p:nvSpPr>
            <p:cNvPr id="21" name="Text Box 1043"/>
            <p:cNvSpPr txBox="1">
              <a:spLocks noChangeArrowheads="1"/>
            </p:cNvSpPr>
            <p:nvPr/>
          </p:nvSpPr>
          <p:spPr bwMode="auto">
            <a:xfrm>
              <a:off x="2805113" y="5516563"/>
              <a:ext cx="1911350" cy="64135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 b="1">
                  <a:solidFill>
                    <a:srgbClr val="FF3300"/>
                  </a:solidFill>
                  <a:latin typeface="Tahoma" panose="020B0604030504040204" pitchFamily="34" charset="0"/>
                </a:rPr>
                <a:t>Camada de abscisão </a:t>
              </a:r>
            </a:p>
          </p:txBody>
        </p:sp>
        <p:sp>
          <p:nvSpPr>
            <p:cNvPr id="22" name="Text Box 1044"/>
            <p:cNvSpPr txBox="1">
              <a:spLocks noChangeArrowheads="1"/>
            </p:cNvSpPr>
            <p:nvPr/>
          </p:nvSpPr>
          <p:spPr bwMode="auto">
            <a:xfrm>
              <a:off x="1011238" y="4652963"/>
              <a:ext cx="1473200" cy="36671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 b="1">
                  <a:solidFill>
                    <a:srgbClr val="FF3300"/>
                  </a:solidFill>
                  <a:latin typeface="Tahoma" panose="020B0604030504040204" pitchFamily="34" charset="0"/>
                </a:rPr>
                <a:t>Ovário</a:t>
              </a:r>
            </a:p>
          </p:txBody>
        </p:sp>
        <p:sp>
          <p:nvSpPr>
            <p:cNvPr id="23" name="Text Box 1045"/>
            <p:cNvSpPr txBox="1">
              <a:spLocks noChangeArrowheads="1"/>
            </p:cNvSpPr>
            <p:nvPr/>
          </p:nvSpPr>
          <p:spPr bwMode="auto">
            <a:xfrm>
              <a:off x="5708650" y="4437063"/>
              <a:ext cx="2751138" cy="36671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 b="1">
                  <a:solidFill>
                    <a:srgbClr val="FF3300"/>
                  </a:solidFill>
                  <a:latin typeface="Tahoma" panose="020B0604030504040204" pitchFamily="34" charset="0"/>
                </a:rPr>
                <a:t>Aborto de flor</a:t>
              </a:r>
            </a:p>
          </p:txBody>
        </p:sp>
        <p:sp>
          <p:nvSpPr>
            <p:cNvPr id="24" name="Text Box 1046"/>
            <p:cNvSpPr txBox="1">
              <a:spLocks noChangeArrowheads="1"/>
            </p:cNvSpPr>
            <p:nvPr/>
          </p:nvSpPr>
          <p:spPr bwMode="auto">
            <a:xfrm>
              <a:off x="7432675" y="2940050"/>
              <a:ext cx="1316038" cy="9159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 b="1">
                  <a:solidFill>
                    <a:srgbClr val="FF3300"/>
                  </a:solidFill>
                  <a:latin typeface="Tahoma" panose="020B0604030504040204" pitchFamily="34" charset="0"/>
                </a:rPr>
                <a:t>Cone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 b="1">
                  <a:solidFill>
                    <a:srgbClr val="FF3300"/>
                  </a:solidFill>
                  <a:latin typeface="Tahoma" panose="020B0604030504040204" pitchFamily="34" charset="0"/>
                </a:rPr>
                <a:t>de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 b="1">
                  <a:solidFill>
                    <a:srgbClr val="FF3300"/>
                  </a:solidFill>
                  <a:latin typeface="Tahoma" panose="020B0604030504040204" pitchFamily="34" charset="0"/>
                </a:rPr>
                <a:t>anteras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1782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84861"/>
            <a:ext cx="7772400" cy="937188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sz="4000" b="1" dirty="0" smtClean="0">
                <a:latin typeface="+mn-lt"/>
              </a:rPr>
              <a:t>CULTIVO</a:t>
            </a:r>
            <a:r>
              <a:rPr lang="pt-BR" sz="3600" b="1" dirty="0" smtClean="0">
                <a:latin typeface="+mn-lt"/>
              </a:rPr>
              <a:t> DE TOMATE DE MESA EM CAMPO</a:t>
            </a:r>
            <a:endParaRPr lang="pt-BR" sz="3600" b="1" dirty="0">
              <a:latin typeface="+mn-lt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199554"/>
            <a:ext cx="7772400" cy="2724150"/>
          </a:xfrm>
        </p:spPr>
        <p:txBody>
          <a:bodyPr/>
          <a:lstStyle/>
          <a:p>
            <a:pPr marL="609600" indent="-609600">
              <a:buNone/>
            </a:pPr>
            <a:r>
              <a:rPr lang="pt-BR" b="1" dirty="0" smtClean="0"/>
              <a:t>Escolha da variedade</a:t>
            </a:r>
            <a:endParaRPr lang="pt-BR" b="1" dirty="0"/>
          </a:p>
          <a:p>
            <a:pPr marL="609600" indent="-609600">
              <a:buNone/>
            </a:pPr>
            <a:r>
              <a:rPr lang="pt-BR" b="1" dirty="0" smtClean="0"/>
              <a:t>- Mercado</a:t>
            </a:r>
          </a:p>
          <a:p>
            <a:pPr marL="609600" indent="-609600">
              <a:buNone/>
            </a:pPr>
            <a:r>
              <a:rPr lang="pt-BR" b="1" dirty="0" smtClean="0"/>
              <a:t> - Condição climática</a:t>
            </a:r>
          </a:p>
          <a:p>
            <a:pPr marL="609600" indent="-609600">
              <a:buNone/>
            </a:pPr>
            <a:r>
              <a:rPr lang="pt-BR" b="1" dirty="0" smtClean="0"/>
              <a:t> - Características genéticas da variedade</a:t>
            </a:r>
          </a:p>
          <a:p>
            <a:pPr marL="609600" indent="-609600">
              <a:buNone/>
            </a:pPr>
            <a:endParaRPr lang="pt-BR" b="1" dirty="0" smtClean="0"/>
          </a:p>
        </p:txBody>
      </p:sp>
    </p:spTree>
    <p:extLst>
      <p:ext uri="{BB962C8B-B14F-4D97-AF65-F5344CB8AC3E}">
        <p14:creationId xmlns:p14="http://schemas.microsoft.com/office/powerpoint/2010/main" val="28518113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ítulo 1"/>
          <p:cNvSpPr>
            <a:spLocks noGrp="1"/>
          </p:cNvSpPr>
          <p:nvPr>
            <p:ph type="ctrTitle"/>
          </p:nvPr>
        </p:nvSpPr>
        <p:spPr>
          <a:xfrm>
            <a:off x="2135188" y="333376"/>
            <a:ext cx="7772400" cy="938213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en-US" b="1" dirty="0" err="1" smtClean="0"/>
              <a:t>Sistemas</a:t>
            </a:r>
            <a:r>
              <a:rPr lang="en-US" b="1" dirty="0" smtClean="0"/>
              <a:t> de </a:t>
            </a:r>
            <a:r>
              <a:rPr lang="en-US" b="1" dirty="0" err="1" smtClean="0"/>
              <a:t>irrigação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40471332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ítulo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n-US" b="1" dirty="0" err="1" smtClean="0"/>
              <a:t>Irrigação</a:t>
            </a:r>
            <a:r>
              <a:rPr lang="en-US" b="1" dirty="0" smtClean="0"/>
              <a:t> </a:t>
            </a:r>
            <a:r>
              <a:rPr lang="en-US" b="1" dirty="0" err="1" smtClean="0"/>
              <a:t>por</a:t>
            </a:r>
            <a:r>
              <a:rPr lang="en-US" b="1" dirty="0" smtClean="0"/>
              <a:t> </a:t>
            </a:r>
            <a:r>
              <a:rPr lang="en-US" b="1" dirty="0" err="1" smtClean="0"/>
              <a:t>sulco</a:t>
            </a:r>
            <a:endParaRPr lang="en-US" b="1" dirty="0" smtClean="0"/>
          </a:p>
        </p:txBody>
      </p:sp>
      <p:pic>
        <p:nvPicPr>
          <p:cNvPr id="50179" name="Picture 2" descr="C:\Users\Simone\FOTOS\Tomate\DSC036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1817688"/>
            <a:ext cx="6719888" cy="504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3486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ítulo 1"/>
          <p:cNvSpPr>
            <a:spLocks noGrp="1"/>
          </p:cNvSpPr>
          <p:nvPr>
            <p:ph type="title"/>
          </p:nvPr>
        </p:nvSpPr>
        <p:spPr>
          <a:xfrm>
            <a:off x="2209800" y="609601"/>
            <a:ext cx="7772400" cy="874713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r"/>
            <a:r>
              <a:rPr lang="en-US" b="1" dirty="0" err="1" smtClean="0"/>
              <a:t>Irrigação</a:t>
            </a:r>
            <a:r>
              <a:rPr lang="en-US" b="1" dirty="0" smtClean="0"/>
              <a:t> </a:t>
            </a:r>
            <a:r>
              <a:rPr lang="en-US" b="1" dirty="0" err="1" smtClean="0"/>
              <a:t>por</a:t>
            </a:r>
            <a:r>
              <a:rPr lang="en-US" b="1" dirty="0" smtClean="0"/>
              <a:t> </a:t>
            </a:r>
            <a:r>
              <a:rPr lang="en-US" b="1" dirty="0" err="1" smtClean="0"/>
              <a:t>gotejamento</a:t>
            </a:r>
            <a:endParaRPr lang="en-US" b="1" dirty="0" smtClean="0"/>
          </a:p>
        </p:txBody>
      </p:sp>
      <p:pic>
        <p:nvPicPr>
          <p:cNvPr id="51203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348" y="2811074"/>
            <a:ext cx="6108700" cy="458152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8514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4638"/>
            <a:ext cx="8229600" cy="850900"/>
          </a:xfrm>
          <a:solidFill>
            <a:schemeClr val="accent2">
              <a:lumMod val="75000"/>
            </a:schemeClr>
          </a:solidFill>
          <a:ln w="5715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sz="3600" b="1"/>
              <a:t>Irrigação localizada</a:t>
            </a:r>
          </a:p>
        </p:txBody>
      </p:sp>
      <p:pic>
        <p:nvPicPr>
          <p:cNvPr id="52227" name="Picture 4" descr="Digitalizar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989138"/>
            <a:ext cx="8424862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18"/>
          <p:cNvSpPr>
            <a:spLocks noChangeArrowheads="1"/>
          </p:cNvSpPr>
          <p:nvPr/>
        </p:nvSpPr>
        <p:spPr bwMode="auto">
          <a:xfrm>
            <a:off x="5324475" y="2306638"/>
            <a:ext cx="228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sz="2500">
                <a:solidFill>
                  <a:srgbClr val="000000"/>
                </a:solidFill>
              </a:rPr>
              <a:t>N</a:t>
            </a:r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262324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b="1" dirty="0" smtClean="0"/>
              <a:t>Irrigação localizada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75000"/>
              </a:lnSpc>
            </a:pPr>
            <a:r>
              <a:rPr lang="pt-BR" b="1" dirty="0"/>
              <a:t>Maior eficiência no uso da água</a:t>
            </a:r>
          </a:p>
          <a:p>
            <a:pPr>
              <a:lnSpc>
                <a:spcPct val="75000"/>
              </a:lnSpc>
            </a:pPr>
            <a:endParaRPr lang="pt-BR" b="1" dirty="0"/>
          </a:p>
          <a:p>
            <a:pPr>
              <a:lnSpc>
                <a:spcPct val="75000"/>
              </a:lnSpc>
            </a:pPr>
            <a:r>
              <a:rPr lang="pt-BR" b="1" dirty="0"/>
              <a:t>Adaptação a diferentes tipos de solos e topografia</a:t>
            </a:r>
          </a:p>
          <a:p>
            <a:pPr>
              <a:lnSpc>
                <a:spcPct val="75000"/>
              </a:lnSpc>
            </a:pPr>
            <a:endParaRPr lang="pt-BR" b="1" dirty="0"/>
          </a:p>
          <a:p>
            <a:pPr>
              <a:lnSpc>
                <a:spcPct val="75000"/>
              </a:lnSpc>
            </a:pPr>
            <a:r>
              <a:rPr lang="pt-BR" b="1" dirty="0"/>
              <a:t>Economia de mão-de-obra</a:t>
            </a:r>
          </a:p>
          <a:p>
            <a:pPr>
              <a:lnSpc>
                <a:spcPct val="75000"/>
              </a:lnSpc>
            </a:pPr>
            <a:endParaRPr lang="pt-BR" b="1" dirty="0"/>
          </a:p>
          <a:p>
            <a:pPr>
              <a:lnSpc>
                <a:spcPct val="75000"/>
              </a:lnSpc>
            </a:pPr>
            <a:r>
              <a:rPr lang="pt-BR" b="1" dirty="0"/>
              <a:t>Aumento da frequência de irrigação (pode ser diária ou até fracionada durante o dia)</a:t>
            </a:r>
          </a:p>
          <a:p>
            <a:pPr>
              <a:lnSpc>
                <a:spcPct val="75000"/>
              </a:lnSpc>
            </a:pPr>
            <a:endParaRPr lang="pt-BR" b="1" dirty="0"/>
          </a:p>
          <a:p>
            <a:pPr>
              <a:lnSpc>
                <a:spcPct val="75000"/>
              </a:lnSpc>
            </a:pPr>
            <a:r>
              <a:rPr lang="pt-BR" b="1" dirty="0"/>
              <a:t>Acúmulo de sais na superfície</a:t>
            </a:r>
          </a:p>
        </p:txBody>
      </p:sp>
    </p:spTree>
    <p:extLst>
      <p:ext uri="{BB962C8B-B14F-4D97-AF65-F5344CB8AC3E}">
        <p14:creationId xmlns:p14="http://schemas.microsoft.com/office/powerpoint/2010/main" val="1697860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009110"/>
              </p:ext>
            </p:extLst>
          </p:nvPr>
        </p:nvGraphicFramePr>
        <p:xfrm>
          <a:off x="838200" y="1825625"/>
          <a:ext cx="105156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Composição</a:t>
                      </a:r>
                      <a:r>
                        <a:rPr lang="en-US" dirty="0" smtClean="0"/>
                        <a:t> do </a:t>
                      </a:r>
                      <a:r>
                        <a:rPr lang="en-US" dirty="0" err="1" smtClean="0"/>
                        <a:t>fruto</a:t>
                      </a:r>
                      <a:r>
                        <a:rPr lang="en-US" baseline="0" dirty="0" smtClean="0"/>
                        <a:t> de </a:t>
                      </a:r>
                      <a:r>
                        <a:rPr lang="en-US" baseline="0" dirty="0" err="1" smtClean="0"/>
                        <a:t>tomate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Concentração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Vitamina</a:t>
                      </a:r>
                      <a:r>
                        <a:rPr lang="en-US" dirty="0" smtClean="0"/>
                        <a:t> A (mg/100 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1.97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Viamina</a:t>
                      </a:r>
                      <a:r>
                        <a:rPr lang="en-US" dirty="0" smtClean="0"/>
                        <a:t> C (mg/100 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Ca (mg/100 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Fe (mg/100 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K (mg/100 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 (mg/100 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09800" y="609601"/>
            <a:ext cx="7772400" cy="658813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smtClean="0"/>
              <a:t>Valor nutricional</a:t>
            </a:r>
            <a:endParaRPr lang="pt-BR" sz="3200" b="1"/>
          </a:p>
        </p:txBody>
      </p:sp>
    </p:spTree>
    <p:extLst>
      <p:ext uri="{BB962C8B-B14F-4D97-AF65-F5344CB8AC3E}">
        <p14:creationId xmlns:p14="http://schemas.microsoft.com/office/powerpoint/2010/main" val="36914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b="1" dirty="0" smtClean="0"/>
              <a:t>Desvantagens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Entupimento</a:t>
            </a:r>
          </a:p>
          <a:p>
            <a:r>
              <a:rPr lang="pt-BR" b="1" dirty="0" smtClean="0"/>
              <a:t>Distribuição do sistema radicular na zona do bulbo molhado</a:t>
            </a:r>
          </a:p>
          <a:p>
            <a:r>
              <a:rPr lang="pt-BR" b="1" dirty="0" smtClean="0"/>
              <a:t>Necessidade de água de boa qualidade</a:t>
            </a:r>
          </a:p>
        </p:txBody>
      </p:sp>
    </p:spTree>
    <p:extLst>
      <p:ext uri="{BB962C8B-B14F-4D97-AF65-F5344CB8AC3E}">
        <p14:creationId xmlns:p14="http://schemas.microsoft.com/office/powerpoint/2010/main" val="39993242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1"/>
            <a:ext cx="7772400" cy="587375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sz="3600" b="1" dirty="0"/>
              <a:t>Monitoramento da irrigação</a:t>
            </a:r>
          </a:p>
        </p:txBody>
      </p:sp>
      <p:pic>
        <p:nvPicPr>
          <p:cNvPr id="64515" name="Picture 3" descr="Estuf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1341439"/>
            <a:ext cx="6697662" cy="5024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106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2029619" y="113701"/>
            <a:ext cx="7772400" cy="914400"/>
          </a:xfrm>
          <a:prstGeom prst="rect">
            <a:avLst/>
          </a:prstGeom>
          <a:solidFill>
            <a:srgbClr val="AFDBE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sz="3600" b="1" dirty="0">
                <a:latin typeface="Arial" panose="020B0604020202020204" pitchFamily="34" charset="0"/>
              </a:rPr>
              <a:t>Curva de retenção de água no solo</a:t>
            </a:r>
            <a:endParaRPr lang="pt-PT" sz="3600" b="1" dirty="0">
              <a:latin typeface="Arial" panose="020B0604020202020204" pitchFamily="34" charset="0"/>
            </a:endParaRPr>
          </a:p>
        </p:txBody>
      </p:sp>
      <p:pic>
        <p:nvPicPr>
          <p:cNvPr id="62467" name="Picture 3" descr="a30fig01.gif (11047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196976"/>
            <a:ext cx="7272338" cy="548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5352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4" y="1484314"/>
            <a:ext cx="7164387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CaixaDeTexto 2"/>
          <p:cNvSpPr txBox="1">
            <a:spLocks noChangeArrowheads="1"/>
          </p:cNvSpPr>
          <p:nvPr/>
        </p:nvSpPr>
        <p:spPr bwMode="auto">
          <a:xfrm>
            <a:off x="2316164" y="313064"/>
            <a:ext cx="7200900" cy="83026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400" b="1" dirty="0" smtClean="0"/>
              <a:t>TRANSPLANTE </a:t>
            </a:r>
            <a:r>
              <a:rPr lang="en-US" sz="2400" b="1" dirty="0"/>
              <a:t>DAS MUDAS  E INÍCIO CONDUÇÃO DAS PLANTAS</a:t>
            </a:r>
          </a:p>
        </p:txBody>
      </p:sp>
    </p:spTree>
    <p:extLst>
      <p:ext uri="{BB962C8B-B14F-4D97-AF65-F5344CB8AC3E}">
        <p14:creationId xmlns:p14="http://schemas.microsoft.com/office/powerpoint/2010/main" val="9523210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1"/>
            <a:ext cx="7772400" cy="1090613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/>
          <a:lstStyle/>
          <a:p>
            <a:pPr algn="ctr" eaLnBrk="1" hangingPunct="1"/>
            <a:r>
              <a:rPr lang="pt-BR" sz="3200" b="1" dirty="0" smtClean="0">
                <a:latin typeface="+mn-lt"/>
              </a:rPr>
              <a:t>SISTEMAS </a:t>
            </a:r>
            <a:r>
              <a:rPr lang="pt-BR" sz="3200" b="1" dirty="0">
                <a:latin typeface="+mn-lt"/>
              </a:rPr>
              <a:t>DE CONDUÇÃO EM CAMPO</a:t>
            </a:r>
          </a:p>
        </p:txBody>
      </p:sp>
    </p:spTree>
    <p:extLst>
      <p:ext uri="{BB962C8B-B14F-4D97-AF65-F5344CB8AC3E}">
        <p14:creationId xmlns:p14="http://schemas.microsoft.com/office/powerpoint/2010/main" val="38227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1"/>
            <a:ext cx="7772400" cy="803275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 eaLnBrk="1" hangingPunct="1"/>
            <a:r>
              <a:rPr lang="pt-BR" b="1" smtClean="0"/>
              <a:t>Sistema V invertido</a:t>
            </a:r>
          </a:p>
        </p:txBody>
      </p:sp>
      <p:pic>
        <p:nvPicPr>
          <p:cNvPr id="74755" name="Picture 3" descr="DSC025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264" y="1628776"/>
            <a:ext cx="6985000" cy="523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4436" name="Oval 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351089" y="1628776"/>
            <a:ext cx="2592387" cy="11525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1027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4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4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443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3" descr="Imagem 0_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404813"/>
            <a:ext cx="8763000" cy="624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6804" name="Oval 4"/>
          <p:cNvSpPr>
            <a:spLocks noChangeArrowheads="1"/>
          </p:cNvSpPr>
          <p:nvPr/>
        </p:nvSpPr>
        <p:spPr bwMode="auto">
          <a:xfrm>
            <a:off x="4583113" y="404814"/>
            <a:ext cx="2881312" cy="19446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2400">
              <a:solidFill>
                <a:srgbClr val="FF3300"/>
              </a:solidFill>
            </a:endParaRPr>
          </a:p>
        </p:txBody>
      </p:sp>
      <p:sp>
        <p:nvSpPr>
          <p:cNvPr id="76805" name="Line 5"/>
          <p:cNvSpPr>
            <a:spLocks noChangeShapeType="1"/>
          </p:cNvSpPr>
          <p:nvPr/>
        </p:nvSpPr>
        <p:spPr bwMode="auto">
          <a:xfrm flipV="1">
            <a:off x="2424113" y="2276475"/>
            <a:ext cx="2519362" cy="16573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1774826" y="4149725"/>
            <a:ext cx="2519363" cy="147732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sz="3600" dirty="0">
                <a:solidFill>
                  <a:srgbClr val="FFFF00"/>
                </a:solidFill>
              </a:rPr>
              <a:t>V invertido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57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731838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sz="3200" b="1">
                <a:latin typeface="+mn-lt"/>
              </a:rPr>
              <a:t>SISTEMA VERTICAL COM UMA LINHA DE CULTIVO</a:t>
            </a:r>
          </a:p>
        </p:txBody>
      </p:sp>
      <p:pic>
        <p:nvPicPr>
          <p:cNvPr id="77827" name="Picture 3" descr="roda 1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602" y="1565366"/>
            <a:ext cx="6872287" cy="5154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29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DSC064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08" y="212862"/>
            <a:ext cx="8724181" cy="6541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8809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0045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/>
              <a:t>Sistema vertical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32" y="1035170"/>
            <a:ext cx="7533736" cy="5650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1125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1"/>
            <a:ext cx="7772400" cy="658813"/>
          </a:xfrm>
          <a:solidFill>
            <a:srgbClr val="FF99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 eaLnBrk="1" hangingPunct="1"/>
            <a:r>
              <a:rPr lang="pt-BR" sz="3200" b="1"/>
              <a:t>Valor nutricional</a:t>
            </a:r>
          </a:p>
        </p:txBody>
      </p:sp>
      <p:graphicFrame>
        <p:nvGraphicFramePr>
          <p:cNvPr id="934915" name="Group 3"/>
          <p:cNvGraphicFramePr>
            <a:graphicFrameLocks noGrp="1"/>
          </p:cNvGraphicFramePr>
          <p:nvPr>
            <p:ph type="tbl" idx="1"/>
          </p:nvPr>
        </p:nvGraphicFramePr>
        <p:xfrm>
          <a:off x="5087938" y="1916114"/>
          <a:ext cx="4608512" cy="3565528"/>
        </p:xfrm>
        <a:graphic>
          <a:graphicData uri="http://schemas.openxmlformats.org/drawingml/2006/table">
            <a:tbl>
              <a:tblPr/>
              <a:tblGrid>
                <a:gridCol w="2590800"/>
                <a:gridCol w="2017712"/>
              </a:tblGrid>
              <a:tr h="82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Produto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Licopeno </a:t>
                      </a:r>
                      <a:r>
                        <a:rPr kumimoji="0" lang="pt-B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ug</a:t>
                      </a: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/100g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6856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Purê de tomate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7400-19400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  <a:tr h="6856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Pasta de tomate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15800-17000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  <a:tr h="6856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Catchup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10300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  <a:tr h="6856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Fruto de tomate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3100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</a:tbl>
          </a:graphicData>
        </a:graphic>
      </p:graphicFrame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127564" y="1878858"/>
            <a:ext cx="479481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sz="2400" b="1" dirty="0"/>
              <a:t>Licopeno (</a:t>
            </a:r>
            <a:r>
              <a:rPr lang="pt-BR" sz="2400" b="1" dirty="0" smtClean="0"/>
              <a:t>C</a:t>
            </a:r>
            <a:r>
              <a:rPr lang="pt-BR" sz="2400" b="1" baseline="-25000" dirty="0" smtClean="0"/>
              <a:t>4</a:t>
            </a:r>
            <a:r>
              <a:rPr lang="pt-BR" sz="2400" b="1" baseline="-25000" dirty="0"/>
              <a:t>0</a:t>
            </a:r>
            <a:r>
              <a:rPr lang="pt-BR" sz="2400" b="1" dirty="0" smtClean="0"/>
              <a:t>H</a:t>
            </a:r>
            <a:r>
              <a:rPr lang="pt-BR" sz="2400" b="1" baseline="-25000" dirty="0" smtClean="0"/>
              <a:t>56</a:t>
            </a:r>
            <a:r>
              <a:rPr lang="pt-BR" sz="2400" b="1" dirty="0"/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sz="2400" b="1" dirty="0"/>
              <a:t>Doa elétrons para os radicais livres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sz="2400" b="1" dirty="0"/>
              <a:t>Protetor sobre a </a:t>
            </a:r>
            <a:r>
              <a:rPr lang="pt-BR" sz="2400" b="1" dirty="0" err="1"/>
              <a:t>carcinogênese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55881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 eaLnBrk="1" hangingPunct="1"/>
            <a:r>
              <a:rPr lang="pt-BR" b="1" dirty="0" smtClean="0"/>
              <a:t>Sistema ”V invertido x vertical</a:t>
            </a:r>
          </a:p>
        </p:txBody>
      </p:sp>
      <p:graphicFrame>
        <p:nvGraphicFramePr>
          <p:cNvPr id="926723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866624967"/>
              </p:ext>
            </p:extLst>
          </p:nvPr>
        </p:nvGraphicFramePr>
        <p:xfrm>
          <a:off x="1847851" y="1981201"/>
          <a:ext cx="8424863" cy="4352925"/>
        </p:xfrm>
        <a:graphic>
          <a:graphicData uri="http://schemas.openxmlformats.org/drawingml/2006/table">
            <a:tbl>
              <a:tblPr/>
              <a:tblGrid>
                <a:gridCol w="4103688"/>
                <a:gridCol w="4321175"/>
              </a:tblGrid>
              <a:tr h="8224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“V invertido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Vertical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8240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Uso de estacas de bambu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Fitilho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8224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Menor espaço interno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Maior espaço interno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1883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Dificuldade na aplicação de defensivos e fertilizantes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Permite maior uniformidade nas aplicações de defensivos e fertilizantes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76464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799" y="333376"/>
            <a:ext cx="8737121" cy="574675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sz="4000" b="1" dirty="0"/>
              <a:t>Sistema </a:t>
            </a:r>
            <a:r>
              <a:rPr lang="pt-BR" sz="4000" b="1" dirty="0" smtClean="0"/>
              <a:t>adensado- crescimento determinado</a:t>
            </a:r>
            <a:endParaRPr lang="pt-BR" sz="4000" b="1" dirty="0"/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162050"/>
            <a:ext cx="7848600" cy="569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0471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 tomate italiano é produtivo e saboroso - Fotos Haz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115" y="1291371"/>
            <a:ext cx="7008104" cy="5256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09799" y="333376"/>
            <a:ext cx="8737121" cy="5746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 smtClean="0"/>
              <a:t>Condução meia estaca- crescimento determinado</a:t>
            </a:r>
            <a:endParaRPr lang="pt-BR" sz="4000" b="1" dirty="0"/>
          </a:p>
        </p:txBody>
      </p:sp>
    </p:spTree>
    <p:extLst>
      <p:ext uri="{BB962C8B-B14F-4D97-AF65-F5344CB8AC3E}">
        <p14:creationId xmlns:p14="http://schemas.microsoft.com/office/powerpoint/2010/main" val="297999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388189"/>
            <a:ext cx="9144000" cy="1285336"/>
          </a:xfrm>
        </p:spPr>
        <p:txBody>
          <a:bodyPr>
            <a:normAutofit/>
          </a:bodyPr>
          <a:lstStyle/>
          <a:p>
            <a:r>
              <a:rPr lang="pt-BR" sz="4000" b="1" dirty="0" smtClean="0"/>
              <a:t>Sistema meia estaca- tomate crescimento determinado</a:t>
            </a:r>
            <a:endParaRPr lang="pt-BR" sz="40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37736" y="2014777"/>
            <a:ext cx="9144000" cy="1655762"/>
          </a:xfrm>
        </p:spPr>
        <p:txBody>
          <a:bodyPr/>
          <a:lstStyle/>
          <a:p>
            <a:pPr marL="342900" indent="-342900" algn="just">
              <a:buFontTx/>
              <a:buChar char="-"/>
            </a:pPr>
            <a:r>
              <a:rPr lang="pt-BR" dirty="0" smtClean="0"/>
              <a:t>Economia de mão de obra- não há necessidade de capação</a:t>
            </a:r>
          </a:p>
          <a:p>
            <a:pPr marL="342900" indent="-342900" algn="just">
              <a:buFontTx/>
              <a:buChar char="-"/>
            </a:pPr>
            <a:r>
              <a:rPr lang="pt-BR" dirty="0" smtClean="0"/>
              <a:t>Pode usar sistema mais adensado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693359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ítulo 1"/>
          <p:cNvSpPr>
            <a:spLocks noGrp="1"/>
          </p:cNvSpPr>
          <p:nvPr>
            <p:ph type="title"/>
          </p:nvPr>
        </p:nvSpPr>
        <p:spPr>
          <a:xfrm>
            <a:off x="2209800" y="609601"/>
            <a:ext cx="7772400" cy="658813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/>
              <a:t>Tratos</a:t>
            </a:r>
            <a:r>
              <a:rPr lang="en-US" b="1" dirty="0" smtClean="0"/>
              <a:t> </a:t>
            </a:r>
            <a:r>
              <a:rPr lang="en-US" b="1" dirty="0" err="1" smtClean="0"/>
              <a:t>culturais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4281482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ítulo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7772400" cy="947738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n-US" b="1" dirty="0" err="1" smtClean="0"/>
              <a:t>Desbrota</a:t>
            </a:r>
            <a:endParaRPr lang="en-US" b="1" dirty="0" smtClean="0"/>
          </a:p>
        </p:txBody>
      </p:sp>
      <p:pic>
        <p:nvPicPr>
          <p:cNvPr id="8499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8" y="2133600"/>
            <a:ext cx="4360862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Elipse 3"/>
          <p:cNvSpPr>
            <a:spLocks noChangeArrowheads="1"/>
          </p:cNvSpPr>
          <p:nvPr/>
        </p:nvSpPr>
        <p:spPr bwMode="auto">
          <a:xfrm>
            <a:off x="1792288" y="3440113"/>
            <a:ext cx="1079500" cy="811212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/>
          </a:p>
        </p:txBody>
      </p:sp>
      <p:sp>
        <p:nvSpPr>
          <p:cNvPr id="84997" name="Triângulo isósceles 4"/>
          <p:cNvSpPr>
            <a:spLocks noChangeArrowheads="1"/>
          </p:cNvSpPr>
          <p:nvPr/>
        </p:nvSpPr>
        <p:spPr bwMode="auto">
          <a:xfrm>
            <a:off x="1792289" y="2719388"/>
            <a:ext cx="657225" cy="660400"/>
          </a:xfrm>
          <a:prstGeom prst="triangle">
            <a:avLst>
              <a:gd name="adj" fmla="val 50000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/>
          </a:p>
        </p:txBody>
      </p:sp>
      <p:pic>
        <p:nvPicPr>
          <p:cNvPr id="84998" name="Picture 2" descr="C:\Users\Simone\FOTOS\Tomate\DSC019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1" y="2178051"/>
            <a:ext cx="4340225" cy="325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0655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5924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 eaLnBrk="1" hangingPunct="1"/>
            <a:r>
              <a:rPr lang="pt-BR" b="1" dirty="0" smtClean="0">
                <a:solidFill>
                  <a:schemeClr val="tx1"/>
                </a:solidFill>
                <a:latin typeface="+mn-lt"/>
              </a:rPr>
              <a:t>Condução com duas hastes</a:t>
            </a:r>
            <a:endParaRPr lang="en-US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6019" name="Picture 2" descr="C:\Users\Simone\FOTOS\Tomate\DSC019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4" y="1571626"/>
            <a:ext cx="6719887" cy="5040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6020" name="Conector de seta reta 4"/>
          <p:cNvCxnSpPr>
            <a:cxnSpLocks noChangeShapeType="1"/>
          </p:cNvCxnSpPr>
          <p:nvPr/>
        </p:nvCxnSpPr>
        <p:spPr bwMode="auto">
          <a:xfrm>
            <a:off x="2166938" y="3500438"/>
            <a:ext cx="2286000" cy="571500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6021" name="Conector de seta reta 7"/>
          <p:cNvCxnSpPr>
            <a:cxnSpLocks noChangeShapeType="1"/>
          </p:cNvCxnSpPr>
          <p:nvPr/>
        </p:nvCxnSpPr>
        <p:spPr bwMode="auto">
          <a:xfrm rot="10800000" flipV="1">
            <a:off x="7239000" y="3571876"/>
            <a:ext cx="2571750" cy="714375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0985908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4935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 eaLnBrk="1" hangingPunct="1"/>
            <a:r>
              <a:rPr lang="pt-BR" dirty="0" smtClean="0">
                <a:latin typeface="+mn-lt"/>
              </a:rPr>
              <a:t>Condução com uma haste</a:t>
            </a:r>
            <a:endParaRPr lang="en-US" dirty="0" smtClean="0">
              <a:latin typeface="+mn-lt"/>
            </a:endParaRPr>
          </a:p>
        </p:txBody>
      </p:sp>
      <p:pic>
        <p:nvPicPr>
          <p:cNvPr id="87043" name="Picture 2" descr="C:\Users\Simone\FOTOS\Tomate\sakata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571626"/>
            <a:ext cx="6719888" cy="5040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6277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5924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n-US" dirty="0" err="1" smtClean="0">
                <a:latin typeface="+mn-lt"/>
              </a:rPr>
              <a:t>Raleio</a:t>
            </a:r>
            <a:r>
              <a:rPr lang="en-US" dirty="0" smtClean="0">
                <a:latin typeface="+mn-lt"/>
              </a:rPr>
              <a:t> de </a:t>
            </a:r>
            <a:r>
              <a:rPr lang="en-US" dirty="0" err="1" smtClean="0">
                <a:latin typeface="+mn-lt"/>
              </a:rPr>
              <a:t>frutos</a:t>
            </a:r>
            <a:endParaRPr lang="en-US" dirty="0" smtClean="0">
              <a:latin typeface="+mn-lt"/>
            </a:endParaRPr>
          </a:p>
        </p:txBody>
      </p:sp>
      <p:pic>
        <p:nvPicPr>
          <p:cNvPr id="88067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1844675"/>
            <a:ext cx="360045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5565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6"/>
          <p:cNvSpPr>
            <a:spLocks noChangeArrowheads="1"/>
          </p:cNvSpPr>
          <p:nvPr/>
        </p:nvSpPr>
        <p:spPr bwMode="auto">
          <a:xfrm>
            <a:off x="2927350" y="765175"/>
            <a:ext cx="6400800" cy="58674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endParaRPr lang="pt-BR" sz="2000" dirty="0"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endParaRPr lang="pt-BR" sz="2000" dirty="0"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pt-BR" sz="2000" dirty="0">
                <a:latin typeface="Verdana" panose="020B0604030504040204" pitchFamily="34" charset="0"/>
              </a:rPr>
              <a:t>Capação: corte da gema apical</a:t>
            </a:r>
          </a:p>
          <a:p>
            <a:pPr eaLnBrk="1" hangingPunct="1">
              <a:buFontTx/>
              <a:buNone/>
            </a:pPr>
            <a:endParaRPr lang="pt-BR" sz="2000" dirty="0"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endParaRPr lang="pt-BR" sz="20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pt-BR" sz="20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pt-BR" sz="20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pt-BR" sz="20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pt-BR" sz="20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pt-BR" sz="20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pt-BR" sz="20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pt-BR" sz="2000" dirty="0"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9091" name="Picture 7" descr="tom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3352800"/>
            <a:ext cx="180657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Line 8"/>
          <p:cNvSpPr>
            <a:spLocks noChangeShapeType="1"/>
          </p:cNvSpPr>
          <p:nvPr/>
        </p:nvSpPr>
        <p:spPr bwMode="auto">
          <a:xfrm>
            <a:off x="5105400" y="365760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3" name="Line 9"/>
          <p:cNvSpPr>
            <a:spLocks noChangeShapeType="1"/>
          </p:cNvSpPr>
          <p:nvPr/>
        </p:nvSpPr>
        <p:spPr bwMode="auto">
          <a:xfrm flipH="1">
            <a:off x="6324600" y="35814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4" name="Text Box 10"/>
          <p:cNvSpPr txBox="1">
            <a:spLocks noChangeArrowheads="1"/>
          </p:cNvSpPr>
          <p:nvPr/>
        </p:nvSpPr>
        <p:spPr bwMode="auto">
          <a:xfrm>
            <a:off x="6858000" y="33528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sz="2400"/>
              <a:t>Capação</a:t>
            </a:r>
            <a:endParaRPr lang="pt-PT" sz="2400"/>
          </a:p>
        </p:txBody>
      </p:sp>
    </p:spTree>
    <p:extLst>
      <p:ext uri="{BB962C8B-B14F-4D97-AF65-F5344CB8AC3E}">
        <p14:creationId xmlns:p14="http://schemas.microsoft.com/office/powerpoint/2010/main" val="3169080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ítulo 1"/>
          <p:cNvSpPr>
            <a:spLocks noGrp="1"/>
          </p:cNvSpPr>
          <p:nvPr>
            <p:ph type="title"/>
          </p:nvPr>
        </p:nvSpPr>
        <p:spPr>
          <a:xfrm>
            <a:off x="2208213" y="260351"/>
            <a:ext cx="7772400" cy="874713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en-US" b="1" smtClean="0"/>
              <a:t>Tomate – </a:t>
            </a:r>
            <a:r>
              <a:rPr lang="en-US" b="1" i="1" smtClean="0"/>
              <a:t>Solanum lycopersicum</a:t>
            </a:r>
          </a:p>
        </p:txBody>
      </p:sp>
      <p:pic>
        <p:nvPicPr>
          <p:cNvPr id="28675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6" y="1455739"/>
            <a:ext cx="2773363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1495426"/>
            <a:ext cx="17780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1500189"/>
            <a:ext cx="211613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0" y="1484313"/>
            <a:ext cx="2159000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3357563"/>
            <a:ext cx="2089151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Imagem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25" y="3348039"/>
            <a:ext cx="1481138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Imagem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9" y="3336925"/>
            <a:ext cx="180022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Imagem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3" y="3317876"/>
            <a:ext cx="1878012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Imagem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276" y="3341689"/>
            <a:ext cx="224472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Imagem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5314950"/>
            <a:ext cx="101441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Imagem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39" y="5351464"/>
            <a:ext cx="150812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Imagem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4" y="5353050"/>
            <a:ext cx="1190625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Imagem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4" y="5364163"/>
            <a:ext cx="4162425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67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1"/>
            <a:ext cx="7772400" cy="587375"/>
          </a:xfrm>
          <a:solidFill>
            <a:srgbClr val="FFCC00"/>
          </a:solidFill>
        </p:spPr>
        <p:txBody>
          <a:bodyPr/>
          <a:lstStyle/>
          <a:p>
            <a:pPr eaLnBrk="1" hangingPunct="1"/>
            <a:r>
              <a:rPr lang="pt-BR" sz="3200" b="1"/>
              <a:t>FISIOLOGIA DO DESENVOLVIMENTO</a:t>
            </a:r>
          </a:p>
        </p:txBody>
      </p:sp>
      <p:graphicFrame>
        <p:nvGraphicFramePr>
          <p:cNvPr id="271360" name="Group 1024"/>
          <p:cNvGraphicFramePr>
            <a:graphicFrameLocks noGrp="1"/>
          </p:cNvGraphicFramePr>
          <p:nvPr>
            <p:ph type="tbl" idx="1"/>
          </p:nvPr>
        </p:nvGraphicFramePr>
        <p:xfrm>
          <a:off x="2208213" y="2205038"/>
          <a:ext cx="7772400" cy="4114800"/>
        </p:xfrm>
        <a:graphic>
          <a:graphicData uri="http://schemas.openxmlformats.org/drawingml/2006/table">
            <a:tbl>
              <a:tblPr/>
              <a:tblGrid>
                <a:gridCol w="3886200"/>
                <a:gridCol w="3886200"/>
              </a:tblGrid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Fases do desenvolvimento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Temperatura ótima (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ºC)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Germinação da semente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26 a 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Emergência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 a 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Crescimento das mudas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 a 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Desenvolvimento vegetativo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 a 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Formação do pólen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 a 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Crescimento do tubo polínico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a 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Fixação do fruto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 a 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Amadurecimento do fruto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 a 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66595" name="Text Box 45"/>
          <p:cNvSpPr txBox="1">
            <a:spLocks noChangeArrowheads="1"/>
          </p:cNvSpPr>
          <p:nvPr/>
        </p:nvSpPr>
        <p:spPr bwMode="auto">
          <a:xfrm>
            <a:off x="2855913" y="1341439"/>
            <a:ext cx="6553200" cy="701675"/>
          </a:xfrm>
          <a:prstGeom prst="rect">
            <a:avLst/>
          </a:prstGeom>
          <a:solidFill>
            <a:srgbClr val="FF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sz="4000"/>
              <a:t>TEMPERATURA</a:t>
            </a:r>
          </a:p>
        </p:txBody>
      </p:sp>
      <p:sp>
        <p:nvSpPr>
          <p:cNvPr id="66596" name="Text Box 46"/>
          <p:cNvSpPr txBox="1">
            <a:spLocks noChangeArrowheads="1"/>
          </p:cNvSpPr>
          <p:nvPr/>
        </p:nvSpPr>
        <p:spPr bwMode="auto">
          <a:xfrm>
            <a:off x="2135189" y="6461126"/>
            <a:ext cx="3240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sz="2000"/>
              <a:t>Goto &amp; Tivelli (1998)</a:t>
            </a:r>
          </a:p>
        </p:txBody>
      </p:sp>
    </p:spTree>
    <p:extLst>
      <p:ext uri="{BB962C8B-B14F-4D97-AF65-F5344CB8AC3E}">
        <p14:creationId xmlns:p14="http://schemas.microsoft.com/office/powerpoint/2010/main" val="22888211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1"/>
            <a:ext cx="7772400" cy="658813"/>
          </a:xfrm>
          <a:solidFill>
            <a:srgbClr val="FF9966"/>
          </a:solidFill>
        </p:spPr>
        <p:txBody>
          <a:bodyPr/>
          <a:lstStyle/>
          <a:p>
            <a:pPr eaLnBrk="1" hangingPunct="1"/>
            <a:r>
              <a:rPr lang="pt-BR" sz="4000" b="1"/>
              <a:t>Fisiologia do tomateiro</a:t>
            </a:r>
          </a:p>
        </p:txBody>
      </p:sp>
      <p:pic>
        <p:nvPicPr>
          <p:cNvPr id="65539" name="Picture 4" descr="flortom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6" y="1844675"/>
            <a:ext cx="39719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6" descr="MVC380S_w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4724400"/>
            <a:ext cx="230346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12" descr="tomato_flow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4" y="1844676"/>
            <a:ext cx="2522537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4371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943016"/>
            <a:ext cx="10515600" cy="971969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dirty="0" smtClean="0"/>
              <a:t>DESORDENS FISIOLÓGICAS 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377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981200" y="446089"/>
            <a:ext cx="8229600" cy="777875"/>
          </a:xfrm>
          <a:prstGeom prst="rect">
            <a:avLst/>
          </a:prstGeom>
          <a:solidFill>
            <a:srgbClr val="C00000"/>
          </a:solidFill>
          <a:ln/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4000" b="1" dirty="0" smtClean="0">
                <a:solidFill>
                  <a:schemeClr val="bg1"/>
                </a:solidFill>
              </a:rPr>
              <a:t>TOMATEIRO</a:t>
            </a:r>
            <a:endParaRPr lang="pt-BR" altLang="en-US" sz="4000" b="1" baseline="-25000" dirty="0">
              <a:solidFill>
                <a:schemeClr val="bg1"/>
              </a:solidFill>
            </a:endParaRPr>
          </a:p>
        </p:txBody>
      </p:sp>
      <p:pic>
        <p:nvPicPr>
          <p:cNvPr id="16386" name="Picture 2" descr="http://www.walterreeves.com/wp-content/uploads/2010/07/tomato-leaf-curl-4-500x3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1730377"/>
            <a:ext cx="6718180" cy="446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33400" y="1752600"/>
            <a:ext cx="42672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Enrolamento dos folíolos em Tomateiro 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rolling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leaf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Estresse hídrico</a:t>
            </a:r>
          </a:p>
          <a:p>
            <a:endParaRPr lang="pt-BR" sz="32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Alta temperatura</a:t>
            </a:r>
          </a:p>
        </p:txBody>
      </p:sp>
    </p:spTree>
    <p:extLst>
      <p:ext uri="{BB962C8B-B14F-4D97-AF65-F5344CB8AC3E}">
        <p14:creationId xmlns:p14="http://schemas.microsoft.com/office/powerpoint/2010/main" val="162612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981200" y="446089"/>
            <a:ext cx="8229600" cy="777875"/>
          </a:xfrm>
          <a:prstGeom prst="rect">
            <a:avLst/>
          </a:prstGeom>
          <a:solidFill>
            <a:srgbClr val="C00000"/>
          </a:solidFill>
          <a:ln/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4000" b="1" dirty="0" smtClean="0">
                <a:solidFill>
                  <a:schemeClr val="bg1"/>
                </a:solidFill>
              </a:rPr>
              <a:t>TOMATEIRO</a:t>
            </a:r>
            <a:endParaRPr lang="pt-BR" altLang="en-US" sz="4000" b="1" baseline="-25000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33400" y="1885950"/>
            <a:ext cx="42672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Podridão apical 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blossom</a:t>
            </a:r>
            <a:r>
              <a:rPr lang="pt-BR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Deficiência de 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Irrigação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Predisposição genética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Excesso de N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1368426"/>
            <a:ext cx="3474720" cy="2608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1368425"/>
            <a:ext cx="3474720" cy="2608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4062591"/>
            <a:ext cx="3474720" cy="260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4062591"/>
            <a:ext cx="3474720" cy="260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868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981200" y="446089"/>
            <a:ext cx="8229600" cy="777875"/>
          </a:xfrm>
          <a:prstGeom prst="rect">
            <a:avLst/>
          </a:prstGeom>
          <a:solidFill>
            <a:srgbClr val="C00000"/>
          </a:solidFill>
          <a:ln/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4000" b="1" dirty="0" smtClean="0">
                <a:solidFill>
                  <a:schemeClr val="bg1"/>
                </a:solidFill>
              </a:rPr>
              <a:t>TOMATEIRO</a:t>
            </a:r>
            <a:endParaRPr lang="pt-BR" altLang="en-US" sz="4000" b="1" baseline="-25000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33400" y="1885950"/>
            <a:ext cx="42672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Cicatriz estilar</a:t>
            </a:r>
          </a:p>
          <a:p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catfacing</a:t>
            </a:r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</a:t>
            </a:r>
          </a:p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Baixa temperatura </a:t>
            </a:r>
            <a:r>
              <a:rPr lang="pt-BR" sz="2400" b="1" dirty="0" smtClean="0"/>
              <a:t>(antes do florescimento)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Predisposição genética </a:t>
            </a:r>
            <a:r>
              <a:rPr lang="pt-BR" sz="2400" b="1" dirty="0" smtClean="0"/>
              <a:t>(tomate caqui)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Redução no nível auxina </a:t>
            </a:r>
            <a:r>
              <a:rPr lang="pt-BR" sz="2400" b="1" dirty="0" smtClean="0"/>
              <a:t>(após a capação)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88428"/>
            <a:ext cx="3200400" cy="2402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rcampagnol\Desktop\FOTOS SIMONE\DSC024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4016975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rcampagnol\Desktop\FOTOS SIMONE\DSC024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5208" r="18822" b="6042"/>
          <a:stretch/>
        </p:blipFill>
        <p:spPr bwMode="auto">
          <a:xfrm>
            <a:off x="8439150" y="1488427"/>
            <a:ext cx="3200400" cy="240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32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rcampagnol\Desktop\FOTOS SIMONE\Sakata 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r="6388" b="13941"/>
          <a:stretch/>
        </p:blipFill>
        <p:spPr bwMode="auto">
          <a:xfrm>
            <a:off x="7861298" y="3562348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981200" y="446089"/>
            <a:ext cx="8229600" cy="777875"/>
          </a:xfrm>
          <a:prstGeom prst="rect">
            <a:avLst/>
          </a:prstGeom>
          <a:solidFill>
            <a:srgbClr val="C00000"/>
          </a:solidFill>
          <a:ln/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4000" b="1" dirty="0" smtClean="0">
                <a:solidFill>
                  <a:schemeClr val="bg1"/>
                </a:solidFill>
              </a:rPr>
              <a:t>TOMATEIRO</a:t>
            </a:r>
            <a:endParaRPr lang="pt-BR" altLang="en-US" sz="4000" b="1" baseline="-25000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33400" y="1885950"/>
            <a:ext cx="42672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Rachadura de frutos 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cracking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Irrigação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Predisposição genética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Excesso de 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Deficiência de Ca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48" y="1485898"/>
            <a:ext cx="41148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84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981200" y="446089"/>
            <a:ext cx="8229600" cy="777875"/>
          </a:xfrm>
          <a:prstGeom prst="rect">
            <a:avLst/>
          </a:prstGeom>
          <a:solidFill>
            <a:srgbClr val="C00000"/>
          </a:solidFill>
          <a:ln/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4000" b="1" dirty="0" smtClean="0">
                <a:solidFill>
                  <a:schemeClr val="bg1"/>
                </a:solidFill>
              </a:rPr>
              <a:t>TOMATEIRO</a:t>
            </a:r>
            <a:endParaRPr lang="pt-BR" altLang="en-US" sz="4000" b="1" baseline="-25000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96969" y="1911830"/>
            <a:ext cx="57725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Ombro amarelo </a:t>
            </a:r>
          </a:p>
          <a:p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shoulder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eye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shoulder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Baixa luminosidade e Temperatura elevada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Predisposição genética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Nutrição </a:t>
            </a:r>
            <a:r>
              <a:rPr lang="pt-BR" sz="2400" b="1" dirty="0" smtClean="0"/>
              <a:t>(baixa disponibilidade de K</a:t>
            </a:r>
            <a:r>
              <a:rPr lang="pt-BR" sz="2400" b="1" dirty="0"/>
              <a:t>)</a:t>
            </a:r>
            <a:endParaRPr lang="pt-BR" sz="2400" b="1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595845"/>
            <a:ext cx="3200400" cy="2402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318" y="4171950"/>
            <a:ext cx="32004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318" y="1595845"/>
            <a:ext cx="3200400" cy="2402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922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981200" y="446089"/>
            <a:ext cx="8229600" cy="777875"/>
          </a:xfrm>
          <a:prstGeom prst="rect">
            <a:avLst/>
          </a:prstGeom>
          <a:solidFill>
            <a:srgbClr val="C00000"/>
          </a:solidFill>
          <a:ln/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4000" b="1" dirty="0" smtClean="0">
                <a:solidFill>
                  <a:schemeClr val="bg1"/>
                </a:solidFill>
              </a:rPr>
              <a:t>TOMATEIRO</a:t>
            </a:r>
            <a:endParaRPr lang="pt-BR" altLang="en-US" sz="4000" b="1" baseline="-25000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33400" y="1885950"/>
            <a:ext cx="4267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Manchas amareladas (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goldspot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goldspeck</a:t>
            </a:r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</a:t>
            </a:r>
          </a:p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Relação alta Ca/K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Predisposição genética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Alta umidade</a:t>
            </a:r>
          </a:p>
        </p:txBody>
      </p:sp>
      <p:pic>
        <p:nvPicPr>
          <p:cNvPr id="6146" name="Picture 2" descr="photo of tomatoes showing gold fleckin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4" y="1714500"/>
            <a:ext cx="7121526" cy="474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3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3400" y="1885950"/>
            <a:ext cx="426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Escaldadura </a:t>
            </a:r>
          </a:p>
          <a:p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sunscald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Alta </a:t>
            </a:r>
            <a:r>
              <a:rPr lang="pt-BR" sz="3200" b="1" dirty="0" err="1" smtClean="0"/>
              <a:t>irradiância</a:t>
            </a:r>
            <a:endParaRPr lang="pt-BR" sz="32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Genético </a:t>
            </a:r>
            <a:r>
              <a:rPr lang="pt-BR" sz="2400" b="1" dirty="0" smtClean="0"/>
              <a:t>(pouco enfolhamento da planta)</a:t>
            </a:r>
          </a:p>
        </p:txBody>
      </p:sp>
      <p:pic>
        <p:nvPicPr>
          <p:cNvPr id="6148" name="Picture 4" descr="IN USE - DISORDERS Suncal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3"/>
          <a:stretch/>
        </p:blipFill>
        <p:spPr bwMode="auto">
          <a:xfrm>
            <a:off x="5448300" y="1906834"/>
            <a:ext cx="6419202" cy="460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981200" y="446089"/>
            <a:ext cx="8229600" cy="777875"/>
          </a:xfrm>
          <a:prstGeom prst="rect">
            <a:avLst/>
          </a:prstGeom>
          <a:solidFill>
            <a:srgbClr val="C00000"/>
          </a:solidFill>
          <a:ln/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4000" b="1" dirty="0" smtClean="0">
                <a:solidFill>
                  <a:schemeClr val="bg1"/>
                </a:solidFill>
              </a:rPr>
              <a:t>TOMATE</a:t>
            </a:r>
            <a:endParaRPr lang="pt-BR" altLang="en-US" sz="4000" b="1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34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Rectangle 2"/>
          <p:cNvSpPr>
            <a:spLocks noChangeArrowheads="1"/>
          </p:cNvSpPr>
          <p:nvPr/>
        </p:nvSpPr>
        <p:spPr bwMode="auto">
          <a:xfrm>
            <a:off x="1981200" y="274638"/>
            <a:ext cx="8218488" cy="1282700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pt-BR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Tomate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981200" y="2060576"/>
            <a:ext cx="8218488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pt-BR" b="1" dirty="0"/>
              <a:t>Tipos </a:t>
            </a:r>
            <a:r>
              <a:rPr lang="pt-BR" b="1" dirty="0" err="1"/>
              <a:t>varietais</a:t>
            </a:r>
            <a:r>
              <a:rPr lang="pt-BR" b="1" dirty="0"/>
              <a:t> de tomate em cultivo</a:t>
            </a:r>
          </a:p>
          <a:p>
            <a:pPr lvl="1" eaLnBrk="1" hangingPunct="1"/>
            <a:endParaRPr lang="pt-BR" b="1" dirty="0"/>
          </a:p>
          <a:p>
            <a:pPr lvl="1" eaLnBrk="1" hangingPunct="1"/>
            <a:r>
              <a:rPr lang="pt-BR" b="1" dirty="0"/>
              <a:t>Tomate para processamento industrial</a:t>
            </a:r>
          </a:p>
          <a:p>
            <a:pPr lvl="1" eaLnBrk="1" hangingPunct="1"/>
            <a:endParaRPr lang="pt-BR" b="1" dirty="0"/>
          </a:p>
          <a:p>
            <a:pPr lvl="1" eaLnBrk="1" hangingPunct="1"/>
            <a:r>
              <a:rPr lang="pt-BR" b="1" dirty="0"/>
              <a:t>Tomate para consumo </a:t>
            </a:r>
            <a:r>
              <a:rPr lang="pt-BR" b="1" i="1" dirty="0"/>
              <a:t>in natura</a:t>
            </a:r>
          </a:p>
          <a:p>
            <a:pPr lvl="2" eaLnBrk="1" hangingPunct="1"/>
            <a:endParaRPr lang="pt-BR" dirty="0">
              <a:solidFill>
                <a:schemeClr val="tx2"/>
              </a:solidFill>
            </a:endParaRPr>
          </a:p>
          <a:p>
            <a:pPr lvl="2" eaLnBrk="1" hangingPunct="1"/>
            <a:endParaRPr lang="pt-B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7654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3400" y="1885950"/>
            <a:ext cx="485775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Manchas necróticas nas paredes externas 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Graywall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Predisposição genética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Temperatura baixa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Dias curtos</a:t>
            </a:r>
          </a:p>
        </p:txBody>
      </p:sp>
      <p:pic>
        <p:nvPicPr>
          <p:cNvPr id="11266" name="Picture 2" descr="http://www.semena.org/agro/diseases/image/56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52"/>
          <a:stretch/>
        </p:blipFill>
        <p:spPr bwMode="auto">
          <a:xfrm>
            <a:off x="5474720" y="1453068"/>
            <a:ext cx="3212080" cy="321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semena.org/agro/diseases/image/56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2"/>
          <a:stretch/>
        </p:blipFill>
        <p:spPr bwMode="auto">
          <a:xfrm>
            <a:off x="8814310" y="3442915"/>
            <a:ext cx="3212080" cy="321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981200" y="446089"/>
            <a:ext cx="8229600" cy="777875"/>
          </a:xfrm>
          <a:prstGeom prst="rect">
            <a:avLst/>
          </a:prstGeom>
          <a:solidFill>
            <a:srgbClr val="C00000"/>
          </a:solidFill>
          <a:ln/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4000" b="1" dirty="0" smtClean="0">
                <a:solidFill>
                  <a:schemeClr val="bg1"/>
                </a:solidFill>
              </a:rPr>
              <a:t>TOMATE</a:t>
            </a:r>
            <a:endParaRPr lang="pt-BR" altLang="en-US" sz="4000" b="1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04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3400" y="1885950"/>
            <a:ext cx="42672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Parede branca </a:t>
            </a:r>
          </a:p>
          <a:p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(White 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tissues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Altas temperaturas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Predisposição genética</a:t>
            </a:r>
          </a:p>
        </p:txBody>
      </p:sp>
      <p:pic>
        <p:nvPicPr>
          <p:cNvPr id="10242" name="Picture 2" descr="http://www.dispatch.com/content/graphics/2010/08/01/jane01-giv9aq1s-1jane10---09-01-2006---396013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6" b="4478"/>
          <a:stretch/>
        </p:blipFill>
        <p:spPr bwMode="auto">
          <a:xfrm>
            <a:off x="6267450" y="1566864"/>
            <a:ext cx="5324475" cy="491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81200" y="446089"/>
            <a:ext cx="8229600" cy="777875"/>
          </a:xfrm>
          <a:prstGeom prst="rect">
            <a:avLst/>
          </a:prstGeom>
          <a:solidFill>
            <a:srgbClr val="C00000"/>
          </a:solidFill>
          <a:ln/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4000" b="1" dirty="0" smtClean="0">
                <a:solidFill>
                  <a:schemeClr val="bg1"/>
                </a:solidFill>
              </a:rPr>
              <a:t>TOMATE</a:t>
            </a:r>
            <a:endParaRPr lang="pt-BR" altLang="en-US" sz="4000" b="1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10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3400" y="1885950"/>
            <a:ext cx="42672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Fruto oco </a:t>
            </a:r>
          </a:p>
          <a:p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Puffness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Fatores que afetam a fixação dos frutos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Baixa polinização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Alta e baixa temperatura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Baixa luminosidade</a:t>
            </a:r>
          </a:p>
        </p:txBody>
      </p:sp>
      <p:pic>
        <p:nvPicPr>
          <p:cNvPr id="9218" name="Picture 2" descr="http://vegetablemdonline.ppath.cornell.edu/Images/Tomato/Tom_Puffiness/52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6" b="9080"/>
          <a:stretch/>
        </p:blipFill>
        <p:spPr bwMode="auto">
          <a:xfrm>
            <a:off x="6689723" y="1447800"/>
            <a:ext cx="5029200" cy="246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omafra.gov.on.ca/IPM/images/tomatoes/disorders/tomato_D19a-Puffiness-3951_zoo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0" t="43469" r="9796" b="6042"/>
          <a:stretch/>
        </p:blipFill>
        <p:spPr bwMode="auto">
          <a:xfrm>
            <a:off x="6689723" y="3997604"/>
            <a:ext cx="5029200" cy="251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981200" y="446089"/>
            <a:ext cx="8229600" cy="777875"/>
          </a:xfrm>
          <a:prstGeom prst="rect">
            <a:avLst/>
          </a:prstGeom>
          <a:solidFill>
            <a:srgbClr val="C00000"/>
          </a:solidFill>
          <a:ln/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4000" b="1" dirty="0" smtClean="0">
                <a:solidFill>
                  <a:schemeClr val="bg1"/>
                </a:solidFill>
              </a:rPr>
              <a:t>TOMATE</a:t>
            </a:r>
            <a:endParaRPr lang="pt-BR" altLang="en-US" sz="4000" b="1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03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5188" y="404813"/>
            <a:ext cx="7772400" cy="1008062"/>
          </a:xfrm>
          <a:solidFill>
            <a:schemeClr val="accent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eaLnBrk="1" hangingPunct="1"/>
            <a:r>
              <a:rPr lang="en-US" sz="2400" b="1">
                <a:latin typeface="+mn-lt"/>
              </a:rPr>
              <a:t>COLHEITA, CLASSIFICAÇÃO, EMBALAGEM E TRANSPORTE DE TOMATE PARA MESA</a:t>
            </a:r>
            <a:endParaRPr lang="pt-BR" sz="2400" b="1">
              <a:latin typeface="+mn-lt"/>
            </a:endParaRPr>
          </a:p>
        </p:txBody>
      </p:sp>
      <p:sp>
        <p:nvSpPr>
          <p:cNvPr id="173059" name="Rectangle 48"/>
          <p:cNvSpPr>
            <a:spLocks noChangeArrowheads="1"/>
          </p:cNvSpPr>
          <p:nvPr/>
        </p:nvSpPr>
        <p:spPr bwMode="auto">
          <a:xfrm>
            <a:off x="2208213" y="1700213"/>
            <a:ext cx="7772400" cy="122396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sz="2400" dirty="0">
                <a:solidFill>
                  <a:schemeClr val="tx2"/>
                </a:solidFill>
              </a:rPr>
              <a:t/>
            </a:r>
            <a:br>
              <a:rPr lang="pt-BR" sz="2400" dirty="0">
                <a:solidFill>
                  <a:schemeClr val="tx2"/>
                </a:solidFill>
              </a:rPr>
            </a:br>
            <a:r>
              <a:rPr lang="pt-BR" sz="2400" dirty="0">
                <a:solidFill>
                  <a:schemeClr val="tx2"/>
                </a:solidFill>
              </a:rPr>
              <a:t/>
            </a:r>
            <a:br>
              <a:rPr lang="pt-BR" sz="2400" dirty="0">
                <a:solidFill>
                  <a:schemeClr val="tx2"/>
                </a:solidFill>
              </a:rPr>
            </a:br>
            <a:r>
              <a:rPr lang="pt-BR" sz="2400" b="1" dirty="0"/>
              <a:t>Colheita: define a vida pós-colheita e o processo de maturação dos frutos.</a:t>
            </a:r>
            <a:br>
              <a:rPr lang="pt-BR" sz="2400" b="1" dirty="0"/>
            </a:br>
            <a:endParaRPr lang="pt-BR" sz="2400" b="1" dirty="0"/>
          </a:p>
        </p:txBody>
      </p:sp>
      <p:pic>
        <p:nvPicPr>
          <p:cNvPr id="173060" name="Picture 52" descr="tipo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2997200"/>
            <a:ext cx="2860675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020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515938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 eaLnBrk="1" hangingPunct="1"/>
            <a:r>
              <a:rPr lang="pt-BR" sz="2800" b="1"/>
              <a:t>Conceito de qualidade</a:t>
            </a:r>
          </a:p>
        </p:txBody>
      </p:sp>
      <p:sp>
        <p:nvSpPr>
          <p:cNvPr id="175107" name="Text Box 5"/>
          <p:cNvSpPr txBox="1">
            <a:spLocks noChangeArrowheads="1"/>
          </p:cNvSpPr>
          <p:nvPr/>
        </p:nvSpPr>
        <p:spPr bwMode="auto">
          <a:xfrm>
            <a:off x="3503613" y="2205038"/>
            <a:ext cx="1727200" cy="52322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sz="2800"/>
              <a:t>Produtores</a:t>
            </a:r>
          </a:p>
        </p:txBody>
      </p:sp>
      <p:sp>
        <p:nvSpPr>
          <p:cNvPr id="175108" name="Text Box 6"/>
          <p:cNvSpPr txBox="1">
            <a:spLocks noChangeArrowheads="1"/>
          </p:cNvSpPr>
          <p:nvPr/>
        </p:nvSpPr>
        <p:spPr bwMode="auto">
          <a:xfrm>
            <a:off x="6672263" y="2205038"/>
            <a:ext cx="2305050" cy="52322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sz="2800"/>
              <a:t>Distribuidores</a:t>
            </a:r>
          </a:p>
        </p:txBody>
      </p:sp>
      <p:sp>
        <p:nvSpPr>
          <p:cNvPr id="175109" name="Line 9"/>
          <p:cNvSpPr>
            <a:spLocks noChangeShapeType="1"/>
          </p:cNvSpPr>
          <p:nvPr/>
        </p:nvSpPr>
        <p:spPr bwMode="auto">
          <a:xfrm>
            <a:off x="4295775" y="3789363"/>
            <a:ext cx="3384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110" name="Line 10"/>
          <p:cNvSpPr>
            <a:spLocks noChangeShapeType="1"/>
          </p:cNvSpPr>
          <p:nvPr/>
        </p:nvSpPr>
        <p:spPr bwMode="auto">
          <a:xfrm>
            <a:off x="4295775" y="2565401"/>
            <a:ext cx="0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111" name="Line 11"/>
          <p:cNvSpPr>
            <a:spLocks noChangeShapeType="1"/>
          </p:cNvSpPr>
          <p:nvPr/>
        </p:nvSpPr>
        <p:spPr bwMode="auto">
          <a:xfrm>
            <a:off x="7680325" y="2565401"/>
            <a:ext cx="0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112" name="Line 12"/>
          <p:cNvSpPr>
            <a:spLocks noChangeShapeType="1"/>
          </p:cNvSpPr>
          <p:nvPr/>
        </p:nvSpPr>
        <p:spPr bwMode="auto">
          <a:xfrm>
            <a:off x="5880100" y="3789363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113" name="Text Box 13"/>
          <p:cNvSpPr txBox="1">
            <a:spLocks noChangeArrowheads="1"/>
          </p:cNvSpPr>
          <p:nvPr/>
        </p:nvSpPr>
        <p:spPr bwMode="auto">
          <a:xfrm>
            <a:off x="5087939" y="4437064"/>
            <a:ext cx="2227261" cy="52322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sz="2800" dirty="0"/>
              <a:t>Consumidor</a:t>
            </a:r>
          </a:p>
        </p:txBody>
      </p:sp>
    </p:spTree>
    <p:extLst>
      <p:ext uri="{BB962C8B-B14F-4D97-AF65-F5344CB8AC3E}">
        <p14:creationId xmlns:p14="http://schemas.microsoft.com/office/powerpoint/2010/main" val="15520116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457200"/>
            <a:ext cx="7772400" cy="609600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eaLnBrk="1" hangingPunct="1"/>
            <a:r>
              <a:rPr lang="pt-BR" sz="2400" b="1"/>
              <a:t>EMBALAGEM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0" y="1752600"/>
            <a:ext cx="6400800" cy="3657600"/>
          </a:xfrm>
          <a:solidFill>
            <a:srgbClr val="FFCC99"/>
          </a:solidFill>
        </p:spPr>
        <p:txBody>
          <a:bodyPr/>
          <a:lstStyle/>
          <a:p>
            <a:pPr algn="l">
              <a:lnSpc>
                <a:spcPct val="110000"/>
              </a:lnSpc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pt-BR" sz="2000" b="1"/>
              <a:t>FUNÇOES DAS EMBALAGENS:</a:t>
            </a:r>
          </a:p>
          <a:p>
            <a:pPr algn="l">
              <a:lnSpc>
                <a:spcPct val="110000"/>
              </a:lnSpc>
              <a:spcBef>
                <a:spcPct val="30000"/>
              </a:spcBef>
              <a:buFont typeface="Wingdings" panose="05000000000000000000" pitchFamily="2" charset="2"/>
              <a:buNone/>
            </a:pPr>
            <a:endParaRPr lang="pt-BR" sz="2000" b="1"/>
          </a:p>
          <a:p>
            <a:pPr algn="l">
              <a:lnSpc>
                <a:spcPct val="110000"/>
              </a:lnSpc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pt-BR" sz="2000" b="1"/>
              <a:t>Manter a qualidade durante a cadeia de distribuição</a:t>
            </a:r>
          </a:p>
          <a:p>
            <a:pPr algn="l">
              <a:lnSpc>
                <a:spcPct val="110000"/>
              </a:lnSpc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pt-BR" sz="2000" b="1"/>
              <a:t>Permitir uma boa refrigeração</a:t>
            </a:r>
          </a:p>
          <a:p>
            <a:pPr algn="l">
              <a:lnSpc>
                <a:spcPct val="110000"/>
              </a:lnSpc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pt-BR" sz="2000" b="1"/>
              <a:t>Atuar como um divulgador de sua marca e qualidade</a:t>
            </a:r>
          </a:p>
          <a:p>
            <a:pPr algn="l">
              <a:lnSpc>
                <a:spcPct val="110000"/>
              </a:lnSpc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pt-BR" sz="2000" b="1"/>
              <a:t>Agregar valor a seu produto</a:t>
            </a:r>
          </a:p>
          <a:p>
            <a:pPr algn="l">
              <a:lnSpc>
                <a:spcPct val="110000"/>
              </a:lnSpc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pt-BR" sz="2000" b="1"/>
              <a:t>Formar uma unidade de carga – medidas paletizáveis</a:t>
            </a:r>
          </a:p>
          <a:p>
            <a:pPr algn="l">
              <a:lnSpc>
                <a:spcPct val="110000"/>
              </a:lnSpc>
              <a:spcBef>
                <a:spcPct val="30000"/>
              </a:spcBef>
              <a:buFont typeface="Wingdings" panose="05000000000000000000" pitchFamily="2" charset="2"/>
              <a:buNone/>
            </a:pPr>
            <a:endParaRPr lang="pt-BR" sz="2000" b="1"/>
          </a:p>
          <a:p>
            <a:pPr algn="l">
              <a:lnSpc>
                <a:spcPct val="110000"/>
              </a:lnSpc>
              <a:spcBef>
                <a:spcPct val="30000"/>
              </a:spcBef>
              <a:buFont typeface="Wingdings" panose="05000000000000000000" pitchFamily="2" charset="2"/>
              <a:buNone/>
            </a:pPr>
            <a:endParaRPr lang="pt-BR" sz="2000" b="1"/>
          </a:p>
        </p:txBody>
      </p:sp>
    </p:spTree>
    <p:extLst>
      <p:ext uri="{BB962C8B-B14F-4D97-AF65-F5344CB8AC3E}">
        <p14:creationId xmlns:p14="http://schemas.microsoft.com/office/powerpoint/2010/main" val="187979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18"/>
          <p:cNvSpPr>
            <a:spLocks noGrp="1" noChangeArrowheads="1"/>
          </p:cNvSpPr>
          <p:nvPr>
            <p:ph type="title"/>
          </p:nvPr>
        </p:nvSpPr>
        <p:spPr>
          <a:xfrm>
            <a:off x="2209800" y="609601"/>
            <a:ext cx="7772400" cy="874713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 eaLnBrk="1" hangingPunct="1"/>
            <a:r>
              <a:rPr lang="en-US" sz="2400" b="1">
                <a:latin typeface="+mn-lt"/>
              </a:rPr>
              <a:t>CASA DE EMBALAGEM</a:t>
            </a:r>
            <a:endParaRPr lang="pt-BR" sz="2400" b="1">
              <a:latin typeface="+mn-lt"/>
            </a:endParaRPr>
          </a:p>
        </p:txBody>
      </p:sp>
      <p:pic>
        <p:nvPicPr>
          <p:cNvPr id="178179" name="Picture 9" descr="simone5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2855914"/>
            <a:ext cx="3810000" cy="2365375"/>
          </a:xfrm>
          <a:noFill/>
        </p:spPr>
      </p:pic>
      <p:pic>
        <p:nvPicPr>
          <p:cNvPr id="178180" name="Picture 17" descr="simone5b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895600"/>
            <a:ext cx="3810000" cy="2286000"/>
          </a:xfrm>
          <a:noFill/>
        </p:spPr>
      </p:pic>
    </p:spTree>
    <p:extLst>
      <p:ext uri="{BB962C8B-B14F-4D97-AF65-F5344CB8AC3E}">
        <p14:creationId xmlns:p14="http://schemas.microsoft.com/office/powerpoint/2010/main" val="164098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ChangeArrowheads="1"/>
          </p:cNvSpPr>
          <p:nvPr/>
        </p:nvSpPr>
        <p:spPr bwMode="auto">
          <a:xfrm>
            <a:off x="3581400" y="325438"/>
            <a:ext cx="4750018" cy="64633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sz="3600" dirty="0"/>
              <a:t>Embalagens de madeira</a:t>
            </a:r>
          </a:p>
        </p:txBody>
      </p:sp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5400"/>
            <a:ext cx="4495800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219200"/>
            <a:ext cx="36576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14800"/>
            <a:ext cx="4324350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91000"/>
            <a:ext cx="4724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1368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4" descr="Ceasa 2007 (5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978" y="579528"/>
            <a:ext cx="6237288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2440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4" descr="Ceasa 2007 (6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549275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445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1"/>
            <a:ext cx="7772400" cy="803275"/>
          </a:xfrm>
          <a:solidFill>
            <a:srgbClr val="008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 eaLnBrk="1" hangingPunct="1"/>
            <a:r>
              <a:rPr lang="pt-BR" smtClean="0">
                <a:solidFill>
                  <a:srgbClr val="FFFF00"/>
                </a:solidFill>
              </a:rPr>
              <a:t>Tomate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smtClean="0"/>
              <a:t>Plantas de crescimento indeterminado</a:t>
            </a:r>
          </a:p>
          <a:p>
            <a:pPr eaLnBrk="1" hangingPunct="1"/>
            <a:r>
              <a:rPr lang="pt-BR" smtClean="0"/>
              <a:t> (tomate de mesa): haste termina com uma gema vegetativa</a:t>
            </a:r>
          </a:p>
          <a:p>
            <a:pPr eaLnBrk="1" hangingPunct="1"/>
            <a:endParaRPr lang="pt-BR" smtClean="0"/>
          </a:p>
          <a:p>
            <a:pPr eaLnBrk="1" hangingPunct="1"/>
            <a:r>
              <a:rPr lang="pt-BR" smtClean="0"/>
              <a:t>Plantas de crescimento determinado (tomate industrial e de mesa): a haste termina com uma gema reprodutiva</a:t>
            </a:r>
          </a:p>
        </p:txBody>
      </p:sp>
    </p:spTree>
    <p:extLst>
      <p:ext uri="{BB962C8B-B14F-4D97-AF65-F5344CB8AC3E}">
        <p14:creationId xmlns:p14="http://schemas.microsoft.com/office/powerpoint/2010/main" val="304631486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4" descr="Ceasa 2007 (59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88913"/>
            <a:ext cx="7416800" cy="556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9" name="Rectangle 5"/>
          <p:cNvSpPr>
            <a:spLocks noChangeArrowheads="1"/>
          </p:cNvSpPr>
          <p:nvPr/>
        </p:nvSpPr>
        <p:spPr bwMode="auto">
          <a:xfrm>
            <a:off x="7967663" y="6021389"/>
            <a:ext cx="22889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sz="2400"/>
              <a:t>CEAGESP, 2005</a:t>
            </a:r>
          </a:p>
        </p:txBody>
      </p:sp>
    </p:spTree>
    <p:extLst>
      <p:ext uri="{BB962C8B-B14F-4D97-AF65-F5344CB8AC3E}">
        <p14:creationId xmlns:p14="http://schemas.microsoft.com/office/powerpoint/2010/main" val="42727670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3"/>
          <p:cNvSpPr>
            <a:spLocks noChangeArrowheads="1"/>
          </p:cNvSpPr>
          <p:nvPr/>
        </p:nvSpPr>
        <p:spPr bwMode="auto">
          <a:xfrm>
            <a:off x="2133600" y="381000"/>
            <a:ext cx="7772400" cy="914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sz="3600"/>
              <a:t>Embalagens plásticas</a:t>
            </a:r>
          </a:p>
        </p:txBody>
      </p:sp>
      <p:pic>
        <p:nvPicPr>
          <p:cNvPr id="189443" name="Picture 4" descr="galpoes8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196975"/>
            <a:ext cx="29718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4" name="Picture 5" descr="galpoes8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1196975"/>
            <a:ext cx="2286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5" name="Picture 7" descr="bandejatomsaladet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1628775"/>
            <a:ext cx="2667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6" name="Picture 8" descr="Figura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500439"/>
            <a:ext cx="2663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7" name="Picture 9" descr="fotografia14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4292600"/>
            <a:ext cx="3311525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622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2"/>
          <p:cNvSpPr>
            <a:spLocks noChangeArrowheads="1"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pt-BR" sz="3600">
                <a:solidFill>
                  <a:srgbClr val="FFFF00"/>
                </a:solidFill>
              </a:rPr>
              <a:t/>
            </a:r>
            <a:br>
              <a:rPr lang="pt-BR" sz="3600">
                <a:solidFill>
                  <a:srgbClr val="FFFF00"/>
                </a:solidFill>
              </a:rPr>
            </a:br>
            <a:r>
              <a:rPr lang="pt-BR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Tomate para processamento industrial</a:t>
            </a:r>
            <a:br>
              <a:rPr lang="pt-BR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pt-BR" sz="3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063750" y="4437064"/>
            <a:ext cx="813593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sz="2800" dirty="0"/>
          </a:p>
          <a:p>
            <a:pPr eaLnBrk="1" hangingPunct="1"/>
            <a:r>
              <a:rPr lang="pt-BR" sz="2400" dirty="0"/>
              <a:t>Principais características das cultivares:</a:t>
            </a:r>
          </a:p>
          <a:p>
            <a:pPr lvl="1" eaLnBrk="1" hangingPunct="1"/>
            <a:r>
              <a:rPr lang="pt-BR" sz="2400" dirty="0"/>
              <a:t>Porte determinado </a:t>
            </a:r>
          </a:p>
          <a:p>
            <a:pPr lvl="1" eaLnBrk="1" hangingPunct="1"/>
            <a:r>
              <a:rPr lang="pt-BR" sz="2400" dirty="0"/>
              <a:t>Maturação concentrada </a:t>
            </a:r>
          </a:p>
          <a:p>
            <a:pPr lvl="1" eaLnBrk="1" hangingPunct="1"/>
            <a:r>
              <a:rPr lang="pt-BR" sz="2400" dirty="0" smtClean="0"/>
              <a:t>Capacidade de “armazenamento” dos frutos na planta.</a:t>
            </a:r>
            <a:endParaRPr lang="pt-BR" sz="2400" dirty="0"/>
          </a:p>
          <a:p>
            <a:pPr lvl="1" eaLnBrk="1" hangingPunct="1"/>
            <a:endParaRPr lang="pt-BR" sz="2400" dirty="0"/>
          </a:p>
        </p:txBody>
      </p:sp>
      <p:pic>
        <p:nvPicPr>
          <p:cNvPr id="8196" name="Picture 4" descr="colheita-mecanica-GO2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628775"/>
            <a:ext cx="3743325" cy="280828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tomate-ind-GO2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57339"/>
            <a:ext cx="3848100" cy="288607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906438" y="4443414"/>
            <a:ext cx="1604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Melo</a:t>
            </a:r>
            <a:r>
              <a:rPr lang="en-US" dirty="0" smtClean="0"/>
              <a:t>, P. C.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1732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2105</TotalTime>
  <Words>1700</Words>
  <Application>Microsoft Office PowerPoint</Application>
  <PresentationFormat>Widescreen</PresentationFormat>
  <Paragraphs>515</Paragraphs>
  <Slides>81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81</vt:i4>
      </vt:variant>
    </vt:vector>
  </HeadingPairs>
  <TitlesOfParts>
    <vt:vector size="89" baseType="lpstr">
      <vt:lpstr>Arial</vt:lpstr>
      <vt:lpstr>Calibri</vt:lpstr>
      <vt:lpstr>Calibri Light</vt:lpstr>
      <vt:lpstr>Tahoma</vt:lpstr>
      <vt:lpstr>Times New Roman</vt:lpstr>
      <vt:lpstr>Verdana</vt:lpstr>
      <vt:lpstr>Wingdings</vt:lpstr>
      <vt:lpstr>Tema do Office</vt:lpstr>
      <vt:lpstr>CULTIVO DE TOMATE</vt:lpstr>
      <vt:lpstr>Tomateiro (Solanum lycopersicum)</vt:lpstr>
      <vt:lpstr>Apresentação do PowerPoint</vt:lpstr>
      <vt:lpstr>Apresentação do PowerPoint</vt:lpstr>
      <vt:lpstr>Valor nutricional</vt:lpstr>
      <vt:lpstr>Tomate – Solanum lycopersicum</vt:lpstr>
      <vt:lpstr>Apresentação do PowerPoint</vt:lpstr>
      <vt:lpstr>Tomate</vt:lpstr>
      <vt:lpstr>Apresentação do PowerPoint</vt:lpstr>
      <vt:lpstr>Tomate de mesa</vt:lpstr>
      <vt:lpstr>Apresentação do PowerPoint</vt:lpstr>
      <vt:lpstr>Apresentação do PowerPoint</vt:lpstr>
      <vt:lpstr>Apresentação do PowerPoint</vt:lpstr>
      <vt:lpstr>Apresentação do PowerPoint</vt:lpstr>
      <vt:lpstr>Tomate estaqueado</vt:lpstr>
      <vt:lpstr>Apresentação do PowerPoint</vt:lpstr>
      <vt:lpstr>Produção de tomate no Brasil – IBGE 2019</vt:lpstr>
      <vt:lpstr>Custo de produção de tomate</vt:lpstr>
      <vt:lpstr>Regiões produtoras de tomate – 2019</vt:lpstr>
      <vt:lpstr>Evolução da produtividade nacional</vt:lpstr>
      <vt:lpstr>Principais regiões produtoras</vt:lpstr>
      <vt:lpstr>Principais regiões produtoras</vt:lpstr>
      <vt:lpstr>Principais problemas do setor</vt:lpstr>
      <vt:lpstr>Comercialização</vt:lpstr>
      <vt:lpstr>Tomate </vt:lpstr>
      <vt:lpstr>Apresentação do PowerPoint</vt:lpstr>
      <vt:lpstr>Apresentação do PowerPoint</vt:lpstr>
      <vt:lpstr>Apresentação do PowerPoint</vt:lpstr>
      <vt:lpstr>Influência do clima no desenvolvimento do tomateiro</vt:lpstr>
      <vt:lpstr>Fisiologia da produção de mudas de tomate</vt:lpstr>
      <vt:lpstr>Mudas de tomate</vt:lpstr>
      <vt:lpstr>Mudas de tomate</vt:lpstr>
      <vt:lpstr>Influência do clima no desenvolvimento do tomateiro</vt:lpstr>
      <vt:lpstr>CULTIVO DE TOMATE DE MESA EM CAMPO</vt:lpstr>
      <vt:lpstr>Sistemas de irrigação</vt:lpstr>
      <vt:lpstr>Irrigação por sulco</vt:lpstr>
      <vt:lpstr>Irrigação por gotejamento</vt:lpstr>
      <vt:lpstr>Irrigação localizada</vt:lpstr>
      <vt:lpstr>Irrigação localizada</vt:lpstr>
      <vt:lpstr>Desvantagens</vt:lpstr>
      <vt:lpstr>Monitoramento da irrigação</vt:lpstr>
      <vt:lpstr>Apresentação do PowerPoint</vt:lpstr>
      <vt:lpstr>Apresentação do PowerPoint</vt:lpstr>
      <vt:lpstr>SISTEMAS DE CONDUÇÃO EM CAMPO</vt:lpstr>
      <vt:lpstr>Sistema V invertido</vt:lpstr>
      <vt:lpstr>Apresentação do PowerPoint</vt:lpstr>
      <vt:lpstr>SISTEMA VERTICAL COM UMA LINHA DE CULTIVO</vt:lpstr>
      <vt:lpstr>Apresentação do PowerPoint</vt:lpstr>
      <vt:lpstr>Sistema vertical</vt:lpstr>
      <vt:lpstr>Sistema ”V invertido x vertical</vt:lpstr>
      <vt:lpstr>Sistema adensado- crescimento determinado</vt:lpstr>
      <vt:lpstr>Apresentação do PowerPoint</vt:lpstr>
      <vt:lpstr>Sistema meia estaca- tomate crescimento determinado</vt:lpstr>
      <vt:lpstr>Tratos culturais</vt:lpstr>
      <vt:lpstr>Desbrota</vt:lpstr>
      <vt:lpstr>Condução com duas hastes</vt:lpstr>
      <vt:lpstr>Condução com uma haste</vt:lpstr>
      <vt:lpstr>Raleio de frutos</vt:lpstr>
      <vt:lpstr>Apresentação do PowerPoint</vt:lpstr>
      <vt:lpstr>FISIOLOGIA DO DESENVOLVIMENTO</vt:lpstr>
      <vt:lpstr>Fisiologia do tomateiro</vt:lpstr>
      <vt:lpstr>DESORDENS FISIOLÓGICAS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COLHEITA, CLASSIFICAÇÃO, EMBALAGEM E TRANSPORTE DE TOMATE PARA MESA</vt:lpstr>
      <vt:lpstr>Conceito de qualidade</vt:lpstr>
      <vt:lpstr>EMBALAGEM</vt:lpstr>
      <vt:lpstr>CASA DE EMBALAGEM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Tomateiro (Solanum lycopersicum)</dc:title>
  <dc:creator>scmello</dc:creator>
  <cp:lastModifiedBy>Usuario</cp:lastModifiedBy>
  <cp:revision>118</cp:revision>
  <dcterms:created xsi:type="dcterms:W3CDTF">2014-03-17T17:08:27Z</dcterms:created>
  <dcterms:modified xsi:type="dcterms:W3CDTF">2020-03-09T01:31:41Z</dcterms:modified>
</cp:coreProperties>
</file>