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8" r:id="rId2"/>
    <p:sldId id="259" r:id="rId3"/>
    <p:sldId id="260" r:id="rId4"/>
    <p:sldId id="305" r:id="rId5"/>
    <p:sldId id="306" r:id="rId6"/>
    <p:sldId id="307" r:id="rId7"/>
    <p:sldId id="261" r:id="rId8"/>
    <p:sldId id="262" r:id="rId9"/>
    <p:sldId id="263" r:id="rId10"/>
    <p:sldId id="299" r:id="rId11"/>
    <p:sldId id="287" r:id="rId12"/>
    <p:sldId id="264" r:id="rId13"/>
    <p:sldId id="265" r:id="rId14"/>
    <p:sldId id="293" r:id="rId15"/>
    <p:sldId id="297" r:id="rId16"/>
    <p:sldId id="290" r:id="rId17"/>
    <p:sldId id="266" r:id="rId18"/>
    <p:sldId id="294" r:id="rId19"/>
    <p:sldId id="268" r:id="rId20"/>
    <p:sldId id="292" r:id="rId21"/>
    <p:sldId id="269" r:id="rId22"/>
    <p:sldId id="308" r:id="rId23"/>
    <p:sldId id="267" r:id="rId24"/>
    <p:sldId id="303" r:id="rId25"/>
    <p:sldId id="271" r:id="rId26"/>
    <p:sldId id="272" r:id="rId27"/>
    <p:sldId id="288" r:id="rId28"/>
    <p:sldId id="273" r:id="rId29"/>
    <p:sldId id="289" r:id="rId30"/>
    <p:sldId id="282" r:id="rId31"/>
    <p:sldId id="309" r:id="rId32"/>
    <p:sldId id="304" r:id="rId33"/>
    <p:sldId id="298" r:id="rId34"/>
    <p:sldId id="277" r:id="rId35"/>
    <p:sldId id="286" r:id="rId36"/>
    <p:sldId id="295" r:id="rId37"/>
    <p:sldId id="296" r:id="rId38"/>
    <p:sldId id="301" r:id="rId39"/>
    <p:sldId id="302" r:id="rId40"/>
    <p:sldId id="280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6DD9C-8795-4E2D-99B9-BE571D43250E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71AB10-F10B-418E-B187-F259B21D893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4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8EA7D-406C-4100-A58F-AE897A8DD0AE}" type="slidenum">
              <a:rPr lang="pt-BR"/>
              <a:pPr/>
              <a:t>2</a:t>
            </a:fld>
            <a:endParaRPr lang="pt-BR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846263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E8CB3-5851-492C-949D-0FF324F4971E}" type="slidenum">
              <a:rPr lang="pt-BR"/>
              <a:pPr/>
              <a:t>30</a:t>
            </a:fld>
            <a:endParaRPr lang="pt-B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5EFA3D-A132-4D35-89CA-5B2705EC79D1}" type="slidenum">
              <a:rPr lang="pt-BR"/>
              <a:pPr/>
              <a:t>34</a:t>
            </a:fld>
            <a:endParaRPr lang="pt-BR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10A5A-EAC1-4386-A55B-EA14A2E49F65}" type="slidenum">
              <a:rPr lang="pt-BR"/>
              <a:pPr/>
              <a:t>35</a:t>
            </a:fld>
            <a:endParaRPr lang="pt-B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EB79F4D-491F-409E-A80C-BBBA54D1B24F}" type="slidenum">
              <a:rPr lang="pt-BR"/>
              <a:pPr/>
              <a:t>3</a:t>
            </a:fld>
            <a:endParaRPr lang="pt-B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846263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399FA3-42FA-4C31-B742-54DFAFD13171}" type="slidenum">
              <a:rPr lang="pt-BR"/>
              <a:pPr/>
              <a:t>8</a:t>
            </a:fld>
            <a:endParaRPr lang="pt-B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846263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10A5A-EAC1-4386-A55B-EA14A2E49F65}" type="slidenum">
              <a:rPr lang="pt-BR"/>
              <a:pPr/>
              <a:t>9</a:t>
            </a:fld>
            <a:endParaRPr lang="pt-B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E10A5A-EAC1-4386-A55B-EA14A2E49F65}" type="slidenum">
              <a:rPr lang="pt-BR"/>
              <a:pPr/>
              <a:t>11</a:t>
            </a:fld>
            <a:endParaRPr lang="pt-BR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0674A7-5EE8-4B62-A012-B2BF4DA5BA97}" type="slidenum">
              <a:rPr lang="pt-BR"/>
              <a:pPr/>
              <a:t>12</a:t>
            </a:fld>
            <a:endParaRPr lang="pt-B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4BFD65-BF67-4834-A66A-9C27FA605833}" type="slidenum">
              <a:rPr lang="pt-BR"/>
              <a:pPr/>
              <a:t>19</a:t>
            </a:fld>
            <a:endParaRPr lang="pt-B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8E7A2-BE54-43B2-8FDC-AEED1DA0C926}" type="slidenum">
              <a:rPr lang="pt-BR"/>
              <a:pPr/>
              <a:t>21</a:t>
            </a:fld>
            <a:endParaRPr lang="pt-BR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920696-DED7-4C2F-9E88-A4C4FA44E2F4}" type="slidenum">
              <a:rPr lang="pt-BR"/>
              <a:pPr/>
              <a:t>23</a:t>
            </a:fld>
            <a:endParaRPr lang="pt-BR"/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29000" y="2386013"/>
            <a:ext cx="0" cy="0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65600"/>
            <a:ext cx="1200150" cy="273050"/>
          </a:xfrm>
        </p:spPr>
        <p:txBody>
          <a:bodyPr>
            <a:normAutofit lnSpcReduction="10000"/>
          </a:bodyPr>
          <a:lstStyle/>
          <a:p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/>
              <a:t>Clique para editar os estilos do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os estilos do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27/04/2017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Banco_Central_do_Brasil" TargetMode="External"/><Relationship Id="rId2" Type="http://schemas.openxmlformats.org/officeDocument/2006/relationships/hyperlink" Target="https://pt.wikipedia.org/wiki/Taxa_de_c%C3%A2mbi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t.wikipedia.org/wiki/Dealer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fbovespa.com.br/shared/iframeBoletim.aspx?altura=2700&amp;idioma=pt-br&amp;url=www.bmf.com.br/bmfbovespa/pages/boletim1/bd_manual/indicadoresFinanceiros1.as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fbovespa.com.br/shared/iframeBoletim.aspx?altura=5600&amp;idioma=pt-br&amp;url=www2.bmf.com.br/pages/portal/bmfbovespa/boletim1/Ajustes1.as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1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fbovespa.com.br/shared/iframeBoletim.aspx?altura=5600&amp;idioma=pt-br&amp;url=www2.bmf.com.br/pages/portal/bmfbovespa/boletim1/Ajustes1.asp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fbovespa.com.br/shared/iframe.aspx?altura=1300&amp;idioma=pt-br&amp;url=www.bmf.com.br/bmfbovespa/pages/contratos1/contratosProdutosFinanceiros1.asp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err="1"/>
              <a:t>Contratos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 de </a:t>
            </a:r>
            <a:r>
              <a:rPr lang="en-US" dirty="0" err="1"/>
              <a:t>Taxa</a:t>
            </a:r>
            <a:r>
              <a:rPr lang="en-US" dirty="0"/>
              <a:t> de </a:t>
            </a:r>
            <a:r>
              <a:rPr lang="en-US" dirty="0" err="1"/>
              <a:t>Câmbio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7467600" cy="1143000"/>
          </a:xfrm>
        </p:spPr>
        <p:txBody>
          <a:bodyPr/>
          <a:lstStyle/>
          <a:p>
            <a:r>
              <a:rPr lang="pt-BR" dirty="0"/>
              <a:t>O Que é a PTAX 800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003232" cy="5421216"/>
          </a:xfrm>
        </p:spPr>
        <p:txBody>
          <a:bodyPr>
            <a:normAutofit fontScale="70000" lnSpcReduction="20000"/>
          </a:bodyPr>
          <a:lstStyle/>
          <a:p>
            <a:r>
              <a:rPr lang="pt-BR" b="1" dirty="0" err="1"/>
              <a:t>Ptax</a:t>
            </a:r>
            <a:r>
              <a:rPr lang="pt-BR" dirty="0"/>
              <a:t> é uma </a:t>
            </a:r>
            <a:r>
              <a:rPr lang="pt-BR" dirty="0">
                <a:hlinkClick r:id="rId2" tooltip="Taxa de câmbio"/>
              </a:rPr>
              <a:t>taxa de câmbio</a:t>
            </a:r>
            <a:r>
              <a:rPr lang="pt-BR" dirty="0"/>
              <a:t> calculada durante o dia pelo </a:t>
            </a:r>
            <a:r>
              <a:rPr lang="pt-BR" dirty="0">
                <a:hlinkClick r:id="rId3" tooltip="Banco Central do Brasil"/>
              </a:rPr>
              <a:t>Banco Central do Brasil</a:t>
            </a:r>
            <a:r>
              <a:rPr lang="pt-BR" dirty="0"/>
              <a:t>. </a:t>
            </a:r>
          </a:p>
          <a:p>
            <a:endParaRPr lang="pt-BR" dirty="0"/>
          </a:p>
          <a:p>
            <a:r>
              <a:rPr lang="pt-BR" dirty="0"/>
              <a:t>Consiste na média das taxas informadas pelos </a:t>
            </a:r>
            <a:r>
              <a:rPr lang="pt-BR" dirty="0" err="1"/>
              <a:t>dealers</a:t>
            </a:r>
            <a:r>
              <a:rPr lang="pt-BR" dirty="0"/>
              <a:t> de </a:t>
            </a:r>
            <a:r>
              <a:rPr lang="pt-BR" dirty="0" err="1"/>
              <a:t>dolar</a:t>
            </a:r>
            <a:r>
              <a:rPr lang="pt-BR" dirty="0"/>
              <a:t> durante 4 janelas do dia. É a taxa de referencia para o valor do </a:t>
            </a:r>
            <a:r>
              <a:rPr lang="pt-BR" dirty="0" err="1"/>
              <a:t>Dolar</a:t>
            </a:r>
            <a:r>
              <a:rPr lang="pt-BR" dirty="0"/>
              <a:t> de D2 (em dois dias úteis). </a:t>
            </a:r>
          </a:p>
          <a:p>
            <a:endParaRPr lang="pt-BR" dirty="0"/>
          </a:p>
          <a:p>
            <a:r>
              <a:rPr lang="pt-BR" dirty="0"/>
              <a:t>As taxas PTAX de compra e de venda correspondem, respectivamente, às médias aritméticas das taxas de compra e de venda das consultas realizadas diariamente.</a:t>
            </a:r>
          </a:p>
          <a:p>
            <a:endParaRPr lang="pt-BR" dirty="0"/>
          </a:p>
          <a:p>
            <a:r>
              <a:rPr lang="pt-BR" dirty="0"/>
              <a:t>São feitas quatro consultas de taxas aos </a:t>
            </a:r>
            <a:r>
              <a:rPr lang="pt-BR" dirty="0" err="1">
                <a:hlinkClick r:id="rId4" tooltip="Dealers"/>
              </a:rPr>
              <a:t>dealers</a:t>
            </a:r>
            <a:r>
              <a:rPr lang="pt-BR" dirty="0"/>
              <a:t> de câmbio: entre 10h e 10h10; 11h e 11h10; 12h e 12h10; e 13h e 13h10. </a:t>
            </a:r>
          </a:p>
          <a:p>
            <a:endParaRPr lang="pt-BR" dirty="0"/>
          </a:p>
          <a:p>
            <a:r>
              <a:rPr lang="pt-BR" dirty="0"/>
              <a:t>Cada janela de consulta dura 2 minutos e as taxas de câmbio de compra e de venda referentes a cada consulta correspondem, respectivamente, às médias das cotações de compra e de venda efetivamente fornecidas pelos </a:t>
            </a:r>
            <a:r>
              <a:rPr lang="pt-BR" dirty="0" err="1"/>
              <a:t>dealers</a:t>
            </a:r>
            <a:r>
              <a:rPr lang="pt-BR" dirty="0"/>
              <a:t>, excluídas, em cada caso, as duas maiores e as duas menores</a:t>
            </a:r>
          </a:p>
          <a:p>
            <a:endParaRPr lang="pt-BR" dirty="0"/>
          </a:p>
          <a:p>
            <a:r>
              <a:rPr lang="pt-BR" dirty="0"/>
              <a:t>Divulgada pelo SISBACEN transação </a:t>
            </a:r>
            <a:r>
              <a:rPr lang="pt-BR" dirty="0" err="1"/>
              <a:t>Ptax</a:t>
            </a:r>
            <a:r>
              <a:rPr lang="pt-BR" dirty="0"/>
              <a:t> 800 (venda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22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5"/>
            <a:ext cx="8406135" cy="987574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179512" y="1556792"/>
            <a:ext cx="7850187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Valor de Liquidação</a:t>
            </a:r>
          </a:p>
          <a:p>
            <a:pPr lvl="1">
              <a:buFontTx/>
              <a:buChar char="•"/>
            </a:pPr>
            <a:r>
              <a:rPr lang="pt-BR" sz="2000" dirty="0"/>
              <a:t> PTAX 800 de venda do último dia útil do mês anterior ao vencimento do contrato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Ticker</a:t>
            </a:r>
          </a:p>
          <a:p>
            <a:pPr lvl="1">
              <a:buFontTx/>
              <a:buChar char="•"/>
            </a:pPr>
            <a:r>
              <a:rPr lang="pt-BR" sz="2000" dirty="0"/>
              <a:t>DOL</a:t>
            </a:r>
          </a:p>
          <a:p>
            <a:pPr>
              <a:buFontTx/>
              <a:buChar char="•"/>
            </a:pPr>
            <a:endParaRPr lang="pt-BR" sz="2800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5536" y="4313138"/>
            <a:ext cx="392906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Ajuste Diário</a:t>
            </a:r>
          </a:p>
          <a:p>
            <a:pPr lvl="1">
              <a:buFontTx/>
              <a:buChar char="•"/>
            </a:pPr>
            <a:r>
              <a:rPr lang="pt-BR" sz="2000" dirty="0"/>
              <a:t> Posições em aberto são ajustadas diariamente pelo preço de ajuste do final do dia.</a:t>
            </a:r>
          </a:p>
          <a:p>
            <a:endParaRPr lang="en-US" sz="1800" dirty="0"/>
          </a:p>
        </p:txBody>
      </p:sp>
      <p:sp>
        <p:nvSpPr>
          <p:cNvPr id="2" name="Rectangle 1"/>
          <p:cNvSpPr/>
          <p:nvPr/>
        </p:nvSpPr>
        <p:spPr>
          <a:xfrm>
            <a:off x="4067944" y="288603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Tick Size</a:t>
            </a:r>
          </a:p>
          <a:p>
            <a:pPr lvl="1">
              <a:buFontTx/>
              <a:buChar char="•"/>
            </a:pPr>
            <a:r>
              <a:rPr lang="pt-BR" sz="2000" dirty="0"/>
              <a:t> BRL 0,5 </a:t>
            </a:r>
          </a:p>
        </p:txBody>
      </p:sp>
    </p:spTree>
    <p:extLst>
      <p:ext uri="{BB962C8B-B14F-4D97-AF65-F5344CB8AC3E}">
        <p14:creationId xmlns:p14="http://schemas.microsoft.com/office/powerpoint/2010/main" val="1808114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548681"/>
            <a:ext cx="8478143" cy="843558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69635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9638" name="Text Box 6"/>
          <p:cNvSpPr txBox="1">
            <a:spLocks noChangeArrowheads="1"/>
          </p:cNvSpPr>
          <p:nvPr/>
        </p:nvSpPr>
        <p:spPr bwMode="auto">
          <a:xfrm>
            <a:off x="676275" y="3113206"/>
            <a:ext cx="785018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dirty="0"/>
              <a:t> Operações realizadas no dia</a:t>
            </a:r>
          </a:p>
          <a:p>
            <a:pPr lvl="1">
              <a:buFontTx/>
              <a:buChar char="•"/>
            </a:pPr>
            <a:r>
              <a:rPr lang="pt-BR" dirty="0"/>
              <a:t> Ajuste = (PA</a:t>
            </a:r>
            <a:r>
              <a:rPr lang="pt-BR" baseline="-25000" dirty="0"/>
              <a:t>t</a:t>
            </a:r>
            <a:r>
              <a:rPr lang="pt-BR" dirty="0"/>
              <a:t> – PO)xMxn</a:t>
            </a:r>
          </a:p>
          <a:p>
            <a:pPr lvl="1">
              <a:buFontTx/>
              <a:buChar char="•"/>
            </a:pPr>
            <a:endParaRPr lang="pt-BR" dirty="0"/>
          </a:p>
          <a:p>
            <a:pPr>
              <a:buFontTx/>
              <a:buChar char="•"/>
            </a:pPr>
            <a:r>
              <a:rPr lang="pt-BR" dirty="0"/>
              <a:t> Operações em aberto no dia anterior</a:t>
            </a:r>
          </a:p>
          <a:p>
            <a:pPr lvl="1">
              <a:buFontTx/>
              <a:buChar char="•"/>
            </a:pPr>
            <a:r>
              <a:rPr lang="pt-BR" dirty="0"/>
              <a:t> Ajuste = (PA</a:t>
            </a:r>
            <a:r>
              <a:rPr lang="pt-BR" baseline="-25000" dirty="0"/>
              <a:t>t</a:t>
            </a:r>
            <a:r>
              <a:rPr lang="pt-BR" dirty="0"/>
              <a:t> – PA</a:t>
            </a:r>
            <a:r>
              <a:rPr lang="pt-BR" baseline="-25000" dirty="0"/>
              <a:t>t-1</a:t>
            </a:r>
            <a:r>
              <a:rPr lang="pt-BR" dirty="0"/>
              <a:t>)xMxn</a:t>
            </a:r>
          </a:p>
          <a:p>
            <a:pPr>
              <a:buFontTx/>
              <a:buChar char="•"/>
            </a:pPr>
            <a:endParaRPr lang="pt-BR" dirty="0"/>
          </a:p>
          <a:p>
            <a:pPr>
              <a:buFontTx/>
              <a:buChar char="•"/>
            </a:pPr>
            <a:r>
              <a:rPr lang="pt-BR" dirty="0"/>
              <a:t> O ultimo ajuste utilizara a </a:t>
            </a:r>
            <a:r>
              <a:rPr lang="pt-BR" dirty="0" err="1"/>
              <a:t>Ptax</a:t>
            </a:r>
            <a:endParaRPr lang="pt-BR" dirty="0"/>
          </a:p>
          <a:p>
            <a:pPr>
              <a:buFontTx/>
              <a:buChar char="•"/>
            </a:pPr>
            <a:r>
              <a:rPr lang="pt-BR" dirty="0"/>
              <a:t>Ajuste = (</a:t>
            </a:r>
            <a:r>
              <a:rPr lang="pt-BR" dirty="0" err="1"/>
              <a:t>TC</a:t>
            </a:r>
            <a:r>
              <a:rPr lang="pt-BR" baseline="-25000" dirty="0" err="1"/>
              <a:t>t</a:t>
            </a:r>
            <a:r>
              <a:rPr lang="pt-BR" dirty="0"/>
              <a:t> – PA</a:t>
            </a:r>
            <a:r>
              <a:rPr lang="pt-BR" baseline="-25000" dirty="0"/>
              <a:t>t-1</a:t>
            </a:r>
            <a:r>
              <a:rPr lang="pt-BR" dirty="0"/>
              <a:t>)</a:t>
            </a:r>
            <a:r>
              <a:rPr lang="pt-BR" dirty="0" err="1"/>
              <a:t>xMxn</a:t>
            </a:r>
            <a:endParaRPr lang="pt-BR" dirty="0"/>
          </a:p>
          <a:p>
            <a:pPr>
              <a:buFontTx/>
              <a:buChar char="•"/>
            </a:pPr>
            <a:endParaRPr lang="pt-BR" dirty="0"/>
          </a:p>
          <a:p>
            <a:pPr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endParaRPr lang="pt-BR" sz="2800" dirty="0"/>
          </a:p>
        </p:txBody>
      </p:sp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433388" y="1612900"/>
            <a:ext cx="8201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b="1"/>
              <a:t> Procedimentos de Ajuste</a:t>
            </a:r>
            <a:endParaRPr lang="en-US" sz="3200" b="1"/>
          </a:p>
        </p:txBody>
      </p:sp>
      <p:sp>
        <p:nvSpPr>
          <p:cNvPr id="69640" name="Text Box 8"/>
          <p:cNvSpPr txBox="1">
            <a:spLocks noChangeArrowheads="1"/>
          </p:cNvSpPr>
          <p:nvPr/>
        </p:nvSpPr>
        <p:spPr bwMode="auto">
          <a:xfrm>
            <a:off x="5021263" y="3284984"/>
            <a:ext cx="3708400" cy="24929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1800" dirty="0"/>
              <a:t> PA</a:t>
            </a:r>
            <a:r>
              <a:rPr lang="pt-BR" sz="1800" baseline="-25000" dirty="0"/>
              <a:t>t</a:t>
            </a:r>
            <a:r>
              <a:rPr lang="pt-BR" sz="1800" dirty="0"/>
              <a:t>: Preço de ajuste do dia.</a:t>
            </a:r>
          </a:p>
          <a:p>
            <a:pPr>
              <a:buFontTx/>
              <a:buChar char="•"/>
            </a:pPr>
            <a:r>
              <a:rPr lang="pt-BR" sz="1800" dirty="0"/>
              <a:t> PO: Preço de operação.</a:t>
            </a:r>
          </a:p>
          <a:p>
            <a:pPr>
              <a:buFontTx/>
              <a:buChar char="•"/>
            </a:pPr>
            <a:r>
              <a:rPr lang="pt-BR" sz="1800" dirty="0"/>
              <a:t> M: Multiplicador (50).</a:t>
            </a:r>
          </a:p>
          <a:p>
            <a:pPr>
              <a:buFontTx/>
              <a:buChar char="•"/>
            </a:pPr>
            <a:r>
              <a:rPr lang="pt-BR" sz="1800" dirty="0"/>
              <a:t> PA</a:t>
            </a:r>
            <a:r>
              <a:rPr lang="pt-BR" sz="1800" baseline="-25000" dirty="0"/>
              <a:t>t-1</a:t>
            </a:r>
            <a:r>
              <a:rPr lang="pt-BR" sz="1800" dirty="0"/>
              <a:t>: Preço de ajuste do dia anterior.</a:t>
            </a:r>
          </a:p>
          <a:p>
            <a:pPr>
              <a:buFontTx/>
              <a:buChar char="•"/>
            </a:pPr>
            <a:r>
              <a:rPr lang="pt-BR" sz="1800" dirty="0"/>
              <a:t> n: Número de contratos.</a:t>
            </a:r>
          </a:p>
          <a:p>
            <a:pPr>
              <a:buFontTx/>
              <a:buChar char="•"/>
            </a:pPr>
            <a:r>
              <a:rPr lang="pt-BR" sz="1800" dirty="0"/>
              <a:t>TC: Taxa de câmbio de liquidação.</a:t>
            </a:r>
          </a:p>
          <a:p>
            <a:pPr>
              <a:buFontTx/>
              <a:buChar char="•"/>
            </a:pPr>
            <a:endParaRPr lang="en-US" sz="1800" baseline="-25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Cotações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6116491" cy="4821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237312"/>
            <a:ext cx="856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http://www.bmfbovespa.com.br/pt-br/mercados/mercadorias-e-futuros.</a:t>
            </a:r>
            <a:r>
              <a:rPr lang="pt-BR" sz="1500" dirty="0" err="1"/>
              <a:t>aspx</a:t>
            </a:r>
            <a:r>
              <a:rPr lang="pt-BR" sz="1500" dirty="0"/>
              <a:t>?idioma=pt-br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6672"/>
            <a:ext cx="1952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2" y="1628800"/>
            <a:ext cx="8432346" cy="413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/>
          <a:lstStyle/>
          <a:p>
            <a:pPr algn="ctr"/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Cotações</a:t>
            </a:r>
            <a:endParaRPr lang="en-US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6237312"/>
            <a:ext cx="85689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Fonte: http://www.bmfbovespa.com.br/pt-br/mercados/mercadorias-e-futuros.</a:t>
            </a:r>
            <a:r>
              <a:rPr lang="pt-BR" sz="1500" dirty="0" err="1"/>
              <a:t>aspx</a:t>
            </a:r>
            <a:r>
              <a:rPr lang="pt-BR" sz="1500" dirty="0"/>
              <a:t>?idioma=pt-br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7807" y="1772816"/>
            <a:ext cx="1952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40407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9432"/>
            <a:ext cx="7467600" cy="1143000"/>
          </a:xfrm>
        </p:spPr>
        <p:txBody>
          <a:bodyPr/>
          <a:lstStyle/>
          <a:p>
            <a:r>
              <a:rPr lang="en-US" dirty="0" err="1"/>
              <a:t>Exemplos</a:t>
            </a:r>
            <a:r>
              <a:rPr lang="en-US" dirty="0"/>
              <a:t> de </a:t>
            </a:r>
            <a:r>
              <a:rPr lang="en-US" dirty="0" err="1"/>
              <a:t>Aplicação</a:t>
            </a:r>
            <a:endParaRPr lang="en-US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7467600" cy="4873752"/>
          </a:xfrm>
        </p:spPr>
        <p:txBody>
          <a:bodyPr/>
          <a:lstStyle/>
          <a:p>
            <a:r>
              <a:rPr lang="en-US" dirty="0"/>
              <a:t>Hedge de </a:t>
            </a:r>
            <a:r>
              <a:rPr lang="en-US" dirty="0" err="1"/>
              <a:t>dívida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132856"/>
            <a:ext cx="52482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628800"/>
            <a:ext cx="52768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23850"/>
            <a:ext cx="1952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ight Arrow 6"/>
          <p:cNvSpPr/>
          <p:nvPr/>
        </p:nvSpPr>
        <p:spPr>
          <a:xfrm>
            <a:off x="5724128" y="3789040"/>
            <a:ext cx="72008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91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04664"/>
            <a:ext cx="8337251" cy="624988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07504" y="980728"/>
            <a:ext cx="69847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363" y="4797152"/>
            <a:ext cx="698477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92280" y="2564904"/>
            <a:ext cx="1368152" cy="15841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veja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como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mercados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arbitrados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2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Exemplo de Operação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76400"/>
            <a:ext cx="8550027" cy="4419600"/>
          </a:xfrm>
        </p:spPr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agente</a:t>
            </a:r>
            <a:r>
              <a:rPr lang="en-US" dirty="0"/>
              <a:t> </a:t>
            </a:r>
            <a:r>
              <a:rPr lang="en-US" dirty="0" err="1"/>
              <a:t>comprando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23/03/15 um </a:t>
            </a:r>
            <a:r>
              <a:rPr lang="en-US" dirty="0" err="1"/>
              <a:t>contrato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, </a:t>
            </a:r>
            <a:r>
              <a:rPr lang="en-US" dirty="0" err="1"/>
              <a:t>vencimento</a:t>
            </a:r>
            <a:r>
              <a:rPr lang="en-US" dirty="0"/>
              <a:t> 01/04/15, </a:t>
            </a:r>
            <a:r>
              <a:rPr lang="en-US" dirty="0" err="1"/>
              <a:t>na</a:t>
            </a:r>
            <a:r>
              <a:rPr lang="en-US" dirty="0"/>
              <a:t> minima do </a:t>
            </a:r>
            <a:r>
              <a:rPr lang="en-US" dirty="0" err="1"/>
              <a:t>dia</a:t>
            </a:r>
            <a:r>
              <a:rPr lang="en-US" dirty="0"/>
              <a:t> e </a:t>
            </a:r>
            <a:r>
              <a:rPr lang="en-US" dirty="0" err="1"/>
              <a:t>revertendo</a:t>
            </a:r>
            <a:r>
              <a:rPr lang="en-US" dirty="0"/>
              <a:t> a </a:t>
            </a:r>
            <a:r>
              <a:rPr lang="en-US" dirty="0" err="1"/>
              <a:t>operacao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maxima do </a:t>
            </a:r>
            <a:r>
              <a:rPr lang="en-US" dirty="0" err="1"/>
              <a:t>dia</a:t>
            </a:r>
            <a:r>
              <a:rPr lang="en-US" dirty="0"/>
              <a:t>:</a:t>
            </a:r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592" y="3110337"/>
            <a:ext cx="7200901" cy="1398783"/>
            <a:chOff x="971550" y="808485"/>
            <a:chExt cx="7200901" cy="1398783"/>
          </a:xfrm>
        </p:grpSpPr>
        <p:pic>
          <p:nvPicPr>
            <p:cNvPr id="5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550" y="808485"/>
              <a:ext cx="7200900" cy="733425"/>
            </a:xfrm>
            <a:prstGeom prst="rect">
              <a:avLst/>
            </a:prstGeom>
          </p:spPr>
        </p:pic>
        <p:pic>
          <p:nvPicPr>
            <p:cNvPr id="6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51" y="1541909"/>
              <a:ext cx="7200900" cy="6653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Exemplo de Operação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76400"/>
            <a:ext cx="8550027" cy="4419600"/>
          </a:xfrm>
        </p:spPr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agente</a:t>
            </a:r>
            <a:r>
              <a:rPr lang="en-US" dirty="0"/>
              <a:t> </a:t>
            </a:r>
            <a:r>
              <a:rPr lang="en-US" dirty="0" err="1"/>
              <a:t>comprando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23/03/15 um </a:t>
            </a:r>
            <a:r>
              <a:rPr lang="en-US" dirty="0" err="1"/>
              <a:t>contrato</a:t>
            </a:r>
            <a:r>
              <a:rPr lang="en-US" dirty="0"/>
              <a:t> </a:t>
            </a:r>
            <a:r>
              <a:rPr lang="en-US" dirty="0" err="1"/>
              <a:t>futuro</a:t>
            </a:r>
            <a:r>
              <a:rPr lang="en-US" dirty="0"/>
              <a:t>, </a:t>
            </a:r>
            <a:r>
              <a:rPr lang="en-US" dirty="0" err="1"/>
              <a:t>vencimento</a:t>
            </a:r>
            <a:r>
              <a:rPr lang="en-US" dirty="0"/>
              <a:t> 01/04/15, </a:t>
            </a:r>
            <a:r>
              <a:rPr lang="en-US" dirty="0" err="1"/>
              <a:t>na</a:t>
            </a:r>
            <a:r>
              <a:rPr lang="en-US" dirty="0"/>
              <a:t> minima do </a:t>
            </a:r>
            <a:r>
              <a:rPr lang="en-US" dirty="0" err="1"/>
              <a:t>dia</a:t>
            </a:r>
            <a:r>
              <a:rPr lang="en-US" dirty="0"/>
              <a:t> e </a:t>
            </a:r>
            <a:r>
              <a:rPr lang="en-US" dirty="0" err="1"/>
              <a:t>revertendo</a:t>
            </a:r>
            <a:r>
              <a:rPr lang="en-US" dirty="0"/>
              <a:t> a </a:t>
            </a:r>
            <a:r>
              <a:rPr lang="en-US" dirty="0" err="1"/>
              <a:t>operacao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maxima do </a:t>
            </a:r>
            <a:r>
              <a:rPr lang="en-US" dirty="0" err="1"/>
              <a:t>dia</a:t>
            </a:r>
            <a:r>
              <a:rPr lang="en-US" dirty="0"/>
              <a:t>:</a:t>
            </a:r>
          </a:p>
          <a:p>
            <a:endParaRPr lang="en-US" dirty="0"/>
          </a:p>
          <a:p>
            <a:pPr lvl="1"/>
            <a:r>
              <a:rPr lang="en-US" dirty="0" err="1"/>
              <a:t>Recebeu</a:t>
            </a:r>
            <a:r>
              <a:rPr lang="en-US" dirty="0"/>
              <a:t> no </a:t>
            </a:r>
            <a:r>
              <a:rPr lang="en-US" dirty="0" err="1"/>
              <a:t>dia</a:t>
            </a:r>
            <a:r>
              <a:rPr lang="en-US" dirty="0"/>
              <a:t> 01/07/11:</a:t>
            </a:r>
          </a:p>
          <a:p>
            <a:pPr lvl="2"/>
            <a:r>
              <a:rPr lang="en-US" dirty="0"/>
              <a:t>50 x (3.232,5 - 3152,5) = R$ 4.000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contrato</a:t>
            </a:r>
            <a:r>
              <a:rPr lang="en-US" dirty="0"/>
              <a:t> </a:t>
            </a:r>
            <a:r>
              <a:rPr lang="en-US" dirty="0" err="1"/>
              <a:t>negociado</a:t>
            </a:r>
            <a:endParaRPr lang="en-US" dirty="0"/>
          </a:p>
          <a:p>
            <a:pPr lvl="2"/>
            <a:endParaRPr lang="en-US" dirty="0"/>
          </a:p>
          <a:p>
            <a:r>
              <a:rPr lang="pt-BR" dirty="0"/>
              <a:t>Esta operação é uma arbitragem?</a:t>
            </a:r>
          </a:p>
          <a:p>
            <a:r>
              <a:rPr lang="en-US" dirty="0"/>
              <a:t>Este </a:t>
            </a:r>
            <a:r>
              <a:rPr lang="pt-BR" dirty="0"/>
              <a:t>é o lucro de uma operação de day-trade.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8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3" y="606425"/>
            <a:ext cx="7340600" cy="785813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73731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3732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3733" name="Line 5"/>
          <p:cNvSpPr>
            <a:spLocks noChangeShapeType="1"/>
          </p:cNvSpPr>
          <p:nvPr/>
        </p:nvSpPr>
        <p:spPr bwMode="auto">
          <a:xfrm>
            <a:off x="506413" y="1309688"/>
            <a:ext cx="7954962" cy="11112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433388" y="1336675"/>
            <a:ext cx="820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/>
              <a:t> Procedimentos de Ajuste – Convergência</a:t>
            </a:r>
            <a:endParaRPr lang="en-US" b="1"/>
          </a:p>
        </p:txBody>
      </p:sp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1862138"/>
            <a:ext cx="7380288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3" y="606425"/>
            <a:ext cx="7340600" cy="785813"/>
          </a:xfrm>
        </p:spPr>
        <p:txBody>
          <a:bodyPr/>
          <a:lstStyle/>
          <a:p>
            <a:pPr algn="r"/>
            <a:r>
              <a:rPr lang="pt-BR" sz="3600">
                <a:solidFill>
                  <a:schemeClr val="tx1"/>
                </a:solidFill>
              </a:rPr>
              <a:t>Mercado de Câmbio</a:t>
            </a:r>
            <a:endParaRPr lang="pt-BR" sz="3200"/>
          </a:p>
        </p:txBody>
      </p:sp>
      <p:sp>
        <p:nvSpPr>
          <p:cNvPr id="59395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552450" y="2486025"/>
            <a:ext cx="7974013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pt-BR" sz="3000">
                <a:latin typeface="Arial" charset="0"/>
              </a:rPr>
              <a:t>	Mercado de compra, venda e troca de moedas de outros países.</a:t>
            </a:r>
            <a:endParaRPr kumimoji="1" lang="pt-BR" sz="28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kumimoji="1" lang="pt-BR">
              <a:latin typeface="Arial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539750" y="1627188"/>
            <a:ext cx="7850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b="1"/>
              <a:t>Definição</a:t>
            </a:r>
            <a:endParaRPr lang="pt-BR" sz="3200"/>
          </a:p>
        </p:txBody>
      </p:sp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895475" y="3825875"/>
            <a:ext cx="69596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pt-BR">
                <a:latin typeface="Arial" charset="0"/>
              </a:rPr>
              <a:t>	“O fato de não se aceitarem moedas estrangeiras em pagamento das exportações, nem a moeda nacional para pagamento das importações constitui a base de um mercado onde são compradas e vendidas as moedas dos diversos países”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endParaRPr kumimoji="1" lang="pt-BR">
              <a:latin typeface="Arial" charset="0"/>
            </a:endParaRPr>
          </a:p>
          <a:p>
            <a:pPr marL="342900" indent="-342900" algn="r"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None/>
            </a:pPr>
            <a:r>
              <a:rPr kumimoji="1" lang="pt-BR">
                <a:latin typeface="Arial" charset="0"/>
              </a:rPr>
              <a:t>Ratti (1994) in Garofalo (2000)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endParaRPr kumimoji="1" lang="pt-BR">
              <a:latin typeface="Arial" charset="0"/>
            </a:endParaRPr>
          </a:p>
        </p:txBody>
      </p:sp>
      <p:sp>
        <p:nvSpPr>
          <p:cNvPr id="59401" name="AutoShape 9"/>
          <p:cNvSpPr>
            <a:spLocks noChangeArrowheads="1"/>
          </p:cNvSpPr>
          <p:nvPr/>
        </p:nvSpPr>
        <p:spPr bwMode="auto">
          <a:xfrm>
            <a:off x="1190625" y="4359275"/>
            <a:ext cx="863600" cy="588963"/>
          </a:xfrm>
          <a:prstGeom prst="rightArrow">
            <a:avLst>
              <a:gd name="adj1" fmla="val 50000"/>
              <a:gd name="adj2" fmla="val 36658"/>
            </a:avLst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liquidez do contrato de BRL</a:t>
            </a:r>
            <a:r>
              <a:rPr lang="en-US" dirty="0"/>
              <a:t>/USD reside </a:t>
            </a:r>
            <a:r>
              <a:rPr lang="en-US" dirty="0" err="1"/>
              <a:t>sempre</a:t>
            </a:r>
            <a:r>
              <a:rPr lang="en-US" dirty="0"/>
              <a:t> no </a:t>
            </a:r>
            <a:r>
              <a:rPr lang="en-US" dirty="0" err="1"/>
              <a:t>primeiro</a:t>
            </a:r>
            <a:r>
              <a:rPr lang="en-US" dirty="0"/>
              <a:t> </a:t>
            </a:r>
            <a:r>
              <a:rPr lang="en-US" dirty="0" err="1"/>
              <a:t>vencimento</a:t>
            </a:r>
            <a:r>
              <a:rPr lang="en-US" dirty="0"/>
              <a:t>.</a:t>
            </a:r>
          </a:p>
          <a:p>
            <a:r>
              <a:rPr lang="en-US" dirty="0" err="1"/>
              <a:t>Quando</a:t>
            </a:r>
            <a:r>
              <a:rPr lang="en-US" dirty="0"/>
              <a:t> o </a:t>
            </a:r>
            <a:r>
              <a:rPr lang="en-US" dirty="0" err="1"/>
              <a:t>vencimento</a:t>
            </a:r>
            <a:r>
              <a:rPr lang="en-US" dirty="0"/>
              <a:t> se </a:t>
            </a:r>
            <a:r>
              <a:rPr lang="en-US" dirty="0" err="1"/>
              <a:t>aproxima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agentes</a:t>
            </a:r>
            <a:r>
              <a:rPr lang="en-US" dirty="0"/>
              <a:t> “</a:t>
            </a:r>
            <a:r>
              <a:rPr lang="en-US" dirty="0" err="1"/>
              <a:t>rolam</a:t>
            </a:r>
            <a:r>
              <a:rPr lang="en-US" dirty="0"/>
              <a:t>” a </a:t>
            </a:r>
            <a:r>
              <a:rPr lang="en-US" dirty="0" err="1"/>
              <a:t>posicao</a:t>
            </a:r>
            <a:r>
              <a:rPr lang="en-US" dirty="0"/>
              <a:t>.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56992"/>
            <a:ext cx="7200900" cy="733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7" y="4090416"/>
            <a:ext cx="7200900" cy="66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87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3" y="606425"/>
            <a:ext cx="7340600" cy="785813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75779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5780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5781" name="Line 5"/>
          <p:cNvSpPr>
            <a:spLocks noChangeShapeType="1"/>
          </p:cNvSpPr>
          <p:nvPr/>
        </p:nvSpPr>
        <p:spPr bwMode="auto">
          <a:xfrm>
            <a:off x="506413" y="1309688"/>
            <a:ext cx="7954962" cy="11112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433388" y="1336675"/>
            <a:ext cx="820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b="1"/>
              <a:t> Rolagem dos Contratos</a:t>
            </a:r>
            <a:endParaRPr lang="en-US" b="1"/>
          </a:p>
        </p:txBody>
      </p:sp>
      <p:pic>
        <p:nvPicPr>
          <p:cNvPr id="7578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38" y="1811338"/>
            <a:ext cx="7326312" cy="477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Colocar</a:t>
            </a:r>
            <a:r>
              <a:rPr lang="en-US" dirty="0"/>
              <a:t> </a:t>
            </a:r>
            <a:r>
              <a:rPr lang="en-US" dirty="0" err="1"/>
              <a:t>contrato</a:t>
            </a:r>
            <a:r>
              <a:rPr lang="en-US" dirty="0"/>
              <a:t> </a:t>
            </a:r>
            <a:r>
              <a:rPr lang="en-US" dirty="0" err="1"/>
              <a:t>rolagem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241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-540568" y="-891480"/>
            <a:ext cx="9270231" cy="1584176"/>
          </a:xfrm>
        </p:spPr>
        <p:txBody>
          <a:bodyPr>
            <a:normAutofit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71683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 flipV="1">
            <a:off x="506413" y="764704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-396552" y="908720"/>
            <a:ext cx="90309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 Procedimentos de Ajuste – Exemplo JUL11</a:t>
            </a:r>
            <a:endParaRPr lang="en-US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5472608" cy="506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628800"/>
            <a:ext cx="218811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tângulo 1"/>
          <p:cNvSpPr/>
          <p:nvPr/>
        </p:nvSpPr>
        <p:spPr>
          <a:xfrm>
            <a:off x="3059832" y="1574368"/>
            <a:ext cx="3024336" cy="49772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Dinâmica dos ajustes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Espaço Reservado para Conteúdo 3"/>
              <p:cNvSpPr>
                <a:spLocks noGrp="1"/>
              </p:cNvSpPr>
              <p:nvPr>
                <p:ph sz="quarter"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Cambria Math" panose="02040503050406030204" pitchFamily="18" charset="0"/>
                  </a:rPr>
                  <a:t>Ajuste no </a:t>
                </a:r>
                <a:r>
                  <a:rPr lang="en-US" dirty="0" err="1">
                    <a:latin typeface="Cambria Math" panose="02040503050406030204" pitchFamily="18" charset="0"/>
                  </a:rPr>
                  <a:t>dia</a:t>
                </a:r>
                <a:r>
                  <a:rPr lang="en-US" dirty="0">
                    <a:latin typeface="Cambria Math" panose="02040503050406030204" pitchFamily="18" charset="0"/>
                  </a:rPr>
                  <a:t> do neg</a:t>
                </a:r>
                <a:r>
                  <a:rPr lang="pt-BR" dirty="0">
                    <a:latin typeface="Cambria Math" panose="02040503050406030204" pitchFamily="18" charset="0"/>
                  </a:rPr>
                  <a:t>ócio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𝑃𝑂</m:t>
                          </m:r>
                        </m:e>
                      </m:d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pt-BR" b="0" dirty="0"/>
              </a:p>
              <a:p>
                <a:endParaRPr lang="en-US" dirty="0">
                  <a:latin typeface="Cambria Math" panose="02040503050406030204" pitchFamily="18" charset="0"/>
                </a:endParaRPr>
              </a:p>
              <a:p>
                <a:r>
                  <a:rPr lang="en-US" dirty="0" err="1">
                    <a:latin typeface="Cambria Math" panose="02040503050406030204" pitchFamily="18" charset="0"/>
                  </a:rPr>
                  <a:t>Ajuste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nos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demais</a:t>
                </a:r>
                <a:r>
                  <a:rPr lang="en-US" dirty="0">
                    <a:latin typeface="Cambria Math" panose="02040503050406030204" pitchFamily="18" charset="0"/>
                  </a:rPr>
                  <a:t> </a:t>
                </a:r>
                <a:r>
                  <a:rPr lang="en-US" dirty="0" err="1">
                    <a:latin typeface="Cambria Math" panose="02040503050406030204" pitchFamily="18" charset="0"/>
                  </a:rPr>
                  <a:t>dias</a:t>
                </a:r>
                <a:endParaRPr lang="en-US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𝑃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e>
                      </m:d>
                      <m:r>
                        <a:rPr lang="pt-BR" i="1">
                          <a:latin typeface="Cambria Math" panose="02040503050406030204" pitchFamily="18" charset="0"/>
                        </a:rPr>
                        <m:t>]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  <a:p>
                <a:endParaRPr lang="pt-BR" dirty="0"/>
              </a:p>
              <a:p>
                <a:r>
                  <a:rPr lang="pt-BR" dirty="0"/>
                  <a:t>O</a:t>
                </a:r>
                <a:r>
                  <a:rPr lang="en-US" dirty="0"/>
                  <a:t> valor </a:t>
                </a:r>
                <a:r>
                  <a:rPr lang="en-US" dirty="0" err="1"/>
                  <a:t>acima</a:t>
                </a:r>
                <a:r>
                  <a:rPr lang="en-US" dirty="0"/>
                  <a:t> se </a:t>
                </a:r>
                <a:r>
                  <a:rPr lang="en-US" dirty="0" err="1"/>
                  <a:t>positivo</a:t>
                </a:r>
                <a:r>
                  <a:rPr lang="en-US" dirty="0"/>
                  <a:t> </a:t>
                </a:r>
                <a:r>
                  <a:rPr lang="en-US" dirty="0" err="1"/>
                  <a:t>será</a:t>
                </a:r>
                <a:r>
                  <a:rPr lang="en-US" dirty="0"/>
                  <a:t> </a:t>
                </a:r>
                <a:r>
                  <a:rPr lang="en-US" dirty="0" err="1"/>
                  <a:t>pago</a:t>
                </a:r>
                <a:r>
                  <a:rPr lang="en-US" dirty="0"/>
                  <a:t> </a:t>
                </a:r>
                <a:r>
                  <a:rPr lang="en-US" dirty="0" err="1"/>
                  <a:t>ao</a:t>
                </a:r>
                <a:r>
                  <a:rPr lang="en-US" dirty="0"/>
                  <a:t> comprador e se negative </a:t>
                </a:r>
                <a:r>
                  <a:rPr lang="en-US" dirty="0" err="1"/>
                  <a:t>pago</a:t>
                </a:r>
                <a:r>
                  <a:rPr lang="en-US" dirty="0"/>
                  <a:t> </a:t>
                </a:r>
                <a:r>
                  <a:rPr lang="en-US" dirty="0" err="1"/>
                  <a:t>ao</a:t>
                </a:r>
                <a:r>
                  <a:rPr lang="en-US" dirty="0"/>
                  <a:t> </a:t>
                </a:r>
                <a:r>
                  <a:rPr lang="en-US" dirty="0" err="1"/>
                  <a:t>vendedor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Espaço Reservado para Conteúdo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blipFill>
                <a:blip r:embed="rId2"/>
                <a:stretch>
                  <a:fillRect l="-327" t="-1001" r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1471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Formação de Preços - 1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24000"/>
            <a:ext cx="7772400" cy="4572000"/>
          </a:xfrm>
        </p:spPr>
        <p:txBody>
          <a:bodyPr/>
          <a:lstStyle/>
          <a:p>
            <a:r>
              <a:rPr lang="en-US" dirty="0" err="1"/>
              <a:t>Utilizando</a:t>
            </a:r>
            <a:r>
              <a:rPr lang="en-US" dirty="0"/>
              <a:t> o </a:t>
            </a:r>
            <a:r>
              <a:rPr lang="en-US" dirty="0" err="1"/>
              <a:t>princ</a:t>
            </a:r>
            <a:r>
              <a:rPr lang="pt-BR" dirty="0"/>
              <a:t>ípio de não arbitragem pode-se determinar o valor do contrato futuro de BRL</a:t>
            </a:r>
            <a:r>
              <a:rPr lang="en-US" dirty="0"/>
              <a:t>/USD</a:t>
            </a:r>
          </a:p>
          <a:p>
            <a:endParaRPr lang="en-US" dirty="0"/>
          </a:p>
          <a:p>
            <a:r>
              <a:rPr lang="en-US" dirty="0"/>
              <a:t>Para </a:t>
            </a:r>
            <a:r>
              <a:rPr lang="en-US" dirty="0" err="1"/>
              <a:t>determinar</a:t>
            </a:r>
            <a:r>
              <a:rPr lang="en-US" dirty="0"/>
              <a:t> 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formação</a:t>
            </a:r>
            <a:r>
              <a:rPr lang="en-US" dirty="0"/>
              <a:t> do </a:t>
            </a:r>
            <a:r>
              <a:rPr lang="en-US" dirty="0" err="1"/>
              <a:t>preço</a:t>
            </a:r>
            <a:r>
              <a:rPr lang="en-US" dirty="0"/>
              <a:t> de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moeda</a:t>
            </a:r>
            <a:r>
              <a:rPr lang="en-US" dirty="0"/>
              <a:t> no </a:t>
            </a:r>
            <a:r>
              <a:rPr lang="en-US" dirty="0" err="1"/>
              <a:t>futuro</a:t>
            </a:r>
            <a:r>
              <a:rPr lang="en-US" dirty="0"/>
              <a:t> </a:t>
            </a:r>
            <a:r>
              <a:rPr lang="en-US" dirty="0" err="1"/>
              <a:t>temos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considerar</a:t>
            </a:r>
            <a:r>
              <a:rPr lang="en-US" dirty="0"/>
              <a:t> 2 </a:t>
            </a:r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juros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 taxa de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interna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</a:p>
          <a:p>
            <a:pPr lvl="2"/>
            <a:r>
              <a:rPr lang="en-US" dirty="0" err="1"/>
              <a:t>Convenção</a:t>
            </a:r>
            <a:r>
              <a:rPr lang="en-US" dirty="0"/>
              <a:t> – Dias </a:t>
            </a:r>
            <a:r>
              <a:rPr lang="en-US" dirty="0" err="1"/>
              <a:t>uteis</a:t>
            </a:r>
            <a:r>
              <a:rPr lang="en-US" dirty="0"/>
              <a:t> e </a:t>
            </a:r>
            <a:r>
              <a:rPr lang="en-US" dirty="0" err="1"/>
              <a:t>capitaliza</a:t>
            </a:r>
            <a:r>
              <a:rPr lang="pt-BR" dirty="0"/>
              <a:t>ção composta</a:t>
            </a:r>
            <a:endParaRPr lang="en-US" dirty="0"/>
          </a:p>
          <a:p>
            <a:pPr lvl="1"/>
            <a:r>
              <a:rPr lang="en-US" dirty="0"/>
              <a:t>a taxa de </a:t>
            </a:r>
            <a:r>
              <a:rPr lang="en-US" dirty="0" err="1"/>
              <a:t>juros</a:t>
            </a:r>
            <a:r>
              <a:rPr lang="en-US" dirty="0"/>
              <a:t> </a:t>
            </a:r>
            <a:r>
              <a:rPr lang="en-US" dirty="0" err="1"/>
              <a:t>externa</a:t>
            </a:r>
            <a:r>
              <a:rPr lang="en-US" dirty="0"/>
              <a:t> r</a:t>
            </a:r>
            <a:r>
              <a:rPr lang="en-US" baseline="-25000" dirty="0"/>
              <a:t>e</a:t>
            </a:r>
          </a:p>
          <a:p>
            <a:pPr lvl="2"/>
            <a:r>
              <a:rPr lang="en-US" dirty="0" err="1"/>
              <a:t>Convenção</a:t>
            </a:r>
            <a:r>
              <a:rPr lang="en-US" dirty="0"/>
              <a:t> – Dias </a:t>
            </a:r>
            <a:r>
              <a:rPr lang="en-US" dirty="0" err="1"/>
              <a:t>corridos</a:t>
            </a:r>
            <a:r>
              <a:rPr lang="en-US" dirty="0"/>
              <a:t> e </a:t>
            </a:r>
            <a:r>
              <a:rPr lang="en-US" dirty="0" err="1"/>
              <a:t>capitaliza</a:t>
            </a:r>
            <a:r>
              <a:rPr lang="pt-BR" dirty="0"/>
              <a:t>ção linear</a:t>
            </a:r>
            <a:endParaRPr lang="en-US" dirty="0"/>
          </a:p>
          <a:p>
            <a:pPr lvl="1"/>
            <a:endParaRPr lang="en-US" baseline="-25000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Formação de Preço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ixaDeTexto 2"/>
              <p:cNvSpPr txBox="1"/>
              <p:nvPr/>
            </p:nvSpPr>
            <p:spPr>
              <a:xfrm>
                <a:off x="2306926" y="2636912"/>
                <a:ext cx="3768147" cy="9176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𝐹𝑢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𝑃𝑇𝐴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𝑝𝑟𝑒</m:t>
                                      </m:r>
                                    </m:e>
                                  </m:d>
                                </m:e>
                                <m:sup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𝑑𝑢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252</m:t>
                                      </m:r>
                                    </m:den>
                                  </m:f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𝑐𝑢𝑝𝑜𝑚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𝑑𝑐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360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aixaDeText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6926" y="2636912"/>
                <a:ext cx="3768147" cy="9176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482" y="0"/>
            <a:ext cx="6626114" cy="548192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50907" y="5859327"/>
            <a:ext cx="843650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hlinkClick r:id="rId3"/>
              </a:rPr>
              <a:t>http://www.bmfbovespa.com.br/shared/iframeBoletim.aspx?altura=2700&amp;idioma=pt-br&amp;url=www.bmf.com.br/bmfbovespa/pages/boletim1/bd_manual/indicadoresFinanceiros1.asp</a:t>
            </a:r>
            <a:endParaRPr lang="pt-BR" sz="1300" dirty="0"/>
          </a:p>
          <a:p>
            <a:endParaRPr lang="pt-BR" sz="1300" dirty="0"/>
          </a:p>
        </p:txBody>
      </p:sp>
      <p:sp>
        <p:nvSpPr>
          <p:cNvPr id="4" name="Oval 3"/>
          <p:cNvSpPr/>
          <p:nvPr/>
        </p:nvSpPr>
        <p:spPr>
          <a:xfrm>
            <a:off x="6012160" y="1772816"/>
            <a:ext cx="128043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24328" y="1772816"/>
            <a:ext cx="770275" cy="3693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/>
              <a:t>PTAX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0020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Formação de Preço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Exemplo de Formação de Preço</a:t>
            </a:r>
          </a:p>
        </p:txBody>
      </p:sp>
      <p:graphicFrame>
        <p:nvGraphicFramePr>
          <p:cNvPr id="7782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210424"/>
              </p:ext>
            </p:extLst>
          </p:nvPr>
        </p:nvGraphicFramePr>
        <p:xfrm>
          <a:off x="4114800" y="3071813"/>
          <a:ext cx="1752600" cy="1370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showAsIcon="1" r:id="rId3" imgW="914400" imgH="714240" progId="Excel.Sheet.8">
                  <p:embed/>
                </p:oleObj>
              </mc:Choice>
              <mc:Fallback>
                <p:oleObj name="Worksheet" showAsIcon="1" r:id="rId3" imgW="914400" imgH="714240" progId="Excel.Sheet.8">
                  <p:embed/>
                  <p:pic>
                    <p:nvPicPr>
                      <p:cNvPr id="778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71813"/>
                        <a:ext cx="1752600" cy="1370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244496"/>
              </p:ext>
            </p:extLst>
          </p:nvPr>
        </p:nvGraphicFramePr>
        <p:xfrm>
          <a:off x="827584" y="2276872"/>
          <a:ext cx="2339975" cy="976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5" imgW="2349360" imgH="977760" progId="Equation.DSMT4">
                  <p:embed/>
                </p:oleObj>
              </mc:Choice>
              <mc:Fallback>
                <p:oleObj name="Equation" r:id="rId5" imgW="2349360" imgH="9777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2276872"/>
                        <a:ext cx="2339975" cy="97631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899592" y="4149080"/>
            <a:ext cx="2175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Dias úteis =18</a:t>
            </a:r>
          </a:p>
          <a:p>
            <a:r>
              <a:rPr lang="pt-BR" dirty="0"/>
              <a:t>Dias Corridos = 20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62" y="174475"/>
            <a:ext cx="6461975" cy="57567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8070" y="6121867"/>
            <a:ext cx="8608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/>
              </a:rPr>
              <a:t>http://www.bmfbovespa.com.br/shared/iframeBoletim.aspx?altura=5600&amp;idioma=pt-br&amp;url=www2.bmf.com.br/pages/portal/bmfbovespa/boletim1/Ajustes1.asp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45451" y="566241"/>
            <a:ext cx="154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Data de Referência 20/03/15</a:t>
            </a:r>
          </a:p>
        </p:txBody>
      </p:sp>
    </p:spTree>
    <p:extLst>
      <p:ext uri="{BB962C8B-B14F-4D97-AF65-F5344CB8AC3E}">
        <p14:creationId xmlns:p14="http://schemas.microsoft.com/office/powerpoint/2010/main" val="1596051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89063" y="606425"/>
            <a:ext cx="7340600" cy="785813"/>
          </a:xfrm>
        </p:spPr>
        <p:txBody>
          <a:bodyPr>
            <a:normAutofit fontScale="90000"/>
          </a:bodyPr>
          <a:lstStyle/>
          <a:p>
            <a:pPr algn="r"/>
            <a:r>
              <a:rPr lang="pt-BR" sz="2800">
                <a:solidFill>
                  <a:schemeClr val="tx1"/>
                </a:solidFill>
              </a:rPr>
              <a:t>Principais Instrumentos de Proteção Cambial</a:t>
            </a:r>
            <a:endParaRPr lang="pt-BR" sz="2800"/>
          </a:p>
        </p:txBody>
      </p:sp>
      <p:sp>
        <p:nvSpPr>
          <p:cNvPr id="61443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1444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1445" name="Line 5"/>
          <p:cNvSpPr>
            <a:spLocks noChangeShapeType="1"/>
          </p:cNvSpPr>
          <p:nvPr/>
        </p:nvSpPr>
        <p:spPr bwMode="auto">
          <a:xfrm>
            <a:off x="506413" y="1309688"/>
            <a:ext cx="7993062" cy="9525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1446" name="Rectangle 6"/>
          <p:cNvSpPr>
            <a:spLocks noChangeArrowheads="1"/>
          </p:cNvSpPr>
          <p:nvPr/>
        </p:nvSpPr>
        <p:spPr bwMode="auto">
          <a:xfrm>
            <a:off x="552450" y="1684338"/>
            <a:ext cx="797401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pt-BR" sz="2800">
                <a:latin typeface="Arial" charset="0"/>
              </a:rPr>
              <a:t>Utilizando Caixa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pt-BR">
                <a:latin typeface="Arial" charset="0"/>
              </a:rPr>
              <a:t>Títulos públicos indexados à variação cambial (NTN-Ds, NBC-Es).</a:t>
            </a:r>
          </a:p>
          <a:p>
            <a:pPr marL="342900" indent="-342900">
              <a:lnSpc>
                <a:spcPct val="13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Monotype Sorts" pitchFamily="2" charset="2"/>
              <a:buChar char="n"/>
            </a:pPr>
            <a:r>
              <a:rPr kumimoji="1" lang="pt-BR" sz="2800">
                <a:latin typeface="Arial" charset="0"/>
              </a:rPr>
              <a:t>Utilizando Derivativos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pt-BR" b="1">
                <a:latin typeface="Arial" charset="0"/>
              </a:rPr>
              <a:t>Futuros </a:t>
            </a:r>
            <a:r>
              <a:rPr kumimoji="1" lang="pt-BR">
                <a:latin typeface="Arial" charset="0"/>
              </a:rPr>
              <a:t>e Termos.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pt-BR">
                <a:latin typeface="Arial" charset="0"/>
              </a:rPr>
              <a:t>Opções.</a:t>
            </a:r>
          </a:p>
          <a:p>
            <a:pPr marL="742950" lvl="1" indent="-285750">
              <a:lnSpc>
                <a:spcPct val="130000"/>
              </a:lnSpc>
              <a:spcBef>
                <a:spcPct val="20000"/>
              </a:spcBef>
              <a:buFontTx/>
              <a:buChar char="–"/>
            </a:pPr>
            <a:r>
              <a:rPr kumimoji="1" lang="pt-BR">
                <a:latin typeface="Arial" charset="0"/>
              </a:rPr>
              <a:t>Swaps.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548681"/>
            <a:ext cx="8478143" cy="843558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8134" name="Line 6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433388" y="1612900"/>
            <a:ext cx="8201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pt-BR" sz="3200" b="1" dirty="0"/>
              <a:t> Operações de Hedge – Exemplo 1</a:t>
            </a:r>
            <a:endParaRPr lang="en-US" sz="32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395536" y="234888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latin typeface="Arial"/>
              </a:rPr>
              <a:t>Em 20/03/15 um empresário toma  um financiamento de US$ 30.000.000,00 a 9% ao ano por um prazo de 352 DC</a:t>
            </a:r>
          </a:p>
          <a:p>
            <a:endParaRPr lang="pt-BR" dirty="0">
              <a:latin typeface="Arial"/>
            </a:endParaRPr>
          </a:p>
          <a:p>
            <a:r>
              <a:rPr lang="pt-BR" dirty="0">
                <a:latin typeface="Arial"/>
              </a:rPr>
              <a:t>Perguntas:</a:t>
            </a:r>
          </a:p>
          <a:p>
            <a:pPr marL="342900" indent="-342900">
              <a:buAutoNum type="arabicParenR"/>
            </a:pPr>
            <a:r>
              <a:rPr lang="pt-BR" dirty="0">
                <a:latin typeface="Arial"/>
              </a:rPr>
              <a:t>Qual a natureza da operação a ser assumida no mercado futuro</a:t>
            </a:r>
          </a:p>
          <a:p>
            <a:pPr marL="342900" indent="-342900">
              <a:buAutoNum type="arabicParenR"/>
            </a:pPr>
            <a:r>
              <a:rPr lang="pt-BR" dirty="0">
                <a:latin typeface="Arial"/>
              </a:rPr>
              <a:t>Quantos contratos ele deve negociar?</a:t>
            </a:r>
          </a:p>
          <a:p>
            <a:pPr marL="342900" indent="-342900">
              <a:buAutoNum type="arabicParenR"/>
            </a:pPr>
            <a:r>
              <a:rPr lang="pt-BR" dirty="0">
                <a:latin typeface="Arial"/>
              </a:rPr>
              <a:t>Calcule a valor financeiro desta operação assumindo os seguintes cenários para a taxa de cambio no vencimento do empréstimo </a:t>
            </a:r>
          </a:p>
          <a:p>
            <a:pPr marL="800100" lvl="1" indent="-342900">
              <a:buAutoNum type="alphaLcParenR"/>
            </a:pPr>
            <a:r>
              <a:rPr lang="pt-BR" dirty="0">
                <a:latin typeface="Arial"/>
              </a:rPr>
              <a:t>BRL/USD 4,12</a:t>
            </a:r>
          </a:p>
          <a:p>
            <a:pPr marL="800100" lvl="1" indent="-342900">
              <a:buAutoNum type="alphaLcParenR"/>
            </a:pPr>
            <a:r>
              <a:rPr lang="pt-BR" dirty="0">
                <a:latin typeface="Arial"/>
              </a:rPr>
              <a:t>BRL/USD 2,5</a:t>
            </a:r>
          </a:p>
          <a:p>
            <a:r>
              <a:rPr lang="pt-BR" dirty="0">
                <a:latin typeface="Arial"/>
              </a:rPr>
              <a:t> 4) Qual foi a taxa de cambio efetiva desta operação ?</a:t>
            </a:r>
          </a:p>
          <a:p>
            <a:r>
              <a:rPr lang="pt-BR" dirty="0">
                <a:latin typeface="Arial"/>
              </a:rPr>
              <a:t>5) Qual a variação cambial projetada?</a:t>
            </a:r>
          </a:p>
          <a:p>
            <a:endParaRPr lang="pt-BR" dirty="0">
              <a:latin typeface="Arial"/>
            </a:endParaRPr>
          </a:p>
          <a:p>
            <a:endParaRPr lang="pt-B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7" y="1600200"/>
            <a:ext cx="6498166" cy="4873625"/>
          </a:xfrm>
        </p:spPr>
      </p:pic>
    </p:spTree>
    <p:extLst>
      <p:ext uri="{BB962C8B-B14F-4D97-AF65-F5344CB8AC3E}">
        <p14:creationId xmlns:p14="http://schemas.microsoft.com/office/powerpoint/2010/main" val="361457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4000"/>
              <a:t>Determinação do Número de contratos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A determinação do número de contratos que deve-se comprar ou vender será: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O valor acima representa a quantidade de contratos a ser negociada para ter um exposição financeira em dólares</a:t>
            </a:r>
          </a:p>
          <a:p>
            <a:r>
              <a:rPr lang="pt-BR" dirty="0"/>
              <a:t>Para ser um hedge temos que ter duas condições atendidas:</a:t>
            </a:r>
          </a:p>
          <a:p>
            <a:pPr lvl="1"/>
            <a:r>
              <a:rPr lang="pt-BR" dirty="0"/>
              <a:t>Natureza oposta à transação original;</a:t>
            </a:r>
          </a:p>
          <a:p>
            <a:pPr lvl="1"/>
            <a:r>
              <a:rPr lang="pt-BR" dirty="0"/>
              <a:t>Igualdade do valor </a:t>
            </a:r>
            <a:r>
              <a:rPr lang="pt-BR" i="1" dirty="0"/>
              <a:t>nocional</a:t>
            </a:r>
            <a:endParaRPr lang="pt-BR" dirty="0"/>
          </a:p>
        </p:txBody>
      </p:sp>
      <p:graphicFrame>
        <p:nvGraphicFramePr>
          <p:cNvPr id="5837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123747"/>
              </p:ext>
            </p:extLst>
          </p:nvPr>
        </p:nvGraphicFramePr>
        <p:xfrm>
          <a:off x="1490662" y="2588443"/>
          <a:ext cx="54006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2450880" imgH="393480" progId="">
                  <p:embed/>
                </p:oleObj>
              </mc:Choice>
              <mc:Fallback>
                <p:oleObj name="Equation" r:id="rId3" imgW="2450880" imgH="393480" progId="">
                  <p:embed/>
                  <p:pic>
                    <p:nvPicPr>
                      <p:cNvPr id="583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0662" y="2588443"/>
                        <a:ext cx="5400675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55309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962" y="174475"/>
            <a:ext cx="6461975" cy="575674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38070" y="6121867"/>
            <a:ext cx="86082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hlinkClick r:id="rId3"/>
              </a:rPr>
              <a:t>http://www.bmfbovespa.com.br/shared/iframeBoletim.aspx?altura=5600&amp;idioma=pt-br&amp;url=www2.bmf.com.br/pages/portal/bmfbovespa/boletim1/Ajustes1.asp</a:t>
            </a:r>
            <a:endParaRPr lang="pt-BR" sz="1400" dirty="0"/>
          </a:p>
          <a:p>
            <a:endParaRPr lang="pt-BR" sz="1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45451" y="566241"/>
            <a:ext cx="15470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Data de Referência 20/03/15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24744"/>
            <a:ext cx="19526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4355976" y="3605268"/>
            <a:ext cx="720080" cy="2160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623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89063" y="606425"/>
            <a:ext cx="7340600" cy="785813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endParaRPr lang="pt-BR" sz="3600" dirty="0">
              <a:solidFill>
                <a:schemeClr val="tx1"/>
              </a:solidFill>
            </a:endParaRPr>
          </a:p>
        </p:txBody>
      </p:sp>
      <p:sp>
        <p:nvSpPr>
          <p:cNvPr id="52228" name="Line 4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52229" name="Line 5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179513" y="1628775"/>
            <a:ext cx="8712968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pt-BR" sz="3000" dirty="0"/>
              <a:t> Considerações Sobre as Operações de Hedge</a:t>
            </a:r>
          </a:p>
          <a:p>
            <a:pPr>
              <a:buFontTx/>
              <a:buChar char="•"/>
            </a:pPr>
            <a:endParaRPr lang="pt-BR" sz="3000" dirty="0"/>
          </a:p>
          <a:p>
            <a:pPr lvl="1">
              <a:buFontTx/>
              <a:buChar char="•"/>
            </a:pPr>
            <a:r>
              <a:rPr lang="pt-BR" sz="2600" dirty="0"/>
              <a:t> Algum caixa é necessário (ajustes e margem).</a:t>
            </a:r>
          </a:p>
          <a:p>
            <a:pPr lvl="1">
              <a:buFontTx/>
              <a:buChar char="•"/>
            </a:pPr>
            <a:r>
              <a:rPr lang="pt-BR" sz="2600" dirty="0"/>
              <a:t> Vencimento do contrato futuro pode não coincidir com o vencimento da dívida.</a:t>
            </a:r>
          </a:p>
          <a:p>
            <a:endParaRPr lang="pt-BR" sz="2800" dirty="0"/>
          </a:p>
          <a:p>
            <a:pPr>
              <a:buFontTx/>
              <a:buChar char="•"/>
            </a:pPr>
            <a:endParaRPr lang="pt-BR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5"/>
            <a:ext cx="8406135" cy="987574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Minicontrato Futuro de Dólar BVM&amp;F </a:t>
            </a:r>
            <a:endParaRPr lang="pt-BR" sz="3200" dirty="0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28663" y="1628775"/>
            <a:ext cx="785018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Objeto do Contrato</a:t>
            </a:r>
          </a:p>
          <a:p>
            <a:pPr lvl="1">
              <a:buFontTx/>
              <a:buChar char="•"/>
            </a:pPr>
            <a:r>
              <a:rPr lang="pt-BR" sz="2000" dirty="0"/>
              <a:t> Dólares Americanos.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Tamanho do Contrato</a:t>
            </a:r>
          </a:p>
          <a:p>
            <a:pPr lvl="1">
              <a:buFontTx/>
              <a:buChar char="•"/>
            </a:pPr>
            <a:r>
              <a:rPr lang="pt-BR" sz="2000" dirty="0"/>
              <a:t> US$ 10.000.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Cotação</a:t>
            </a:r>
          </a:p>
          <a:p>
            <a:pPr lvl="1">
              <a:buFontTx/>
              <a:buChar char="•"/>
            </a:pPr>
            <a:r>
              <a:rPr lang="pt-BR" sz="2000" dirty="0"/>
              <a:t> R$ por 1.000 US$.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Vencimento</a:t>
            </a:r>
          </a:p>
          <a:p>
            <a:pPr lvl="1">
              <a:buFontTx/>
              <a:buChar char="•"/>
            </a:pPr>
            <a:r>
              <a:rPr lang="pt-BR" sz="2000" dirty="0"/>
              <a:t> Todos os meses no 1o dia útil do mês de vencimento.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Último dia de Negociação</a:t>
            </a:r>
          </a:p>
          <a:p>
            <a:pPr lvl="1">
              <a:buFontTx/>
              <a:buChar char="•"/>
            </a:pPr>
            <a:r>
              <a:rPr lang="pt-BR" sz="2000" dirty="0"/>
              <a:t> Último dia útil do mês anterior ao mês de vencimento do contrato</a:t>
            </a:r>
          </a:p>
          <a:p>
            <a:pPr>
              <a:buFontTx/>
              <a:buChar char="•"/>
            </a:pPr>
            <a:endParaRPr lang="pt-BR" sz="2000" dirty="0"/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endParaRPr lang="pt-BR" sz="2800" dirty="0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4705350" y="1612900"/>
            <a:ext cx="392906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Ajuste Diário</a:t>
            </a:r>
          </a:p>
          <a:p>
            <a:pPr lvl="1">
              <a:buFontTx/>
              <a:buChar char="•"/>
            </a:pPr>
            <a:r>
              <a:rPr lang="pt-BR" sz="2000" dirty="0"/>
              <a:t> Posições em aberto são ajustadas diariamente pelo preço de ajuste do final do dia contrato padrão</a:t>
            </a:r>
          </a:p>
          <a:p>
            <a:endParaRPr lang="en-US" sz="1800" dirty="0"/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4857750" y="3413899"/>
            <a:ext cx="3929063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Ticker</a:t>
            </a:r>
          </a:p>
          <a:p>
            <a:pPr lvl="1">
              <a:buFontTx/>
              <a:buChar char="•"/>
            </a:pPr>
            <a:r>
              <a:rPr lang="pt-BR" sz="2000" dirty="0"/>
              <a:t>WDO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79042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7467600" cy="1143000"/>
          </a:xfrm>
        </p:spPr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Operação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550027" cy="4419600"/>
          </a:xfrm>
        </p:spPr>
        <p:txBody>
          <a:bodyPr/>
          <a:lstStyle/>
          <a:p>
            <a:r>
              <a:rPr lang="en-US" dirty="0"/>
              <a:t>Um </a:t>
            </a:r>
            <a:r>
              <a:rPr lang="en-US" dirty="0" err="1"/>
              <a:t>agente</a:t>
            </a:r>
            <a:r>
              <a:rPr lang="en-US" dirty="0"/>
              <a:t> </a:t>
            </a:r>
            <a:r>
              <a:rPr lang="en-US" dirty="0" err="1"/>
              <a:t>comprando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23/03/15 </a:t>
            </a:r>
            <a:r>
              <a:rPr lang="en-US" dirty="0" err="1"/>
              <a:t>olha</a:t>
            </a:r>
            <a:r>
              <a:rPr lang="en-US" dirty="0"/>
              <a:t> para o </a:t>
            </a:r>
            <a:r>
              <a:rPr lang="en-US" dirty="0" err="1"/>
              <a:t>livro</a:t>
            </a:r>
            <a:r>
              <a:rPr lang="en-US" dirty="0"/>
              <a:t> de </a:t>
            </a:r>
            <a:r>
              <a:rPr lang="en-US" dirty="0" err="1"/>
              <a:t>negocia</a:t>
            </a:r>
            <a:r>
              <a:rPr lang="pt-BR" dirty="0"/>
              <a:t>ção</a:t>
            </a:r>
          </a:p>
          <a:p>
            <a:r>
              <a:rPr lang="pt-BR" dirty="0"/>
              <a:t>Padrão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Minicontrato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899592" y="2348880"/>
            <a:ext cx="7200901" cy="1398783"/>
            <a:chOff x="971550" y="808485"/>
            <a:chExt cx="7200901" cy="1398783"/>
          </a:xfrm>
        </p:grpSpPr>
        <p:pic>
          <p:nvPicPr>
            <p:cNvPr id="5" name="Imagem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71550" y="808485"/>
              <a:ext cx="7200900" cy="733425"/>
            </a:xfrm>
            <a:prstGeom prst="rect">
              <a:avLst/>
            </a:prstGeom>
          </p:spPr>
        </p:pic>
        <p:pic>
          <p:nvPicPr>
            <p:cNvPr id="6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551" y="1541909"/>
              <a:ext cx="7200900" cy="665359"/>
            </a:xfrm>
            <a:prstGeom prst="rect">
              <a:avLst/>
            </a:prstGeom>
          </p:spPr>
        </p:pic>
      </p:grpSp>
      <p:pic>
        <p:nvPicPr>
          <p:cNvPr id="7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5733" y="4599398"/>
            <a:ext cx="5828555" cy="185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2536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Com as informações na tela anterior, o que pode ser feito</a:t>
            </a:r>
            <a:r>
              <a:rPr lang="en-US" dirty="0"/>
              <a:t>?</a:t>
            </a:r>
          </a:p>
          <a:p>
            <a:r>
              <a:rPr lang="en-US" dirty="0"/>
              <a:t>Como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feito</a:t>
            </a:r>
            <a:r>
              <a:rPr lang="en-US" dirty="0"/>
              <a:t>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394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1440"/>
            <a:ext cx="7467600" cy="1143000"/>
          </a:xfrm>
        </p:spPr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Operação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692696"/>
            <a:ext cx="8550027" cy="4419600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Padrão</a:t>
            </a:r>
          </a:p>
          <a:p>
            <a:r>
              <a:rPr lang="pt-BR" dirty="0"/>
              <a:t>Envio oferta a mercado de compra @ 3170, logo tenho uma posição comprada @ 3170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sz="1500" dirty="0"/>
          </a:p>
          <a:p>
            <a:pPr marL="0" indent="0">
              <a:buNone/>
            </a:pPr>
            <a:r>
              <a:rPr lang="pt-BR" b="1" dirty="0"/>
              <a:t>Minicontrato</a:t>
            </a:r>
          </a:p>
          <a:p>
            <a:pPr marL="0" indent="0">
              <a:buNone/>
            </a:pPr>
            <a:r>
              <a:rPr lang="pt-BR" dirty="0"/>
              <a:t>Envio oferta a mercado de venda @ 3174, logo tenho uma posição vendida @ 3174</a:t>
            </a:r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  <a:p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grpSp>
        <p:nvGrpSpPr>
          <p:cNvPr id="3" name="Agrupar 2"/>
          <p:cNvGrpSpPr/>
          <p:nvPr/>
        </p:nvGrpSpPr>
        <p:grpSpPr>
          <a:xfrm>
            <a:off x="899592" y="2060848"/>
            <a:ext cx="7200901" cy="1385439"/>
            <a:chOff x="899592" y="1985076"/>
            <a:chExt cx="7200901" cy="1385439"/>
          </a:xfrm>
        </p:grpSpPr>
        <p:grpSp>
          <p:nvGrpSpPr>
            <p:cNvPr id="4" name="Group 3"/>
            <p:cNvGrpSpPr/>
            <p:nvPr/>
          </p:nvGrpSpPr>
          <p:grpSpPr>
            <a:xfrm>
              <a:off x="899592" y="1985076"/>
              <a:ext cx="7200901" cy="1385439"/>
              <a:chOff x="971550" y="444681"/>
              <a:chExt cx="7200901" cy="1385439"/>
            </a:xfrm>
          </p:grpSpPr>
          <p:pic>
            <p:nvPicPr>
              <p:cNvPr id="5" name="Imagem 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971550" y="444681"/>
                <a:ext cx="7200900" cy="733425"/>
              </a:xfrm>
              <a:prstGeom prst="rect">
                <a:avLst/>
              </a:prstGeom>
            </p:spPr>
          </p:pic>
          <p:pic>
            <p:nvPicPr>
              <p:cNvPr id="6" name="Imagem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71551" y="1164761"/>
                <a:ext cx="7200900" cy="665359"/>
              </a:xfrm>
              <a:prstGeom prst="rect">
                <a:avLst/>
              </a:prstGeom>
            </p:spPr>
          </p:pic>
        </p:grpSp>
        <p:sp>
          <p:nvSpPr>
            <p:cNvPr id="2" name="Elipse 1"/>
            <p:cNvSpPr/>
            <p:nvPr/>
          </p:nvSpPr>
          <p:spPr>
            <a:xfrm>
              <a:off x="4211960" y="2633148"/>
              <a:ext cx="648072" cy="288032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Agrupar 7"/>
          <p:cNvGrpSpPr/>
          <p:nvPr/>
        </p:nvGrpSpPr>
        <p:grpSpPr>
          <a:xfrm>
            <a:off x="2699792" y="4852956"/>
            <a:ext cx="5828555" cy="1853938"/>
            <a:chOff x="1335733" y="4599398"/>
            <a:chExt cx="5828555" cy="1853938"/>
          </a:xfrm>
        </p:grpSpPr>
        <p:pic>
          <p:nvPicPr>
            <p:cNvPr id="7" name="Imagem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5733" y="4599398"/>
              <a:ext cx="5828555" cy="1853938"/>
            </a:xfrm>
            <a:prstGeom prst="rect">
              <a:avLst/>
            </a:prstGeom>
          </p:spPr>
        </p:pic>
        <p:sp>
          <p:nvSpPr>
            <p:cNvPr id="9" name="Elipse 8"/>
            <p:cNvSpPr/>
            <p:nvPr/>
          </p:nvSpPr>
          <p:spPr>
            <a:xfrm>
              <a:off x="3707904" y="5517232"/>
              <a:ext cx="648072" cy="2880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986689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531440"/>
            <a:ext cx="7467600" cy="1143000"/>
          </a:xfrm>
        </p:spPr>
        <p:txBody>
          <a:bodyPr/>
          <a:lstStyle/>
          <a:p>
            <a:r>
              <a:rPr lang="en-US" dirty="0" err="1"/>
              <a:t>Exemplo</a:t>
            </a:r>
            <a:r>
              <a:rPr lang="en-US" dirty="0"/>
              <a:t> de </a:t>
            </a:r>
            <a:r>
              <a:rPr lang="en-US" dirty="0" err="1"/>
              <a:t>Operação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95536" y="692696"/>
                <a:ext cx="8550027" cy="5472608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pt-BR" b="1" dirty="0"/>
                  <a:t>Padrão</a:t>
                </a:r>
              </a:p>
              <a:p>
                <a:r>
                  <a:rPr lang="pt-BR" dirty="0"/>
                  <a:t>Envio oferta a mercado de compra @ 3170, logo tenho uma posição comprada @ 3170</a:t>
                </a:r>
              </a:p>
              <a:p>
                <a:r>
                  <a:rPr lang="pt-BR" dirty="0"/>
                  <a:t>Supondo que o preço de ajuste tenha sido de 3172, temos: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3.172−3.170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×50×1=100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pPr marL="0" indent="0">
                  <a:buNone/>
                </a:pPr>
                <a:r>
                  <a:rPr lang="pt-BR" b="1" dirty="0"/>
                  <a:t>Minicontrato</a:t>
                </a:r>
              </a:p>
              <a:p>
                <a:pPr marL="0" indent="0">
                  <a:buNone/>
                </a:pPr>
                <a:r>
                  <a:rPr lang="pt-BR" dirty="0"/>
                  <a:t>Envio oferta a mercado de venda @ 3174, logo tenho uma posição vendida @ 3174</a:t>
                </a:r>
              </a:p>
              <a:p>
                <a:r>
                  <a:rPr lang="pt-BR" dirty="0"/>
                  <a:t>Supondo que o preço de ajuste tenha sido de 3172</a:t>
                </a:r>
              </a:p>
              <a:p>
                <a:pPr marL="0" indent="0">
                  <a:buNone/>
                </a:pPr>
                <a:endParaRPr lang="pt-BR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3.172−3.17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pt-BR" dirty="0"/>
              </a:p>
              <a:p>
                <a:endParaRPr lang="pt-BR" dirty="0"/>
              </a:p>
              <a:p>
                <a:r>
                  <a:rPr lang="pt-BR" dirty="0"/>
                  <a:t>(como estou vendido recebo este valor)</a:t>
                </a:r>
              </a:p>
              <a:p>
                <a:endParaRPr lang="pt-BR" dirty="0"/>
              </a:p>
              <a:p>
                <a:r>
                  <a:rPr lang="pt-BR" dirty="0"/>
                  <a:t>Resultado final </a:t>
                </a:r>
                <a:r>
                  <a:rPr lang="pt-BR" dirty="0" err="1"/>
                  <a:t>sera</a:t>
                </a:r>
                <a:r>
                  <a:rPr lang="pt-BR" dirty="0"/>
                  <a:t> 200 para cada negocio.</a:t>
                </a:r>
              </a:p>
              <a:p>
                <a:pPr marL="0" indent="0">
                  <a:buNone/>
                </a:pPr>
                <a:endParaRPr lang="pt-BR" dirty="0"/>
              </a:p>
              <a:p>
                <a:pPr marL="0" indent="0">
                  <a:buNone/>
                </a:pPr>
                <a:r>
                  <a:rPr lang="pt-BR" dirty="0"/>
                  <a:t>E se o </a:t>
                </a:r>
                <a:r>
                  <a:rPr lang="pt-BR" dirty="0" err="1"/>
                  <a:t>preco</a:t>
                </a:r>
                <a:r>
                  <a:rPr lang="pt-BR" dirty="0"/>
                  <a:t> de ajuste fosse diferente? Não importa !</a:t>
                </a:r>
              </a:p>
              <a:p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  <a:p>
                <a:pPr lvl="2"/>
                <a:endParaRPr lang="en-US" dirty="0"/>
              </a:p>
            </p:txBody>
          </p:sp>
        </mc:Choice>
        <mc:Fallback xmlns="">
          <p:sp>
            <p:nvSpPr>
              <p:cNvPr id="10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95536" y="692696"/>
                <a:ext cx="8550027" cy="5472608"/>
              </a:xfrm>
              <a:blipFill>
                <a:blip r:embed="rId2"/>
                <a:stretch>
                  <a:fillRect l="-499" t="-1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7295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Qual a importância do dólar e do mercado de câmbio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algn="just" fontAlgn="base"/>
            <a:r>
              <a:rPr lang="pt-BR" dirty="0"/>
              <a:t>O dólar americano é a moeda emitida pelo Federal Reserve (o banco central dos Estados Unidos) para a realização de pagamentos nos EUA e que serve também como referência para a maioria das transações internacionais.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O fato de a maioria dos países do mundo terem uma moeda própria torna necessárias as operações de câmbio para a realização de transações de comércio exterior, investimento estrangeiro direto, investimentos em bolsa ou outros ativos financeiros em países diferentes, empréstimos externos, viagens, transferências financeiras internacionais, remessa de lucros e compras no exterior.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Não existe um limite para a compra de dólares no Brasil. No entanto, a legislação não permite que o dólar seja usado diretamente como moeda de pagamento na compra de bens ou contratação de serviços dentro do País.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 Um cidadão brasileiro também não pode abrir uma conta corrente em dólares em uma instituição financeira que opera no Brasil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2069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9432"/>
            <a:ext cx="7467600" cy="1143000"/>
          </a:xfrm>
        </p:spPr>
        <p:txBody>
          <a:bodyPr/>
          <a:lstStyle/>
          <a:p>
            <a:r>
              <a:rPr lang="en-US" dirty="0" err="1"/>
              <a:t>Outras</a:t>
            </a:r>
            <a:r>
              <a:rPr lang="en-US" dirty="0"/>
              <a:t> Moedas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Bibliografia</a:t>
            </a:r>
            <a:endParaRPr lang="en-US" dirty="0"/>
          </a:p>
          <a:p>
            <a:pPr lvl="1"/>
            <a:r>
              <a:rPr lang="en-US" dirty="0" err="1"/>
              <a:t>Marins</a:t>
            </a:r>
            <a:endParaRPr lang="en-US" dirty="0"/>
          </a:p>
          <a:p>
            <a:pPr lvl="1"/>
            <a:r>
              <a:rPr lang="en-US" dirty="0" err="1"/>
              <a:t>Notas</a:t>
            </a:r>
            <a:r>
              <a:rPr lang="en-US" dirty="0"/>
              <a:t> de Aula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2" y="641994"/>
            <a:ext cx="7923359" cy="516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6021288"/>
            <a:ext cx="8424936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hlinkClick r:id="rId3"/>
              </a:rPr>
              <a:t>FONTE: http://</a:t>
            </a:r>
            <a:r>
              <a:rPr lang="en-US" sz="1400" dirty="0">
                <a:hlinkClick r:id="rId3"/>
              </a:rPr>
              <a:t>www.bmfbovespa.com.br/shared/iframe.aspx?altura=1300&amp;idioma=pt-br&amp;url=www.bmf.com.br/bmfbovespa/pages/contratos1/contratosProdutosFinanceiros1.asp</a:t>
            </a:r>
            <a:endParaRPr lang="en-US" sz="1400" dirty="0"/>
          </a:p>
          <a:p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Qual a importância do dólar e do mercado de câmbio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pt-BR" sz="1400" dirty="0"/>
              <a:t>Sempre que quiser ou precisar trocar reais por uma moeda estrangeira, os brasileiros terão de utilizar o mercado de câmbio.</a:t>
            </a:r>
          </a:p>
          <a:p>
            <a:pPr fontAlgn="base"/>
            <a:endParaRPr lang="pt-BR" sz="1400" dirty="0"/>
          </a:p>
          <a:p>
            <a:pPr fontAlgn="base"/>
            <a:r>
              <a:rPr lang="pt-BR" sz="1400" dirty="0"/>
              <a:t>Não há um valor máximo para a compra de moeda estrangeira por empresas ou cidadãos, mas, para realizar a conversão dos reais, é necessário seguir uma série de regras do Banco Central, da Comissão de Valores Mobiliários e da Receita Federal, que, juntos, disciplinam essas operações.</a:t>
            </a:r>
          </a:p>
          <a:p>
            <a:pPr fontAlgn="base"/>
            <a:endParaRPr lang="pt-BR" sz="1400" dirty="0"/>
          </a:p>
          <a:p>
            <a:pPr fontAlgn="base"/>
            <a:r>
              <a:rPr lang="pt-BR" sz="1400" dirty="0"/>
              <a:t>A taxa utilizada para o câmbio de moedas é livremente pactuada no mercado financeiro entre compradores e vendedores, mas está sujeita a interferências externas. </a:t>
            </a:r>
          </a:p>
          <a:p>
            <a:pPr fontAlgn="base"/>
            <a:endParaRPr lang="pt-BR" sz="1400" dirty="0"/>
          </a:p>
          <a:p>
            <a:pPr fontAlgn="base"/>
            <a:r>
              <a:rPr lang="pt-BR" sz="1400" dirty="0"/>
              <a:t>O governo brasileiro tem adotado uma política cambial conhecida como “flutuação suja”, em que o câmbio não é nem fixo nem flutua apenas ao sabor do mercado. </a:t>
            </a:r>
          </a:p>
          <a:p>
            <a:pPr fontAlgn="base"/>
            <a:endParaRPr lang="pt-BR" sz="1400" dirty="0"/>
          </a:p>
          <a:p>
            <a:pPr fontAlgn="base"/>
            <a:r>
              <a:rPr lang="pt-BR" sz="1400" dirty="0"/>
              <a:t>O governo pode interferir na formação da taxa por meio do Banco Central, que possui mais de US$ 300 bilhões em reservas internacionais. Esse dinheiro garante ao BC poder de fogo para levar a cotação do dólar para cima ou para baixo, de acordo com seus objetivos. </a:t>
            </a:r>
          </a:p>
          <a:p>
            <a:pPr fontAlgn="base"/>
            <a:endParaRPr lang="pt-BR" sz="1400" dirty="0"/>
          </a:p>
          <a:p>
            <a:pPr fontAlgn="base"/>
            <a:r>
              <a:rPr lang="pt-BR" sz="1400" dirty="0"/>
              <a:t>Ao incentivar a oscilação do dólar para baixo, o governo pode, por exemplo, ajudar o BC a conter a inflação, facilitando a importação de produtos. Já um dólar mais valorizado aumenta a competitividade dos produtos nacionais</a:t>
            </a:r>
          </a:p>
        </p:txBody>
      </p:sp>
    </p:spTree>
    <p:extLst>
      <p:ext uri="{BB962C8B-B14F-4D97-AF65-F5344CB8AC3E}">
        <p14:creationId xmlns:p14="http://schemas.microsoft.com/office/powerpoint/2010/main" val="1992468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/>
              <a:t>Dólar comercial, turismo, paralelo e </a:t>
            </a:r>
            <a:r>
              <a:rPr lang="pt-BR" b="1" dirty="0" err="1"/>
              <a:t>ptax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003232" cy="4997152"/>
          </a:xfrm>
        </p:spPr>
        <p:txBody>
          <a:bodyPr>
            <a:normAutofit fontScale="62500" lnSpcReduction="20000"/>
          </a:bodyPr>
          <a:lstStyle/>
          <a:p>
            <a:pPr algn="just" fontAlgn="base"/>
            <a:r>
              <a:rPr lang="pt-BR" dirty="0"/>
              <a:t>Apesar de o dólar ser uma moeda só, há, no Brasil, diferentes cotações para a divisa.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O </a:t>
            </a:r>
            <a:r>
              <a:rPr lang="pt-BR" b="1" dirty="0"/>
              <a:t>dólar comercial</a:t>
            </a:r>
            <a:r>
              <a:rPr lang="pt-BR" dirty="0"/>
              <a:t> é utilizado para transações cambiais entre dois bancos ou entre instituições financeiras e grandes empresas. Há cotações diferentes de compra e de venda. A diferença entre as duas cotações representa o lucro bruto do banco responsável pela intermediação das negociações.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O </a:t>
            </a:r>
            <a:r>
              <a:rPr lang="pt-BR" b="1" dirty="0"/>
              <a:t>dólar turismo</a:t>
            </a:r>
            <a:r>
              <a:rPr lang="pt-BR" dirty="0"/>
              <a:t> é utilizado para negociações de moeda estrangeira entre bancos e pessoas físicas, que geralmente têm o objetivo de viajar e fazer compras no exterior. Como as quantidades de moeda movimentadas em cada uma dessas operações costumam ser bem menores, o spread do banco ou casa de câmbio é maior.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O </a:t>
            </a:r>
            <a:r>
              <a:rPr lang="pt-BR" b="1" dirty="0"/>
              <a:t>dólar paralelo é ilegal</a:t>
            </a:r>
            <a:r>
              <a:rPr lang="pt-BR" dirty="0"/>
              <a:t>. Esse mercado existiu no Brasil até a década de 1990, mas começou a morrer no governo Collor. Hoje é necessário ser instituição autorizada pelo Banco Central para comprar e vender moeda estrangeira. Um doleiro que negocia a moeda comete crime federal.</a:t>
            </a:r>
          </a:p>
          <a:p>
            <a:pPr algn="just" fontAlgn="base"/>
            <a:endParaRPr lang="pt-BR" dirty="0"/>
          </a:p>
          <a:p>
            <a:pPr algn="just" fontAlgn="base"/>
            <a:r>
              <a:rPr lang="pt-BR" dirty="0"/>
              <a:t>A </a:t>
            </a:r>
            <a:r>
              <a:rPr lang="pt-BR" b="1" dirty="0" err="1"/>
              <a:t>Ptax</a:t>
            </a:r>
            <a:r>
              <a:rPr lang="pt-BR" b="1" dirty="0"/>
              <a:t> (ou </a:t>
            </a:r>
            <a:r>
              <a:rPr lang="pt-BR" b="1" dirty="0" err="1"/>
              <a:t>Ptax</a:t>
            </a:r>
            <a:r>
              <a:rPr lang="pt-BR" b="1" dirty="0"/>
              <a:t> 800)</a:t>
            </a:r>
            <a:r>
              <a:rPr lang="pt-BR" dirty="0"/>
              <a:t> é a taxa média ponderada de negociação de dólares entre instituições financeiras. A taxa também funciona como um indexador da variação cambial, já que os contratos de dólar futuro negociados na B3 seguem o valor da </a:t>
            </a:r>
            <a:r>
              <a:rPr lang="pt-BR" dirty="0" err="1"/>
              <a:t>Ptax</a:t>
            </a:r>
            <a:r>
              <a:rPr lang="pt-BR" dirty="0"/>
              <a:t> futura. Para operações de câmbio de dólares por outras moedas que não o real, também é utilizada a </a:t>
            </a:r>
            <a:r>
              <a:rPr lang="pt-BR" dirty="0" err="1"/>
              <a:t>Ptax</a:t>
            </a:r>
            <a:r>
              <a:rPr lang="pt-BR" dirty="0"/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2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Contrato Futuro de Moeda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91264" cy="4873752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Objeto</a:t>
            </a:r>
            <a:r>
              <a:rPr lang="en-US" dirty="0"/>
              <a:t> de </a:t>
            </a:r>
            <a:r>
              <a:rPr lang="en-US" dirty="0" err="1"/>
              <a:t>Contrato</a:t>
            </a:r>
            <a:r>
              <a:rPr lang="en-US" dirty="0"/>
              <a:t> é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Moeda</a:t>
            </a:r>
            <a:r>
              <a:rPr lang="en-US" dirty="0"/>
              <a:t> </a:t>
            </a:r>
            <a:r>
              <a:rPr lang="en-US" dirty="0" err="1"/>
              <a:t>estrangeira</a:t>
            </a:r>
            <a:r>
              <a:rPr lang="en-US" dirty="0"/>
              <a:t> – no </a:t>
            </a:r>
            <a:r>
              <a:rPr lang="en-US" dirty="0" err="1"/>
              <a:t>Brasil</a:t>
            </a:r>
            <a:r>
              <a:rPr lang="en-US" dirty="0"/>
              <a:t> é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entrega</a:t>
            </a:r>
            <a:r>
              <a:rPr lang="en-US" dirty="0"/>
              <a:t>.</a:t>
            </a:r>
          </a:p>
          <a:p>
            <a:r>
              <a:rPr lang="en-US" dirty="0" err="1"/>
              <a:t>Exemplo</a:t>
            </a:r>
            <a:r>
              <a:rPr lang="en-US" dirty="0"/>
              <a:t> de Contratos: Contratos de </a:t>
            </a:r>
            <a:r>
              <a:rPr lang="en-US" dirty="0" err="1"/>
              <a:t>moeda</a:t>
            </a:r>
            <a:r>
              <a:rPr lang="en-US" dirty="0"/>
              <a:t> </a:t>
            </a:r>
            <a:r>
              <a:rPr lang="en-US" dirty="0" err="1"/>
              <a:t>negociados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BVM&amp;F (BRL/USD):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Objetivo</a:t>
            </a:r>
            <a:r>
              <a:rPr lang="en-US" dirty="0"/>
              <a:t> do </a:t>
            </a:r>
            <a:r>
              <a:rPr lang="en-US" dirty="0" err="1"/>
              <a:t>Contrato</a:t>
            </a:r>
            <a:r>
              <a:rPr lang="en-US" dirty="0"/>
              <a:t>: </a:t>
            </a:r>
            <a:r>
              <a:rPr lang="en-US" dirty="0" err="1"/>
              <a:t>fornecer</a:t>
            </a:r>
            <a:r>
              <a:rPr lang="en-US" dirty="0"/>
              <a:t> </a:t>
            </a:r>
            <a:r>
              <a:rPr lang="en-US" dirty="0" err="1"/>
              <a:t>proteção</a:t>
            </a:r>
            <a:r>
              <a:rPr lang="en-US" dirty="0"/>
              <a:t> contra </a:t>
            </a:r>
            <a:r>
              <a:rPr lang="en-US" dirty="0" err="1"/>
              <a:t>alterações</a:t>
            </a:r>
            <a:r>
              <a:rPr lang="en-US" dirty="0"/>
              <a:t> </a:t>
            </a:r>
            <a:r>
              <a:rPr lang="en-US" dirty="0" err="1"/>
              <a:t>nas</a:t>
            </a:r>
            <a:r>
              <a:rPr lang="en-US" dirty="0"/>
              <a:t> </a:t>
            </a:r>
            <a:r>
              <a:rPr lang="en-US" dirty="0" err="1"/>
              <a:t>taxas</a:t>
            </a:r>
            <a:r>
              <a:rPr lang="en-US" dirty="0"/>
              <a:t> de </a:t>
            </a:r>
            <a:r>
              <a:rPr lang="en-US" dirty="0" err="1"/>
              <a:t>câmbio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140968"/>
            <a:ext cx="7505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6425"/>
            <a:ext cx="8729663" cy="785813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65539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28663" y="1628775"/>
            <a:ext cx="7850187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3000" dirty="0"/>
              <a:t> Finalidade</a:t>
            </a:r>
          </a:p>
          <a:p>
            <a:pPr lvl="1">
              <a:buFontTx/>
              <a:buChar char="•"/>
            </a:pPr>
            <a:r>
              <a:rPr lang="pt-BR" sz="2600" dirty="0"/>
              <a:t> Oferece um mecanismo de transferência de risco cambial em US$.</a:t>
            </a:r>
          </a:p>
          <a:p>
            <a:pPr>
              <a:buFontTx/>
              <a:buChar char="•"/>
            </a:pPr>
            <a:endParaRPr lang="pt-BR" sz="2600" dirty="0"/>
          </a:p>
          <a:p>
            <a:pPr>
              <a:buFontTx/>
              <a:buChar char="•"/>
            </a:pPr>
            <a:r>
              <a:rPr lang="pt-BR" sz="3000" dirty="0"/>
              <a:t> Principais Participantes</a:t>
            </a:r>
          </a:p>
          <a:p>
            <a:pPr lvl="1">
              <a:buFontTx/>
              <a:buChar char="•"/>
            </a:pPr>
            <a:r>
              <a:rPr lang="pt-BR" sz="2600" dirty="0"/>
              <a:t> Instituições financeiras</a:t>
            </a:r>
          </a:p>
          <a:p>
            <a:pPr lvl="1">
              <a:buFontTx/>
              <a:buChar char="•"/>
            </a:pPr>
            <a:r>
              <a:rPr lang="pt-BR" sz="2600" dirty="0"/>
              <a:t> Importadores</a:t>
            </a:r>
          </a:p>
          <a:p>
            <a:pPr lvl="1">
              <a:buFontTx/>
              <a:buChar char="•"/>
            </a:pPr>
            <a:r>
              <a:rPr lang="pt-BR" sz="2600" dirty="0"/>
              <a:t>Investidores Estrangeiros</a:t>
            </a:r>
          </a:p>
          <a:p>
            <a:pPr lvl="1">
              <a:buFontTx/>
              <a:buChar char="•"/>
            </a:pPr>
            <a:r>
              <a:rPr lang="pt-BR" sz="2600" dirty="0"/>
              <a:t> Exportadores.</a:t>
            </a:r>
          </a:p>
          <a:p>
            <a:pPr>
              <a:buFontTx/>
              <a:buChar char="•"/>
            </a:pPr>
            <a:endParaRPr lang="pt-BR" sz="2800" dirty="0"/>
          </a:p>
          <a:p>
            <a:pPr>
              <a:buFontTx/>
              <a:buChar char="•"/>
            </a:pPr>
            <a:endParaRPr lang="pt-BR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04665"/>
            <a:ext cx="8406135" cy="987574"/>
          </a:xfrm>
        </p:spPr>
        <p:txBody>
          <a:bodyPr>
            <a:normAutofit fontScale="90000"/>
          </a:bodyPr>
          <a:lstStyle/>
          <a:p>
            <a:pPr algn="r"/>
            <a:r>
              <a:rPr lang="pt-BR" sz="3600" dirty="0">
                <a:solidFill>
                  <a:schemeClr val="tx1"/>
                </a:solidFill>
              </a:rPr>
              <a:t>O Contrato Futuro de Dólar </a:t>
            </a:r>
            <a:r>
              <a:rPr lang="pt-BR" sz="3600" dirty="0" err="1">
                <a:solidFill>
                  <a:schemeClr val="tx1"/>
                </a:solidFill>
              </a:rPr>
              <a:t>BVM&amp;F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endParaRPr lang="pt-BR" sz="3200" dirty="0"/>
          </a:p>
        </p:txBody>
      </p:sp>
      <p:sp>
        <p:nvSpPr>
          <p:cNvPr id="67587" name="Line 3"/>
          <p:cNvSpPr>
            <a:spLocks noChangeShapeType="1"/>
          </p:cNvSpPr>
          <p:nvPr/>
        </p:nvSpPr>
        <p:spPr bwMode="auto">
          <a:xfrm flipH="1">
            <a:off x="815975" y="1138238"/>
            <a:ext cx="757078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pt-BR"/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 flipH="1" flipV="1">
            <a:off x="952500" y="1101725"/>
            <a:ext cx="2551113" cy="1868488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7589" name="Line 5"/>
          <p:cNvSpPr>
            <a:spLocks noChangeShapeType="1"/>
          </p:cNvSpPr>
          <p:nvPr/>
        </p:nvSpPr>
        <p:spPr bwMode="auto">
          <a:xfrm flipV="1">
            <a:off x="506413" y="1308100"/>
            <a:ext cx="7942262" cy="1588"/>
          </a:xfrm>
          <a:prstGeom prst="line">
            <a:avLst/>
          </a:prstGeom>
          <a:noFill/>
          <a:ln w="31750">
            <a:solidFill>
              <a:srgbClr val="000066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pt-BR"/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728663" y="1628775"/>
            <a:ext cx="7850187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t-BR" sz="2800" dirty="0"/>
              <a:t> Objeto do Contrato</a:t>
            </a:r>
          </a:p>
          <a:p>
            <a:pPr lvl="1">
              <a:buFontTx/>
              <a:buChar char="•"/>
            </a:pPr>
            <a:r>
              <a:rPr lang="pt-BR" sz="2000" dirty="0"/>
              <a:t> Dólares comercial americano, PTAX 800 de venda 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Tamanho do Contrato</a:t>
            </a:r>
          </a:p>
          <a:p>
            <a:pPr lvl="1">
              <a:buFontTx/>
              <a:buChar char="•"/>
            </a:pPr>
            <a:r>
              <a:rPr lang="pt-BR" sz="2000" dirty="0"/>
              <a:t> US$ 50.000.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Cotação</a:t>
            </a:r>
          </a:p>
          <a:p>
            <a:pPr lvl="1">
              <a:buFontTx/>
              <a:buChar char="•"/>
            </a:pPr>
            <a:r>
              <a:rPr lang="pt-BR" sz="2000" dirty="0"/>
              <a:t> R$ por 1.000 US$.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Vencimento</a:t>
            </a:r>
          </a:p>
          <a:p>
            <a:pPr lvl="1">
              <a:buFontTx/>
              <a:buChar char="•"/>
            </a:pPr>
            <a:r>
              <a:rPr lang="pt-BR" sz="2000" dirty="0"/>
              <a:t> Todos os meses no 1o dia útil do mês de vencimento.</a:t>
            </a:r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r>
              <a:rPr lang="pt-BR" sz="2800" dirty="0"/>
              <a:t> Último dia de Negociação</a:t>
            </a:r>
          </a:p>
          <a:p>
            <a:pPr lvl="1">
              <a:buFontTx/>
              <a:buChar char="•"/>
            </a:pPr>
            <a:r>
              <a:rPr lang="pt-BR" sz="2000" dirty="0"/>
              <a:t> Último dia útil do mês anterior ao mês de vencimento do contrato</a:t>
            </a:r>
          </a:p>
          <a:p>
            <a:pPr>
              <a:buFontTx/>
              <a:buChar char="•"/>
            </a:pPr>
            <a:endParaRPr lang="pt-BR" sz="2000" dirty="0"/>
          </a:p>
          <a:p>
            <a:pPr lvl="1"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endParaRPr lang="pt-BR" sz="2000" dirty="0"/>
          </a:p>
          <a:p>
            <a:pPr>
              <a:buFontTx/>
              <a:buChar char="•"/>
            </a:pPr>
            <a:endParaRPr lang="pt-BR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2163</TotalTime>
  <Words>1876</Words>
  <Application>Microsoft Office PowerPoint</Application>
  <PresentationFormat>Apresentação na tela (4:3)</PresentationFormat>
  <Paragraphs>293</Paragraphs>
  <Slides>40</Slides>
  <Notes>12</Notes>
  <HiddenSlides>3</HiddenSlides>
  <MMClips>0</MMClips>
  <ScaleCrop>false</ScaleCrop>
  <HeadingPairs>
    <vt:vector size="8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50" baseType="lpstr">
      <vt:lpstr>Arial</vt:lpstr>
      <vt:lpstr>Calibri</vt:lpstr>
      <vt:lpstr>Cambria Math</vt:lpstr>
      <vt:lpstr>Century Schoolbook</vt:lpstr>
      <vt:lpstr>Monotype Sorts</vt:lpstr>
      <vt:lpstr>Wingdings</vt:lpstr>
      <vt:lpstr>Wingdings 2</vt:lpstr>
      <vt:lpstr>Balcão Envidraçado</vt:lpstr>
      <vt:lpstr>Microsoft Excel 97-2003 Worksheet</vt:lpstr>
      <vt:lpstr>Equation</vt:lpstr>
      <vt:lpstr>Contratos Futuro de Taxa de Câmbio</vt:lpstr>
      <vt:lpstr>Mercado de Câmbio</vt:lpstr>
      <vt:lpstr>Principais Instrumentos de Proteção Cambial</vt:lpstr>
      <vt:lpstr>Qual a importância do dólar e do mercado de câmbio</vt:lpstr>
      <vt:lpstr>Qual a importância do dólar e do mercado de câmbio</vt:lpstr>
      <vt:lpstr>Dólar comercial, turismo, paralelo e ptax</vt:lpstr>
      <vt:lpstr>Contrato Futuro de Moeda</vt:lpstr>
      <vt:lpstr>O Contrato Futuro de Dólar BVM&amp;F </vt:lpstr>
      <vt:lpstr>O Contrato Futuro de Dólar BVM&amp;F </vt:lpstr>
      <vt:lpstr>O Que é a PTAX 800</vt:lpstr>
      <vt:lpstr>O Contrato Futuro de Dólar BVM&amp;F </vt:lpstr>
      <vt:lpstr>O Contrato Futuro de Dólar BVM&amp;F </vt:lpstr>
      <vt:lpstr>Exemplos de Cotações</vt:lpstr>
      <vt:lpstr>Exemplos de Cotações</vt:lpstr>
      <vt:lpstr>Exemplos de Aplicação</vt:lpstr>
      <vt:lpstr>Apresentação do PowerPoint</vt:lpstr>
      <vt:lpstr>Exemplo de Operação</vt:lpstr>
      <vt:lpstr>Exemplo de Operação</vt:lpstr>
      <vt:lpstr>O Contrato Futuro de Dólar BVM&amp;F </vt:lpstr>
      <vt:lpstr>Apresentação do PowerPoint</vt:lpstr>
      <vt:lpstr>O Contrato Futuro de Dólar BVM&amp;F </vt:lpstr>
      <vt:lpstr>Apresentação do PowerPoint</vt:lpstr>
      <vt:lpstr>O Contrato Futuro de Dólar BVM&amp;F </vt:lpstr>
      <vt:lpstr>Dinâmica dos ajustes</vt:lpstr>
      <vt:lpstr>Formação de Preços - 1</vt:lpstr>
      <vt:lpstr>Formação de Preço</vt:lpstr>
      <vt:lpstr>Apresentação do PowerPoint</vt:lpstr>
      <vt:lpstr>Formação de Preço</vt:lpstr>
      <vt:lpstr>Apresentação do PowerPoint</vt:lpstr>
      <vt:lpstr>O Contrato Futuro de Dólar BVM&amp;F </vt:lpstr>
      <vt:lpstr>Apresentação do PowerPoint</vt:lpstr>
      <vt:lpstr>Determinação do Número de contratos</vt:lpstr>
      <vt:lpstr>Apresentação do PowerPoint</vt:lpstr>
      <vt:lpstr>O Contrato Futuro de Dólar BVM&amp;F</vt:lpstr>
      <vt:lpstr>Minicontrato Futuro de Dólar BVM&amp;F </vt:lpstr>
      <vt:lpstr>Exemplo de Operação</vt:lpstr>
      <vt:lpstr>Apresentação do PowerPoint</vt:lpstr>
      <vt:lpstr>Exemplo de Operação</vt:lpstr>
      <vt:lpstr>Exemplo de Operação</vt:lpstr>
      <vt:lpstr>Outras Moedas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 financeiro e de Capitais II</dc:title>
  <cp:lastModifiedBy>Alan De Genaro</cp:lastModifiedBy>
  <cp:revision>119</cp:revision>
  <dcterms:modified xsi:type="dcterms:W3CDTF">2017-04-28T03:08:01Z</dcterms:modified>
</cp:coreProperties>
</file>