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9" r:id="rId14"/>
    <p:sldId id="270" r:id="rId15"/>
    <p:sldId id="271" r:id="rId16"/>
    <p:sldId id="268" r:id="rId17"/>
    <p:sldId id="274" r:id="rId18"/>
    <p:sldId id="272" r:id="rId19"/>
    <p:sldId id="273" r:id="rId20"/>
    <p:sldId id="275" r:id="rId21"/>
    <p:sldId id="277" r:id="rId22"/>
    <p:sldId id="278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371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20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218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317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8450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013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884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492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18709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023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993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8F6A6-8BC0-0B47-8877-6660CEE77B24}" type="datetimeFigureOut">
              <a:rPr lang="en-US" smtClean="0"/>
              <a:t>2/15/23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0318A-5D26-6F42-8AC7-2950B70E99F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39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t.wikipedia.org/wiki/Jesus" TargetMode="External"/><Relationship Id="rId3" Type="http://schemas.openxmlformats.org/officeDocument/2006/relationships/hyperlink" Target="http://pt.wikipedia.org/wiki/Pin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t.wikipedia.org/wiki/Ad%C3%A3o_e_Ev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Intersecções e marcadores: gênero e raça </a:t>
            </a:r>
            <a:endParaRPr lang="pt-P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smtClean="0"/>
              <a:t>Heloisa Buarque de Almeida</a:t>
            </a:r>
          </a:p>
          <a:p>
            <a:r>
              <a:rPr lang="pt-PT" dirty="0" smtClean="0"/>
              <a:t>Disciplina Antropologia e Gênero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84898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Raça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2076"/>
            <a:ext cx="8229600" cy="4824087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Com raras exceções, todos concordam que em termos </a:t>
            </a:r>
            <a:r>
              <a:rPr lang="pt-BR" dirty="0" err="1"/>
              <a:t>bio-sociais</a:t>
            </a:r>
            <a:r>
              <a:rPr lang="pt-BR" dirty="0"/>
              <a:t> as “raças” não existem. A legada “base natural” para a diversidade cultural das raças são construções sócio-históricas. As diferenças de fenótipo refletem apenas uma fração do genótipo dos grupos. Mas por outro lado, há instâncias de racismo mesmo onde não há diferenças evidentes de fenótipo. Assim, para enfatizar o caráter ideológico da discriminação “racial”, os conceitos de </a:t>
            </a:r>
            <a:r>
              <a:rPr lang="pt-BR" i="1" dirty="0"/>
              <a:t>etnicidade</a:t>
            </a:r>
            <a:r>
              <a:rPr lang="pt-BR" dirty="0"/>
              <a:t> e </a:t>
            </a:r>
            <a:r>
              <a:rPr lang="pt-BR" i="1" dirty="0"/>
              <a:t>grupo étnico</a:t>
            </a:r>
            <a:r>
              <a:rPr lang="pt-BR" dirty="0"/>
              <a:t>, no sentido de identidades culturais, substituíram recentemente o termo “raça”. </a:t>
            </a:r>
            <a:endParaRPr lang="en-US" dirty="0"/>
          </a:p>
          <a:p>
            <a:r>
              <a:rPr lang="pt-BR" dirty="0"/>
              <a:t>Em reação ao nazismo, o termo etnia ganhou destaque após a 2a Guerra.  – com a intenção de ressaltar que os grupos humanos são um fenômeno cultural e histórico e não categorias de pessoas determinadas biologicamente com traços hereditários morais e intelectuais comuns.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70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A mudança do termo raça para etnicidade teve pelo menos 2 </a:t>
            </a:r>
            <a:r>
              <a:rPr lang="pt-BR" dirty="0" smtClean="0"/>
              <a:t>consequências: </a:t>
            </a:r>
            <a:endParaRPr lang="en-US" dirty="0"/>
          </a:p>
          <a:p>
            <a:pPr lvl="0"/>
            <a:r>
              <a:rPr lang="pt-BR" dirty="0"/>
              <a:t>tendeu a esconder o racismo, ou seja, as formas de discriminação e exclusão justificadas ideologicamente como resultantes de deficiências morais, intelectuais raciais e portanto e hereditárias. </a:t>
            </a:r>
            <a:endParaRPr lang="en-US" dirty="0"/>
          </a:p>
          <a:p>
            <a:pPr lvl="0"/>
            <a:r>
              <a:rPr lang="pt-BR" dirty="0"/>
              <a:t>por outro lado, raça ao ser relegada ao mundo natural, diversamente da etnicidade como identidade cultural, foi paradoxalmente reificada como um fenômeno distinto.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01772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63802" cy="738087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Fato natural?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551"/>
            <a:ext cx="8229600" cy="543335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/>
              <a:t>As </a:t>
            </a:r>
            <a:r>
              <a:rPr lang="pt-BR" dirty="0"/>
              <a:t>raças, em termos </a:t>
            </a:r>
            <a:r>
              <a:rPr lang="pt-BR" dirty="0" err="1"/>
              <a:t>bio-sociais</a:t>
            </a:r>
            <a:r>
              <a:rPr lang="pt-BR" dirty="0"/>
              <a:t>, não existem entre os seres humanos. A humanidade pode ser classificada em termos de alguns traços fenotípicos que expressam apenas uma pequena fração de seu genótipo, mas não há evidências de diferenças morais ou intelectuais associadas a estas características físicas. Mesmo assim, traços culturais são atribuídos a “raças”. 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De modo inverso, o dimorfismo sexual existe dentre os seres humanos. A questão em jogo é o oposto: se as relações de gênero, em todas as circunstâncias, podem ser atribuídas a este “fato” fisiológico.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Ou seja: as discriminações raciais se baseiam num “fato” natural que é por si uma construção ideológica, ao passo que as hierarquias de gênero parecem estar ancoradas num fato natural realmente existente do dimorfismo sexual.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O problema é também que a etnicidade tende a ser naturalizada, em termos de traços culturais compartilhados que parecem constituir uma realidade essencial. A diferença entre natureza e cultura é apagada.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54019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i="1" dirty="0"/>
              <a:t>Está o sexo para o gênero assim como a raça para a etnicidade</a:t>
            </a:r>
            <a:r>
              <a:rPr lang="pt-BR" sz="3200" i="1" dirty="0" smtClean="0"/>
              <a:t>?</a:t>
            </a:r>
            <a:endParaRPr lang="pt-P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5349" cy="4958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“Raça”, como “etnicidade”, é uma construção simbólica usada em determinado contextos </a:t>
            </a:r>
            <a:r>
              <a:rPr lang="pt-BR" dirty="0" err="1"/>
              <a:t>socio-políticos</a:t>
            </a:r>
            <a:r>
              <a:rPr lang="pt-BR" dirty="0"/>
              <a:t> para definir e marcar os grupos humanos. A “raça” não existe como fato biológico, mas a etnicidade tende a ser “naturalizada”. As diferenças sexuais parecem reais entre os humanos, uma espécie com dois sexos. Primeiro parece que a homologia não se mantém. Mas apesar da teoria, as diferenças sexuais biológicas parecem ser a base empírica sobre a qual as relações de gênero são elaboradas. Mas </a:t>
            </a:r>
            <a:r>
              <a:rPr lang="pt-BR" dirty="0" err="1"/>
              <a:t>Laqueur</a:t>
            </a:r>
            <a:r>
              <a:rPr lang="pt-BR" dirty="0"/>
              <a:t> demonstrou que a noção </a:t>
            </a:r>
            <a:r>
              <a:rPr lang="pt-BR" dirty="0" err="1"/>
              <a:t>bi-sexual</a:t>
            </a:r>
            <a:r>
              <a:rPr lang="pt-BR" dirty="0"/>
              <a:t> também constitui uma representação associada a outros traços da cultura (e da política)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Quero afirmar que, na sociedade de classes, a homologia “o sexo está para o gênero assim como a raça para a etnicidade” é produtiva, e há ainda uma ligação político-ideológica entre os dois pares de relação.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04925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Argumento: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De modo relacionado, as diferenças sexuais assim como as de “raça” têm sido e continuam sendo ideologicamente marcadas como “fatos” biológicos socialmente significativos na sociedade de classes como uma forma de naturalizar e assim perpetuar as desigualdades de classe e gênero. As desigualdades sociais e de gênero são construídas e legitimadas como ancoradas nos fatos presumivelmente biológicos das diferenças de sexo e raça. A naturalização das desigualdades sociais constitui, de fato, um procedimento ideológico da sociedade de classes para superar suas contradições inerentes.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74868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6481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Raça – origem colonial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7026"/>
            <a:ext cx="8229600" cy="54655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300" dirty="0"/>
              <a:t>“Raça” é um termo usado no século XVI para referir à participação e descendência de uma família, uma casa no sentido de linhagem nobre, e portanto tinha uma conotação positiva. Em castelhano, o termo foi contaminado do século XVI em diante pela doutrina de pureza do sangue, adotado na expulsão dos judeus e mouros da península Ibérica (adotada com o objetivo de segregar cristãos dos não-cristãos). É diferente da noção científica moderna de raça, mas compartilha a </a:t>
            </a:r>
            <a:r>
              <a:rPr lang="pt-BR" sz="2300" dirty="0" err="1"/>
              <a:t>idéia</a:t>
            </a:r>
            <a:r>
              <a:rPr lang="pt-BR" sz="2300" dirty="0"/>
              <a:t> de que a “raça” é uma condição inata e hereditária. </a:t>
            </a:r>
            <a:endParaRPr lang="pt-BR" sz="2300" dirty="0" smtClean="0"/>
          </a:p>
          <a:p>
            <a:pPr marL="0" indent="0">
              <a:buNone/>
            </a:pPr>
            <a:r>
              <a:rPr lang="pt-BR" sz="2300" dirty="0" smtClean="0"/>
              <a:t>A </a:t>
            </a:r>
            <a:r>
              <a:rPr lang="pt-BR" sz="2300" dirty="0"/>
              <a:t>origem da noção de sangue como veículo inicialmente de fé religiosa e depois como marcador de uma condição social provavelmente relaciona-se à teoria da fisiologia medieval, na qual o sangue da mãe alimentava a criança no útero, e transformado em leite, alimentava o bebê fora do útero também. (cita </a:t>
            </a:r>
            <a:r>
              <a:rPr lang="pt-BR" sz="2300" dirty="0" err="1"/>
              <a:t>Bynum</a:t>
            </a:r>
            <a:r>
              <a:rPr lang="pt-BR" sz="2300" dirty="0"/>
              <a:t>). A substância da criança era fornecida pelo sangue da mãe. Pureza de sangue significava descendência de uma mulher cristã</a:t>
            </a:r>
            <a:r>
              <a:rPr lang="pt-BR" sz="2300" dirty="0" smtClean="0"/>
              <a:t>.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7883581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6276"/>
            <a:ext cx="8229600" cy="520988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Depois disso, a descendência de judeus ou muçulmanos parecia uma mancha indelével. A doutrina foi transportada às colônias espanholas, e estendida para cobrir africanos e seus descendentes, valorizada pelos europeus para destacar casamento </a:t>
            </a:r>
            <a:r>
              <a:rPr lang="pt-BR" dirty="0" err="1"/>
              <a:t>endogâmicos</a:t>
            </a:r>
            <a:r>
              <a:rPr lang="pt-BR" dirty="0"/>
              <a:t>, nascimento legítimos como garantia de atestado de pureza racial e social como </a:t>
            </a:r>
            <a:r>
              <a:rPr lang="pt-BR" dirty="0" err="1"/>
              <a:t>pre-requisitos</a:t>
            </a:r>
            <a:r>
              <a:rPr lang="pt-BR" dirty="0"/>
              <a:t> para preeminência social. </a:t>
            </a:r>
            <a:endParaRPr lang="en-US" dirty="0"/>
          </a:p>
          <a:p>
            <a:r>
              <a:rPr lang="pt-BR" dirty="0"/>
              <a:t>Na Europa, fenótipos e culturas variados chamaram a atenção dos cientistas naturais no final do século XVII, e no XVIII tornou-se o racismo científico, as </a:t>
            </a:r>
            <a:r>
              <a:rPr lang="pt-BR" dirty="0" err="1"/>
              <a:t>pseudo-centíficas</a:t>
            </a:r>
            <a:r>
              <a:rPr lang="pt-BR" dirty="0"/>
              <a:t> demonstrações de causa física para diferenças culturais. Depois ordenadas em inferior e superior (caucasianos), e elaborada em termos de desigualdades racial-social-políticas no século XIX.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71667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Todas estas formas de preconceito e discriminação têm 2 procedimentos ideológicos comuns: “naturalizar” as diferenças socialmente significativas, e interpretá-las como desigualdades. A consolidação da sociedade de classes no século XIX gerou desigualdade social crescente, mas acompanhada de um </a:t>
            </a:r>
            <a:r>
              <a:rPr lang="pt-BR" dirty="0" err="1"/>
              <a:t>ethos</a:t>
            </a:r>
            <a:r>
              <a:rPr lang="pt-BR" dirty="0"/>
              <a:t> de oportunidades iguais para todos os seres humanos nascidos iguais, livres, e responsáveis pelos seus atos.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41966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326"/>
            <a:ext cx="8229600" cy="4984837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Por que numa sociedade de classes </a:t>
            </a:r>
            <a:r>
              <a:rPr lang="pt-BR" dirty="0" err="1"/>
              <a:t>meritocrática</a:t>
            </a:r>
            <a:r>
              <a:rPr lang="pt-BR" dirty="0"/>
              <a:t> de indivíduos autônomos, a naturalização da condição social e a desigualdade tem um papel tão central e contraditório na manutenção das desigualdades de classe?</a:t>
            </a:r>
            <a:endParaRPr lang="en-US" dirty="0"/>
          </a:p>
          <a:p>
            <a:r>
              <a:rPr lang="pt-BR" dirty="0"/>
              <a:t>No século XIX, a burguesia não podia mais justificar seus privilégios puramente numa ética de abstinência e esforço (dado que estas virtudes não os acompanhavam a todos). O resultado foi um </a:t>
            </a:r>
            <a:r>
              <a:rPr lang="pt-BR" u="sng" dirty="0"/>
              <a:t>elitismo sócio-político </a:t>
            </a:r>
            <a:r>
              <a:rPr lang="pt-BR" dirty="0"/>
              <a:t>baseado em </a:t>
            </a:r>
            <a:r>
              <a:rPr lang="pt-BR" u="sng" dirty="0"/>
              <a:t>teorias de superioridade racial</a:t>
            </a:r>
            <a:r>
              <a:rPr lang="pt-BR" dirty="0"/>
              <a:t>. Ao indicar que inferioridade era igualmente inata, as doutrinas de superioridade racial mantinham as massas empobrecidas em seus lugares numa época de crescentes tensões políticas. </a:t>
            </a:r>
            <a:endParaRPr lang="pt-BR" dirty="0" smtClean="0"/>
          </a:p>
          <a:p>
            <a:r>
              <a:rPr lang="pt-BR" dirty="0" smtClean="0"/>
              <a:t>(abre para pensar em </a:t>
            </a:r>
            <a:r>
              <a:rPr lang="pt-BR" i="1" dirty="0" smtClean="0"/>
              <a:t>processos de </a:t>
            </a:r>
            <a:r>
              <a:rPr lang="pt-BR" i="1" dirty="0" err="1" smtClean="0"/>
              <a:t>racialização</a:t>
            </a:r>
            <a:r>
              <a:rPr lang="pt-BR" dirty="0" smtClean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1960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As concepções de eu, pessoa, indivíduo, natureza humana</a:t>
            </a:r>
            <a:r>
              <a:rPr lang="pt-BR" dirty="0"/>
              <a:t> não são auto-evidentes, nem uma </a:t>
            </a:r>
            <a:r>
              <a:rPr lang="pt-BR" dirty="0" smtClean="0"/>
              <a:t>estrutura imutável </a:t>
            </a:r>
            <a:r>
              <a:rPr lang="pt-BR" dirty="0"/>
              <a:t>que constitui as sociedades. A posição social percebida como </a:t>
            </a:r>
            <a:r>
              <a:rPr lang="pt-BR" dirty="0" err="1"/>
              <a:t>adscrita</a:t>
            </a:r>
            <a:r>
              <a:rPr lang="pt-BR" dirty="0"/>
              <a:t> (atribuída) por descendência e portanto inata, não era algo novo na história da Europa. </a:t>
            </a:r>
            <a:endParaRPr lang="pt-BR" dirty="0" smtClean="0"/>
          </a:p>
          <a:p>
            <a:r>
              <a:rPr lang="pt-BR" dirty="0" smtClean="0"/>
              <a:t>No </a:t>
            </a:r>
            <a:r>
              <a:rPr lang="pt-BR" dirty="0"/>
              <a:t>entanto, a </a:t>
            </a:r>
            <a:r>
              <a:rPr lang="pt-BR" b="1" dirty="0"/>
              <a:t>noção universalista do indivíduo livre</a:t>
            </a:r>
            <a:r>
              <a:rPr lang="pt-BR" dirty="0"/>
              <a:t>, autônomo e responsável era um novo conceito que datava do Renascimento e que se consolidou no Iluminismo. O princípio de atribuição de status definido pela descendência persistiu e intersectou com a sociedade de classes.   </a:t>
            </a:r>
            <a:endParaRPr lang="en-US" dirty="0"/>
          </a:p>
          <a:p>
            <a:r>
              <a:rPr lang="pt-BR" dirty="0"/>
              <a:t>Assim, o racismo moderno não lhe parece tão distinto no “novo racismo” descrito pelo CCCS (anos 70/80, Inglaterra). Ambos são construções ideológicas geradas pelas contradições inerentes da sociedade capitalista entre um </a:t>
            </a:r>
            <a:r>
              <a:rPr lang="pt-BR" dirty="0" err="1"/>
              <a:t>ethos</a:t>
            </a:r>
            <a:r>
              <a:rPr lang="pt-BR" dirty="0"/>
              <a:t> de igualdade de oportunidades e as desigualdades e formas de dominação </a:t>
            </a:r>
            <a:r>
              <a:rPr lang="pt-BR" dirty="0" err="1"/>
              <a:t>socio-econômicas</a:t>
            </a:r>
            <a:r>
              <a:rPr lang="pt-BR" dirty="0"/>
              <a:t> nacionais e internacionais. </a:t>
            </a:r>
            <a:r>
              <a:rPr lang="pt-BR" dirty="0" smtClean="0"/>
              <a:t>(debate com Stuart Hall)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4106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2034" cy="738087"/>
          </a:xfrm>
        </p:spPr>
        <p:txBody>
          <a:bodyPr>
            <a:normAutofit fontScale="90000"/>
          </a:bodyPr>
          <a:lstStyle/>
          <a:p>
            <a:r>
              <a:rPr lang="pt-PT" dirty="0" err="1" smtClean="0"/>
              <a:t>Sojourner</a:t>
            </a:r>
            <a:r>
              <a:rPr lang="pt-PT" dirty="0" smtClean="0"/>
              <a:t> </a:t>
            </a:r>
            <a:r>
              <a:rPr lang="pt-PT" dirty="0" err="1" smtClean="0"/>
              <a:t>Truth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476"/>
            <a:ext cx="8229600" cy="5176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“Bem, crianças, onde há muita confusão deve haver algo de errado. Penso que entre os negros do Sul e as mulheres do Norte, todos falando sobre direitos, os homens brancos vão muito em breve ficar num aperto. Mas sobre o que todos aqui estão falando?</a:t>
            </a:r>
            <a:endParaRPr lang="pt-BR" dirty="0" smtClean="0">
              <a:effectLst/>
            </a:endParaRPr>
          </a:p>
          <a:p>
            <a:pPr marL="0" indent="0">
              <a:buNone/>
            </a:pPr>
            <a:r>
              <a:rPr lang="pt-BR" dirty="0" smtClean="0"/>
              <a:t>Aquele homem ali diz que as mulheres precisam ser ajudadas a entrar em carruagens, e erguidas para passar sobre valas e ter os melhores lugares em todas as partes. Ninguém nunca me ajudou a entrar em carruagens, a passar por cima de poças de lama ou me deu qualquer bom lugar! E não sou mulher? Olhem pra mim! Olhem pro meu braço! Tenho arado e plantado, e juntado em celeiros, e nenhum homem poderia me liderar! E não sou uma mulher?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0519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99493" cy="834538"/>
          </a:xfrm>
        </p:spPr>
        <p:txBody>
          <a:bodyPr>
            <a:normAutofit/>
          </a:bodyPr>
          <a:lstStyle/>
          <a:p>
            <a:r>
              <a:rPr lang="pt-PT" sz="4000" dirty="0" smtClean="0"/>
              <a:t>Resumindo</a:t>
            </a:r>
            <a:endParaRPr lang="pt-PT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176"/>
            <a:ext cx="8229600" cy="5016987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Tentei mostrar como e porque gênero, classe e raça intersectam na formação e perpetuação da sociedade de classes, que é desigual e contraditória. A ilusão liberal de que o sucesso </a:t>
            </a:r>
            <a:r>
              <a:rPr lang="pt-BR" dirty="0" smtClean="0"/>
              <a:t>socioeconômico </a:t>
            </a:r>
            <a:r>
              <a:rPr lang="pt-BR" dirty="0"/>
              <a:t>depende apenas do indivíduo é uma armadilha ideológica que tira a atenção das verdadeiras causas da desigualdade e acesso ao poder e a propriedade. Assim mina a possibilidade de resistência coletiva. Mas a noção de igualdade de oportunidades também fornece o material para desafiar as desigualdades existentes. A naturalização das desigualdades sociais – o racismo – é uma doutrina ideológica-política fundamental para conciliar a igualdade de oportunidades com a desigualdade real. </a:t>
            </a:r>
            <a:r>
              <a:rPr lang="pt-BR" dirty="0" smtClean="0"/>
              <a:t>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65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Quando a condição social é atribuída a deficiências naturais, as mulheres surgem no centro da cena enquanto mães, seja como reprodutoras para a classe ou a nação. Se classe ou nação são concebidas em termos essenciais, a capacidade </a:t>
            </a:r>
            <a:r>
              <a:rPr lang="pt-BR" dirty="0" err="1" smtClean="0"/>
              <a:t>procreativa</a:t>
            </a:r>
            <a:r>
              <a:rPr lang="pt-BR" dirty="0" smtClean="0"/>
              <a:t> das mulheres precisa ser controlada para perpetuar a classe o e os privilégios sociais-raciais. Controle implica dominação pelos homens. A desigualdade de gênero não é um epifenômeno, é central. 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35323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smtClean="0"/>
              <a:t>Para entender </a:t>
            </a:r>
            <a:r>
              <a:rPr lang="pt-PT" dirty="0" err="1" smtClean="0"/>
              <a:t>Lelia</a:t>
            </a:r>
            <a:r>
              <a:rPr lang="pt-PT" dirty="0" smtClean="0"/>
              <a:t> </a:t>
            </a:r>
            <a:r>
              <a:rPr lang="pt-PT" dirty="0" err="1" smtClean="0"/>
              <a:t>Gonzales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PT" dirty="0" smtClean="0"/>
              <a:t>Rever “democracia racial”</a:t>
            </a:r>
          </a:p>
          <a:p>
            <a:r>
              <a:rPr lang="pt-PT" dirty="0" smtClean="0"/>
              <a:t>Rever estudos de “relações raciais” no Brasil</a:t>
            </a:r>
          </a:p>
          <a:p>
            <a:pPr marL="0" indent="0">
              <a:buNone/>
            </a:pPr>
            <a:r>
              <a:rPr lang="pt-PT" dirty="0" smtClean="0"/>
              <a:t>Do projeto UNESCO ao reconhecimento de desigualdades</a:t>
            </a:r>
          </a:p>
          <a:p>
            <a:pPr marL="0" indent="0">
              <a:buNone/>
            </a:pPr>
            <a:r>
              <a:rPr lang="pt-PT" dirty="0" smtClean="0"/>
              <a:t>Raça ou classe? Ou Raça e Classe?</a:t>
            </a:r>
          </a:p>
          <a:p>
            <a:pPr marL="0" indent="0">
              <a:buNone/>
            </a:pPr>
            <a:r>
              <a:rPr lang="pt-PT" dirty="0" err="1" smtClean="0"/>
              <a:t>Florestan</a:t>
            </a:r>
            <a:r>
              <a:rPr lang="pt-PT" dirty="0" smtClean="0"/>
              <a:t> Fernandes (classe engloba raça?), </a:t>
            </a:r>
            <a:r>
              <a:rPr lang="pt-PT" dirty="0" err="1" smtClean="0"/>
              <a:t>Oracy</a:t>
            </a:r>
            <a:r>
              <a:rPr lang="pt-PT" dirty="0" smtClean="0"/>
              <a:t> Nogueira (preconceito de marca X de origem)</a:t>
            </a:r>
          </a:p>
          <a:p>
            <a:pPr marL="0" indent="0">
              <a:buNone/>
            </a:pPr>
            <a:r>
              <a:rPr lang="pt-PT" dirty="0" smtClean="0"/>
              <a:t>Questionamento do viés (Caio Prado </a:t>
            </a:r>
            <a:r>
              <a:rPr lang="pt-PT" dirty="0" err="1" smtClean="0"/>
              <a:t>Jr</a:t>
            </a:r>
            <a:r>
              <a:rPr lang="pt-PT" dirty="0" smtClean="0"/>
              <a:t>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965826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Lélia</a:t>
            </a:r>
            <a:r>
              <a:rPr lang="pt-PT" dirty="0" smtClean="0"/>
              <a:t> (de Almeida) </a:t>
            </a:r>
            <a:r>
              <a:rPr lang="pt-PT" dirty="0" err="1" smtClean="0"/>
              <a:t>Gonzales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Migra de interior MG para Rio de Janeiro com irmão – estudos </a:t>
            </a:r>
          </a:p>
          <a:p>
            <a:r>
              <a:rPr lang="pt-PT" dirty="0" smtClean="0"/>
              <a:t>Filosofia e </a:t>
            </a:r>
            <a:r>
              <a:rPr lang="pt-PT" dirty="0" err="1" smtClean="0"/>
              <a:t>Historia</a:t>
            </a:r>
            <a:r>
              <a:rPr lang="pt-PT" dirty="0" smtClean="0"/>
              <a:t> – </a:t>
            </a:r>
            <a:r>
              <a:rPr lang="pt-PT" dirty="0" err="1" smtClean="0"/>
              <a:t>vie-se</a:t>
            </a:r>
            <a:r>
              <a:rPr lang="pt-PT" dirty="0" smtClean="0"/>
              <a:t> como “embranquecida”, </a:t>
            </a:r>
            <a:r>
              <a:rPr lang="pt-PT" dirty="0" err="1" smtClean="0"/>
              <a:t>lady</a:t>
            </a:r>
            <a:r>
              <a:rPr lang="pt-PT" dirty="0" smtClean="0"/>
              <a:t>, professora (</a:t>
            </a:r>
            <a:r>
              <a:rPr lang="pt-PT" dirty="0" err="1" smtClean="0"/>
              <a:t>Andrews</a:t>
            </a:r>
            <a:r>
              <a:rPr lang="pt-PT" dirty="0" smtClean="0"/>
              <a:t>, Santo Inácio), depois na Universidade Gama Filho e Estácio de Sá</a:t>
            </a:r>
          </a:p>
          <a:p>
            <a:r>
              <a:rPr lang="pt-PT" dirty="0" smtClean="0"/>
              <a:t>1º marido Luiz Carlos Gonzalez</a:t>
            </a:r>
          </a:p>
          <a:p>
            <a:r>
              <a:rPr lang="pt-PT" dirty="0" smtClean="0"/>
              <a:t>Envolvimento </a:t>
            </a:r>
            <a:r>
              <a:rPr lang="pt-PT" smtClean="0"/>
              <a:t>com psicanálise</a:t>
            </a:r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74175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67338" cy="545187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847" y="1221702"/>
            <a:ext cx="8229600" cy="49044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 smtClean="0"/>
              <a:t>Posso trabalhar tanto quanto e comer tanto quanto um homem - quando consigo o que comer - e aguentar o chicote também! E não sou uma mulher? Dei à luz treze filhos, e vi a grande maioria ser vendida para a escravidão, e quando eu chorei com minha dor de mãe, ninguém, a não ser </a:t>
            </a:r>
            <a:r>
              <a:rPr lang="pt-BR" dirty="0" smtClean="0">
                <a:hlinkClick r:id="rId2"/>
              </a:rPr>
              <a:t>Jesus</a:t>
            </a:r>
            <a:r>
              <a:rPr lang="pt-BR" dirty="0" smtClean="0"/>
              <a:t> me ouviu! E não sou mulher?</a:t>
            </a:r>
          </a:p>
          <a:p>
            <a:pPr marL="0" indent="0">
              <a:buNone/>
            </a:pPr>
            <a:r>
              <a:rPr lang="pt-BR" dirty="0" smtClean="0"/>
              <a:t>Então eles falam sobre essa coisa na cabeça; como a chamam mesmo? [alguém na </a:t>
            </a:r>
            <a:r>
              <a:rPr lang="pt-BR" dirty="0" err="1" smtClean="0"/>
              <a:t>platéia</a:t>
            </a:r>
            <a:r>
              <a:rPr lang="pt-BR" dirty="0" smtClean="0"/>
              <a:t> sussurra, "intelecto"] É isso, meu bem. O que isso tem a ver com os direitos das mulheres ou dos negros? Se a minha xícara não comporta mais que uma </a:t>
            </a:r>
            <a:r>
              <a:rPr lang="pt-BR" dirty="0" smtClean="0">
                <a:hlinkClick r:id="rId3"/>
              </a:rPr>
              <a:t>medida</a:t>
            </a:r>
            <a:r>
              <a:rPr lang="pt-BR" dirty="0" smtClean="0"/>
              <a:t>, e a sua comporta o dobro, você não vai deixar que a minha meia </a:t>
            </a:r>
            <a:r>
              <a:rPr lang="pt-BR" dirty="0" err="1" smtClean="0"/>
              <a:t>medidazinha</a:t>
            </a:r>
            <a:r>
              <a:rPr lang="pt-BR" dirty="0" smtClean="0"/>
              <a:t> fique completamente cheia?</a:t>
            </a:r>
            <a:endParaRPr lang="pt-BR" dirty="0" smtClean="0">
              <a:effectLst/>
            </a:endParaRP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8371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8087"/>
          </a:xfrm>
        </p:spPr>
        <p:txBody>
          <a:bodyPr>
            <a:normAutofit fontScale="90000"/>
          </a:bodyPr>
          <a:lstStyle/>
          <a:p>
            <a:r>
              <a:rPr lang="pt-PT" dirty="0" err="1" smtClean="0"/>
              <a:t>Sojourner</a:t>
            </a:r>
            <a:r>
              <a:rPr lang="pt-PT" dirty="0" smtClean="0"/>
              <a:t> </a:t>
            </a:r>
            <a:r>
              <a:rPr lang="pt-PT" dirty="0" err="1" smtClean="0"/>
              <a:t>Truth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Depois aquele homenzinho de preto ali disse que as mulheres não podem ter tantos direitos quanto os homens, porque Cristo não era mulher! De onde o seu Cristo veio? De onde o seu Cristo veio? De Deus e de uma mulher! O homem não teve nada a ver com Ele.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Se </a:t>
            </a:r>
            <a:r>
              <a:rPr lang="pt-BR" dirty="0">
                <a:hlinkClick r:id="rId2" tooltip="Adão e Eva"/>
              </a:rPr>
              <a:t>a primeira mulher feita por Deus</a:t>
            </a:r>
            <a:r>
              <a:rPr lang="pt-BR" dirty="0"/>
              <a:t> teve força bastante para virar o mundo de ponta-cabeça sozinha, estas mulheres juntas serão capazes de colocá-lo na posição certa novamente! E agora que elas estão querendo fazê-lo, é melhor que os homens permitam.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Obrigado aos que me ouviram, e agora a velha </a:t>
            </a:r>
            <a:r>
              <a:rPr lang="pt-BR" dirty="0" err="1"/>
              <a:t>Sojourner</a:t>
            </a:r>
            <a:r>
              <a:rPr lang="pt-BR" dirty="0"/>
              <a:t> não tem mais nada a dizer.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84810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3473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Verena</a:t>
            </a:r>
            <a:r>
              <a:rPr lang="en-US" dirty="0"/>
              <a:t> </a:t>
            </a:r>
            <a:r>
              <a:rPr lang="en-US" dirty="0" err="1"/>
              <a:t>Stolcke</a:t>
            </a:r>
            <a:r>
              <a:rPr lang="en-US" dirty="0"/>
              <a:t>: “Is sex to gender as race to ethnicity?”</a:t>
            </a:r>
            <a:br>
              <a:rPr lang="en-US" dirty="0"/>
            </a:b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9376"/>
            <a:ext cx="8063802" cy="41167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PT" dirty="0" smtClean="0"/>
              <a:t>(apresentar </a:t>
            </a:r>
            <a:r>
              <a:rPr lang="pt-PT" dirty="0" err="1"/>
              <a:t>V</a:t>
            </a:r>
            <a:r>
              <a:rPr lang="pt-PT" dirty="0" err="1" smtClean="0"/>
              <a:t>erena</a:t>
            </a:r>
            <a:r>
              <a:rPr lang="pt-PT" dirty="0" smtClean="0"/>
              <a:t>)</a:t>
            </a:r>
          </a:p>
          <a:p>
            <a:pPr marL="0" indent="0">
              <a:buNone/>
            </a:pPr>
            <a:r>
              <a:rPr lang="pt-BR" dirty="0"/>
              <a:t>“O útero é para a raça o que o coração é para o indivíduo: o órgão de circulação das espécies.” (manual de obstetrícia, 1847)</a:t>
            </a:r>
            <a:endParaRPr lang="en-US" dirty="0"/>
          </a:p>
          <a:p>
            <a:r>
              <a:rPr lang="pt-BR" dirty="0"/>
              <a:t>O senso comum ocidental distingue a natureza da cultura como se fossem auto-evidentes, aspectos distintos da vida social – mas é preciso qualificar os termos.</a:t>
            </a:r>
            <a:endParaRPr lang="en-US" dirty="0"/>
          </a:p>
          <a:p>
            <a:r>
              <a:rPr lang="pt-BR" dirty="0"/>
              <a:t>Na sociedade de classes, as desigualdades sociais tendem a ser marcadas e legitimadas quando são construídas como enraizadas nas diferenças naturais. Mas os “fatos naturais” podem ser construtos culturais.</a:t>
            </a:r>
            <a:endParaRPr lang="en-US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1263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90" y="274638"/>
            <a:ext cx="7899009" cy="143312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819826"/>
            <a:ext cx="8349175" cy="5306338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Citando </a:t>
            </a:r>
            <a:r>
              <a:rPr lang="pt-BR" dirty="0" err="1" smtClean="0"/>
              <a:t>Henrietta</a:t>
            </a:r>
            <a:r>
              <a:rPr lang="pt-BR" dirty="0" smtClean="0"/>
              <a:t> </a:t>
            </a:r>
            <a:r>
              <a:rPr lang="pt-BR" dirty="0"/>
              <a:t>Moore: esta fase envolve a construção de construtos teóricos que lidem com a </a:t>
            </a:r>
            <a:r>
              <a:rPr lang="pt-BR" b="1" dirty="0"/>
              <a:t>diferença</a:t>
            </a:r>
            <a:r>
              <a:rPr lang="pt-BR" dirty="0"/>
              <a:t>. Como a diferença racial é construída através do gênero, e como o racismo divide a identidade e a experiência de gênero, e como a classe é formada por gênero e raça. </a:t>
            </a:r>
            <a:endParaRPr lang="en-US" dirty="0"/>
          </a:p>
          <a:p>
            <a:r>
              <a:rPr lang="pt-BR" dirty="0"/>
              <a:t>Processos políticos que justificam as diferenças na sociedade de classe como naturalizadas – e porque o “sexo” e a “raça” sobressaem-se como marcadores de desigualdade social. </a:t>
            </a:r>
            <a:endParaRPr lang="en-US" dirty="0"/>
          </a:p>
          <a:p>
            <a:r>
              <a:rPr lang="pt-BR" dirty="0"/>
              <a:t>Esta naturalização busca reconciliar o </a:t>
            </a:r>
            <a:r>
              <a:rPr lang="pt-BR" dirty="0" err="1"/>
              <a:t>ethos</a:t>
            </a:r>
            <a:r>
              <a:rPr lang="pt-BR" dirty="0"/>
              <a:t> </a:t>
            </a:r>
            <a:r>
              <a:rPr lang="pt-BR" dirty="0" err="1"/>
              <a:t>pervasivo</a:t>
            </a:r>
            <a:r>
              <a:rPr lang="pt-BR" dirty="0"/>
              <a:t> da igualdade de oportunidades entre todos os seres humanos, que nascem iguais e livres, com a desigualdade </a:t>
            </a:r>
            <a:r>
              <a:rPr lang="pt-BR" dirty="0" err="1"/>
              <a:t>sócio-econômica</a:t>
            </a:r>
            <a:r>
              <a:rPr lang="pt-BR" dirty="0"/>
              <a:t> realmente existente - numa naturalização ideológica da condição social. 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3808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 sexo ao gênero</a:t>
            </a:r>
            <a:r>
              <a:rPr lang="en-US" dirty="0" smtClean="0">
                <a:effectLst/>
              </a:rPr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 smtClean="0"/>
              <a:t>Ggênero</a:t>
            </a:r>
            <a:r>
              <a:rPr lang="pt-BR" dirty="0" smtClean="0"/>
              <a:t>: </a:t>
            </a:r>
            <a:r>
              <a:rPr lang="pt-BR" dirty="0"/>
              <a:t>desafia o ditado essencialista e universalista de que “biologia é destino</a:t>
            </a:r>
            <a:r>
              <a:rPr lang="pt-BR" dirty="0" smtClean="0"/>
              <a:t>”. Gênero </a:t>
            </a:r>
            <a:r>
              <a:rPr lang="pt-BR" dirty="0"/>
              <a:t>é um categoria cultural, uma criação simbólica, a partir das diferenças de sexo, que se referem aos fatos biológicos de macho e fêmea, e a “sexualidade” relaciona-se a preferências e comportamento sexuais.</a:t>
            </a:r>
            <a:endParaRPr lang="en-US" dirty="0"/>
          </a:p>
          <a:p>
            <a:r>
              <a:rPr lang="pt-BR" dirty="0"/>
              <a:t>Gênero – resumo da noção de relações socialmente definidas entre homens e mulheres. Mas suas implicações políticas não são evidentes. Estudo das mulheres visava descrever experiências, e reforçar uma luta por igualdade, direitos iguais aos dos homens. Gênero supõe uma mudança nas relações entre homens e mulheres. </a:t>
            </a:r>
            <a:endParaRPr lang="en-US" dirty="0"/>
          </a:p>
          <a:p>
            <a:r>
              <a:rPr lang="pt-BR" dirty="0" smtClean="0"/>
              <a:t>Uma </a:t>
            </a:r>
            <a:r>
              <a:rPr lang="pt-BR" dirty="0"/>
              <a:t>questão é se os fatos biológicos da diferença cultural estariam relacionados com as categorias de gênero, de modo que atravessa as culturas. OU, o gênero, como construto social, tem necessariamente alguma relação com os fatos naturais da diferença sexual?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2231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8462"/>
          </a:xfrm>
        </p:spPr>
        <p:txBody>
          <a:bodyPr/>
          <a:lstStyle/>
          <a:p>
            <a:r>
              <a:rPr lang="pt-PT" dirty="0" smtClean="0"/>
              <a:t>Gênero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852"/>
            <a:ext cx="8229600" cy="4872312"/>
          </a:xfrm>
        </p:spPr>
        <p:txBody>
          <a:bodyPr>
            <a:normAutofit fontScale="85000" lnSpcReduction="20000"/>
          </a:bodyPr>
          <a:lstStyle/>
          <a:p>
            <a:r>
              <a:rPr lang="pt-BR" dirty="0" err="1"/>
              <a:t>Collier</a:t>
            </a:r>
            <a:r>
              <a:rPr lang="pt-BR" dirty="0"/>
              <a:t> e </a:t>
            </a:r>
            <a:r>
              <a:rPr lang="pt-BR" dirty="0" err="1"/>
              <a:t>Yanagisako</a:t>
            </a:r>
            <a:r>
              <a:rPr lang="pt-BR" dirty="0"/>
              <a:t> questionam a tendência persistente nos estudos comparativos em atribuir a organização cultural do gênero à diferença biológica em termos dos papéis de mulheres e homens na reprodução sexuada. Assim como parentesco é social e cultural, também o é o gênero. Mas não se questiona aqui as diferenças sexuais como fatos naturais.</a:t>
            </a:r>
            <a:endParaRPr lang="en-US" dirty="0"/>
          </a:p>
          <a:p>
            <a:r>
              <a:rPr lang="pt-BR" dirty="0"/>
              <a:t>Mas a revisões na história da biologia, embriologia, e das imagens sobre o corpo mostram como as visões da biologia, fisiologia e da natureza são concepções </a:t>
            </a:r>
            <a:r>
              <a:rPr lang="pt-BR" dirty="0" err="1"/>
              <a:t>socio-políticas</a:t>
            </a:r>
            <a:r>
              <a:rPr lang="pt-BR" dirty="0"/>
              <a:t>. (cita aqui </a:t>
            </a:r>
            <a:r>
              <a:rPr lang="pt-BR" b="1" dirty="0" err="1"/>
              <a:t>Laqueur</a:t>
            </a:r>
            <a:r>
              <a:rPr lang="pt-BR" dirty="0"/>
              <a:t>)</a:t>
            </a:r>
            <a:endParaRPr lang="en-US" dirty="0"/>
          </a:p>
          <a:p>
            <a:r>
              <a:rPr lang="pt-BR" dirty="0"/>
              <a:t>Por que determinadas relações sociais são </a:t>
            </a:r>
            <a:r>
              <a:rPr lang="pt-BR" dirty="0" err="1"/>
              <a:t>conceitualizadas</a:t>
            </a:r>
            <a:r>
              <a:rPr lang="pt-BR" dirty="0"/>
              <a:t> em termos naturais?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83091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 raça à etnicidade e de volta</a:t>
            </a:r>
            <a:r>
              <a:rPr lang="en-US" dirty="0" smtClean="0">
                <a:effectLst/>
              </a:rPr>
              <a:t> 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Formas de dominação afetam homens e mulheres brancos de modo distintos dos negros de formas particulares – gênero é sempre uma categoria racial e a raça uma categoria de </a:t>
            </a:r>
            <a:r>
              <a:rPr lang="pt-BR" dirty="0" smtClean="0"/>
              <a:t>gênero.</a:t>
            </a:r>
            <a:r>
              <a:rPr lang="en-US" dirty="0" smtClean="0"/>
              <a:t> (</a:t>
            </a:r>
            <a:r>
              <a:rPr lang="pt-BR" dirty="0" smtClean="0"/>
              <a:t>Diferindo </a:t>
            </a:r>
            <a:r>
              <a:rPr lang="pt-BR" dirty="0"/>
              <a:t>da preocupação feminista com a raça, a questão de gênero está ausente da teorização de raça e etnia</a:t>
            </a:r>
            <a:r>
              <a:rPr lang="pt-BR" dirty="0" smtClean="0"/>
              <a:t>.) 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3 questões </a:t>
            </a:r>
            <a:r>
              <a:rPr lang="pt-BR" dirty="0" smtClean="0"/>
              <a:t>:</a:t>
            </a:r>
            <a:endParaRPr lang="en-US" dirty="0"/>
          </a:p>
          <a:p>
            <a:pPr lvl="0"/>
            <a:r>
              <a:rPr lang="pt-BR" dirty="0"/>
              <a:t>desenvolvimento do uso atual de “etnicidade” ao invés de “raça” nos estudos de relações raciais.</a:t>
            </a:r>
            <a:endParaRPr lang="en-US" dirty="0"/>
          </a:p>
          <a:p>
            <a:pPr lvl="0"/>
            <a:r>
              <a:rPr lang="pt-BR" dirty="0"/>
              <a:t>desembaraçar os usos ambivalentes de “etnicidade” e “grupos étnicos”</a:t>
            </a:r>
            <a:endParaRPr lang="en-US" dirty="0"/>
          </a:p>
          <a:p>
            <a:pPr lvl="0"/>
            <a:r>
              <a:rPr lang="pt-BR" dirty="0"/>
              <a:t>sugerir que apesar da mudança conceitual, há uma continuidade entre o racismo e o “novo racismo”</a:t>
            </a:r>
            <a:endParaRPr lang="en-US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91127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2705</Words>
  <Application>Microsoft Macintosh PowerPoint</Application>
  <PresentationFormat>On-screen Show (4:3)</PresentationFormat>
  <Paragraphs>83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Intersecções e marcadores: gênero e raça </vt:lpstr>
      <vt:lpstr>Sojourner Truth</vt:lpstr>
      <vt:lpstr> </vt:lpstr>
      <vt:lpstr>Sojourner Truth</vt:lpstr>
      <vt:lpstr>Verena Stolcke: “Is sex to gender as race to ethnicity?” </vt:lpstr>
      <vt:lpstr> </vt:lpstr>
      <vt:lpstr>Do sexo ao gênero </vt:lpstr>
      <vt:lpstr>Gênero</vt:lpstr>
      <vt:lpstr>De raça à etnicidade e de volta </vt:lpstr>
      <vt:lpstr>Raça</vt:lpstr>
      <vt:lpstr> </vt:lpstr>
      <vt:lpstr>Fato natural?</vt:lpstr>
      <vt:lpstr>Está o sexo para o gênero assim como a raça para a etnicidade?</vt:lpstr>
      <vt:lpstr>Argumento:</vt:lpstr>
      <vt:lpstr>Raça – origem colonial</vt:lpstr>
      <vt:lpstr> </vt:lpstr>
      <vt:lpstr>PowerPoint Presentation</vt:lpstr>
      <vt:lpstr> </vt:lpstr>
      <vt:lpstr>PowerPoint Presentation</vt:lpstr>
      <vt:lpstr>Resumindo</vt:lpstr>
      <vt:lpstr> </vt:lpstr>
      <vt:lpstr>Para entender Lelia Gonzales</vt:lpstr>
      <vt:lpstr>Lélia (de Almeida) Gonzales</vt:lpstr>
    </vt:vector>
  </TitlesOfParts>
  <Company>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Intersecções e marcadores: gênero e raça </dc:title>
  <dc:creator>Heloisa Almeida</dc:creator>
  <cp:lastModifiedBy>Heloisa Almeida</cp:lastModifiedBy>
  <cp:revision>15</cp:revision>
  <dcterms:created xsi:type="dcterms:W3CDTF">2022-06-01T13:36:32Z</dcterms:created>
  <dcterms:modified xsi:type="dcterms:W3CDTF">2023-02-15T20:35:40Z</dcterms:modified>
</cp:coreProperties>
</file>