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3" r:id="rId4"/>
    <p:sldId id="264" r:id="rId5"/>
    <p:sldId id="274" r:id="rId6"/>
    <p:sldId id="265" r:id="rId7"/>
    <p:sldId id="275" r:id="rId8"/>
    <p:sldId id="269" r:id="rId9"/>
    <p:sldId id="270" r:id="rId10"/>
    <p:sldId id="271" r:id="rId11"/>
    <p:sldId id="272" r:id="rId12"/>
    <p:sldId id="266" r:id="rId13"/>
    <p:sldId id="276" r:id="rId14"/>
    <p:sldId id="268" r:id="rId15"/>
    <p:sldId id="267" r:id="rId16"/>
    <p:sldId id="277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7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45F-941D-46F1-A754-C3F163E899E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2075-F0EC-4412-90D5-0E3B06B8A6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46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45F-941D-46F1-A754-C3F163E899E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2075-F0EC-4412-90D5-0E3B06B8A6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0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45F-941D-46F1-A754-C3F163E899E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2075-F0EC-4412-90D5-0E3B06B8A6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4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45F-941D-46F1-A754-C3F163E899E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2075-F0EC-4412-90D5-0E3B06B8A6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24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45F-941D-46F1-A754-C3F163E899E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2075-F0EC-4412-90D5-0E3B06B8A6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91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45F-941D-46F1-A754-C3F163E899E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2075-F0EC-4412-90D5-0E3B06B8A6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79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45F-941D-46F1-A754-C3F163E899E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2075-F0EC-4412-90D5-0E3B06B8A6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74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45F-941D-46F1-A754-C3F163E899E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2075-F0EC-4412-90D5-0E3B06B8A6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7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45F-941D-46F1-A754-C3F163E899E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2075-F0EC-4412-90D5-0E3B06B8A6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67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45F-941D-46F1-A754-C3F163E899E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2075-F0EC-4412-90D5-0E3B06B8A6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7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45F-941D-46F1-A754-C3F163E899E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2075-F0EC-4412-90D5-0E3B06B8A6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54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1445F-941D-46F1-A754-C3F163E899E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2075-F0EC-4412-90D5-0E3B06B8A6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2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u="sng" dirty="0"/>
              <a:t>2ª Prova –  28/Junho/2018</a:t>
            </a:r>
            <a:r>
              <a:rPr lang="pt-BR" dirty="0"/>
              <a:t/>
            </a:r>
            <a:br>
              <a:rPr lang="pt-BR" dirty="0"/>
            </a:br>
            <a:r>
              <a:rPr lang="pt-BR" sz="4400" dirty="0"/>
              <a:t>(todas questões tem o mesmo peso</a:t>
            </a:r>
            <a:r>
              <a:rPr lang="pt-BR" sz="4400" dirty="0" smtClean="0"/>
              <a:t>)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/>
              <a:t>LES 453 – Mercados de Derivativos Agropecuários e </a:t>
            </a:r>
            <a:r>
              <a:rPr lang="pt-BR" b="1" dirty="0" smtClean="0"/>
              <a:t>Financeiros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71533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arenR" startAt="3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 ativo é negociado hoje a $ 50. Você deseja precificar opções de 2 anos deste índice usando o modelo binomial. O índice pode subir 20% ou cair 20%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A taxa de juros livre de risco é de 6% ao ano. </a:t>
            </a:r>
            <a:endParaRPr lang="pt-BR" sz="28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lvl="1" indent="-514350" algn="just">
              <a:spcAft>
                <a:spcPts val="600"/>
              </a:spcAft>
              <a:buFont typeface="+mj-lt"/>
              <a:buAutoNum type="alphaLcParenR" startAt="3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Calcule o preço de uma opção de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compra americana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 preço de exercício de $ 70.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47123" y="2553928"/>
                <a:ext cx="197920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3200" dirty="0" smtClean="0">
                    <a:solidFill>
                      <a:prstClr val="black"/>
                    </a:solidFill>
                  </a:rPr>
                  <a:t>1,20</a:t>
                </a:r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23" y="2553928"/>
                <a:ext cx="1979206" cy="492443"/>
              </a:xfrm>
              <a:prstGeom prst="rect">
                <a:avLst/>
              </a:prstGeom>
              <a:blipFill rotWithShape="0">
                <a:blip r:embed="rId2"/>
                <a:stretch>
                  <a:fillRect t="-24691" b="-493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259597" y="2553928"/>
                <a:ext cx="13982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3200" dirty="0" smtClean="0">
                    <a:solidFill>
                      <a:prstClr val="black"/>
                    </a:solidFill>
                  </a:rPr>
                  <a:t>0,80</a:t>
                </a:r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597" y="2553928"/>
                <a:ext cx="1398203" cy="492443"/>
              </a:xfrm>
              <a:prstGeom prst="rect">
                <a:avLst/>
              </a:prstGeom>
              <a:blipFill rotWithShape="0">
                <a:blip r:embed="rId3"/>
                <a:stretch>
                  <a:fillRect t="-24691" r="-17031" b="-493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238803" y="2553927"/>
                <a:ext cx="23121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=0,65459</m:t>
                      </m:r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803" y="2553927"/>
                <a:ext cx="2312108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5697942" y="309658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7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5906366" y="355559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279342" y="420640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>
            <a:stCxn id="9" idx="6"/>
            <a:endCxn id="8" idx="3"/>
          </p:cNvCxnSpPr>
          <p:nvPr/>
        </p:nvCxnSpPr>
        <p:spPr>
          <a:xfrm flipV="1">
            <a:off x="4387292" y="367047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9" idx="6"/>
          </p:cNvCxnSpPr>
          <p:nvPr/>
        </p:nvCxnSpPr>
        <p:spPr>
          <a:xfrm>
            <a:off x="4387292" y="427370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5911880" y="465197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5911880" y="574793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284856" y="530278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>
            <a:stCxn id="14" idx="6"/>
            <a:endCxn id="12" idx="3"/>
          </p:cNvCxnSpPr>
          <p:nvPr/>
        </p:nvCxnSpPr>
        <p:spPr>
          <a:xfrm flipV="1">
            <a:off x="4392806" y="476685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4" idx="6"/>
            <a:endCxn id="13" idx="2"/>
          </p:cNvCxnSpPr>
          <p:nvPr/>
        </p:nvCxnSpPr>
        <p:spPr>
          <a:xfrm>
            <a:off x="4392806" y="537008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2655086" y="486011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/>
          <p:cNvCxnSpPr>
            <a:stCxn id="17" idx="6"/>
          </p:cNvCxnSpPr>
          <p:nvPr/>
        </p:nvCxnSpPr>
        <p:spPr>
          <a:xfrm flipV="1">
            <a:off x="2763036" y="4324188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7" idx="6"/>
          </p:cNvCxnSpPr>
          <p:nvPr/>
        </p:nvCxnSpPr>
        <p:spPr>
          <a:xfrm>
            <a:off x="2763036" y="4927416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5700716" y="422988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48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700713" y="5352100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3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49497" y="3768222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60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949497" y="488936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40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062514" y="459841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907933" y="4315781"/>
            <a:ext cx="118045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1,2351</a:t>
            </a:r>
          </a:p>
          <a:p>
            <a:r>
              <a:rPr lang="pt-BR" sz="2400" dirty="0">
                <a:solidFill>
                  <a:srgbClr val="7030A0"/>
                </a:solidFill>
              </a:rPr>
              <a:t>(ou 0)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3863947" y="5390890"/>
            <a:ext cx="125504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  </a:t>
            </a:r>
            <a:r>
              <a:rPr lang="pt-BR" sz="2400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pt-BR" sz="2400" dirty="0" smtClean="0">
                <a:solidFill>
                  <a:srgbClr val="7030A0"/>
                </a:solidFill>
              </a:rPr>
              <a:t>(ou 0)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5825403" y="579267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817091" y="470370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5817091" y="3623049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807590" y="4942004"/>
            <a:ext cx="83168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0,76</a:t>
            </a:r>
            <a:endParaRPr lang="pt-BR" sz="24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8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 animBg="1"/>
      <p:bldP spid="9" grpId="0" animBg="1"/>
      <p:bldP spid="12" grpId="0" animBg="1"/>
      <p:bldP spid="13" grpId="0" animBg="1"/>
      <p:bldP spid="14" grpId="0" animBg="1"/>
      <p:bldP spid="17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arenR" startAt="3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 ativo é negociado hoje a $ 50. Você deseja precificar opções de 2 anos deste índice usando o modelo binomial. O índice pode subir 20% ou cair 20%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A taxa de juros livre de risco é de 6% ao ano. </a:t>
            </a:r>
            <a:endParaRPr lang="pt-BR" sz="28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lvl="1" indent="-514350" algn="just">
              <a:spcAft>
                <a:spcPts val="600"/>
              </a:spcAft>
              <a:buFont typeface="+mj-lt"/>
              <a:buAutoNum type="alphaLcParenR" startAt="4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Calcule o preço de uma opção de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venda americana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 preço de exercício de $ 70.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47123" y="2553928"/>
                <a:ext cx="197920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3200" dirty="0" smtClean="0">
                    <a:solidFill>
                      <a:prstClr val="black"/>
                    </a:solidFill>
                  </a:rPr>
                  <a:t>1,20</a:t>
                </a:r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23" y="2553928"/>
                <a:ext cx="1979206" cy="492443"/>
              </a:xfrm>
              <a:prstGeom prst="rect">
                <a:avLst/>
              </a:prstGeom>
              <a:blipFill rotWithShape="0">
                <a:blip r:embed="rId2"/>
                <a:stretch>
                  <a:fillRect t="-24691" b="-493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259597" y="2553928"/>
                <a:ext cx="13982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3200" dirty="0" smtClean="0">
                    <a:solidFill>
                      <a:prstClr val="black"/>
                    </a:solidFill>
                  </a:rPr>
                  <a:t>0,80</a:t>
                </a:r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597" y="2553928"/>
                <a:ext cx="1398203" cy="492443"/>
              </a:xfrm>
              <a:prstGeom prst="rect">
                <a:avLst/>
              </a:prstGeom>
              <a:blipFill rotWithShape="0">
                <a:blip r:embed="rId3"/>
                <a:stretch>
                  <a:fillRect t="-24691" r="-17031" b="-493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238803" y="2553927"/>
                <a:ext cx="23121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=0,65459</m:t>
                      </m:r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803" y="2553927"/>
                <a:ext cx="2312108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5697942" y="309658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7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5906366" y="355559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279342" y="420640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>
            <a:stCxn id="9" idx="6"/>
            <a:endCxn id="8" idx="3"/>
          </p:cNvCxnSpPr>
          <p:nvPr/>
        </p:nvCxnSpPr>
        <p:spPr>
          <a:xfrm flipV="1">
            <a:off x="4387292" y="367047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9" idx="6"/>
          </p:cNvCxnSpPr>
          <p:nvPr/>
        </p:nvCxnSpPr>
        <p:spPr>
          <a:xfrm>
            <a:off x="4387292" y="427370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5911880" y="465197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5911880" y="574793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284856" y="530278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>
            <a:stCxn id="14" idx="6"/>
            <a:endCxn id="12" idx="3"/>
          </p:cNvCxnSpPr>
          <p:nvPr/>
        </p:nvCxnSpPr>
        <p:spPr>
          <a:xfrm flipV="1">
            <a:off x="4392806" y="476685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4" idx="6"/>
            <a:endCxn id="13" idx="2"/>
          </p:cNvCxnSpPr>
          <p:nvPr/>
        </p:nvCxnSpPr>
        <p:spPr>
          <a:xfrm>
            <a:off x="4392806" y="537008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2655086" y="486011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/>
          <p:cNvCxnSpPr>
            <a:stCxn id="17" idx="6"/>
          </p:cNvCxnSpPr>
          <p:nvPr/>
        </p:nvCxnSpPr>
        <p:spPr>
          <a:xfrm flipV="1">
            <a:off x="2763036" y="4324188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7" idx="6"/>
          </p:cNvCxnSpPr>
          <p:nvPr/>
        </p:nvCxnSpPr>
        <p:spPr>
          <a:xfrm>
            <a:off x="2763036" y="4927416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5700716" y="422988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48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700713" y="5352100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3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49497" y="3768222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60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949497" y="488936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40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062514" y="459841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907933" y="4315781"/>
            <a:ext cx="118045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7,1689 </a:t>
            </a:r>
            <a:r>
              <a:rPr lang="pt-BR" sz="2400" dirty="0" smtClean="0">
                <a:solidFill>
                  <a:srgbClr val="7030A0"/>
                </a:solidFill>
              </a:rPr>
              <a:t>(ou </a:t>
            </a:r>
            <a:r>
              <a:rPr lang="pt-BR" sz="2400" b="1" dirty="0" smtClean="0">
                <a:solidFill>
                  <a:srgbClr val="7030A0"/>
                </a:solidFill>
              </a:rPr>
              <a:t>10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3863947" y="5390890"/>
            <a:ext cx="125504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13,5858</a:t>
            </a:r>
          </a:p>
          <a:p>
            <a:r>
              <a:rPr lang="pt-BR" sz="2400" dirty="0" smtClean="0">
                <a:solidFill>
                  <a:srgbClr val="7030A0"/>
                </a:solidFill>
              </a:rPr>
              <a:t>(ou </a:t>
            </a:r>
            <a:r>
              <a:rPr lang="pt-BR" sz="2400" b="1" dirty="0" smtClean="0">
                <a:solidFill>
                  <a:srgbClr val="7030A0"/>
                </a:solidFill>
              </a:rPr>
              <a:t>30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5825403" y="579267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38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817091" y="470370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5817091" y="3623049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702420" y="4942004"/>
            <a:ext cx="93685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15,95</a:t>
            </a:r>
            <a:endParaRPr lang="pt-BR" sz="24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0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 animBg="1"/>
      <p:bldP spid="9" grpId="0" animBg="1"/>
      <p:bldP spid="12" grpId="0" animBg="1"/>
      <p:bldP spid="13" grpId="0" animBg="1"/>
      <p:bldP spid="14" grpId="0" animBg="1"/>
      <p:bldP spid="17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arenR" startAt="4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 investidor compra 500 contratos de DI a taxa anual de 11,12%. Sabendo-se que faltam 57 dias corridos e 38 dias úteis para o vencimento deste contrato, pede-se: 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Calcule o preço unitário (PU) deste negócio. 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Caso o investidor queira sair de sua posição no final do dia, considerando que a taxa justa de mercado passou para 11,15% aa, calcule o resultado financeiro desta operação. 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arenR" startAt="4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 investidor compra 500 contratos de DI a taxa anual de 11,12%. Sabendo-se que faltam 57 dias corridos e 38 dias úteis para o vencimento deste contrato, pede-se: 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Calcule o preço unitário (PU) deste negócio. 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Caso o investidor queira sair de sua posição no final do dia, considerando que a taxa justa de mercado passou para 11,15% aa, calcule o resultado financeiro desta operação. 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671734" y="3944389"/>
                <a:ext cx="8477770" cy="1565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𝑃𝑈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  <m:t>100.000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type m:val="skw"/>
                                          <m:ctrlPr>
                                            <a:rPr lang="pt-BR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11,12</m:t>
                                          </m:r>
                                        </m:num>
                                        <m:den>
                                          <m:r>
                                            <a:rPr lang="pt-BR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type m:val="skw"/>
                                      <m:ctrlP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  <m:t>38</m:t>
                                      </m:r>
                                    </m:num>
                                    <m:den>
                                      <m: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  <m:t>252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=98.422,60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734" y="3944389"/>
                <a:ext cx="8477770" cy="15651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9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arenR" startAt="4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 investidor compra 500 contratos de DI a taxa anual de 11,12%. Sabendo-se que faltam 57 dias corridos e 38 dias úteis para o vencimento deste contrato, pede-se: 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Calcule o preço unitário (PU) deste negócio. 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Caso o investidor queira sair de sua posição no final do dia, considerando que a taxa justa de mercado passou para 11,15% aa, calcule o resultado financeiro desta operação. 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864399" y="3944389"/>
                <a:ext cx="8705396" cy="1565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𝑃𝑈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  <m:t>100.000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type m:val="skw"/>
                                          <m:ctrlPr>
                                            <a:rPr lang="pt-BR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11,15</m:t>
                                          </m:r>
                                        </m:num>
                                        <m:den>
                                          <m:r>
                                            <a:rPr lang="pt-BR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type m:val="skw"/>
                                      <m:ctrlP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  <m:t>38</m:t>
                                      </m:r>
                                    </m:num>
                                    <m:den>
                                      <m: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  <m:t>252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=98.418,59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399" y="3944389"/>
                <a:ext cx="8705396" cy="15651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ângulo 4"/>
          <p:cNvSpPr/>
          <p:nvPr/>
        </p:nvSpPr>
        <p:spPr>
          <a:xfrm>
            <a:off x="380071" y="5961303"/>
            <a:ext cx="114383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pt-BR" sz="28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Resultado financeiro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(98.418,59 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98.422,60) x 500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-R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$ 2.003,13</a:t>
            </a:r>
            <a:endParaRPr lang="pt-BR" sz="2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7634312" y="1615209"/>
                <a:ext cx="2935483" cy="4924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𝑃𝑈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=98.422,60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312" y="1615209"/>
                <a:ext cx="2935483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77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arenR" startAt="5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Partindo do pressuposto de que o mercado seja eficiente (princípio de não arbitragem), ache a variação cambial esperada (justa) para uma operação de Swap CDI X Variação Cambial + Cupom para um prazo de 60 dias corridos  (42 dias úteis), onde o CDI para o prazo especificado está estimado em 11,30% </a:t>
            </a:r>
            <a:r>
              <a:rPr lang="pt-BR" sz="2800" dirty="0" err="1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a.a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cupom para 60 dias é 5,90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% a.a.</a:t>
            </a:r>
            <a:endParaRPr lang="pt-B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arenR" startAt="5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Partindo do pressuposto de que o mercado seja eficiente (princípio de não arbitragem), ache a variação cambial esperada (justa) para uma operação de Swap CDI X Variação Cambial + Cupom para um prazo de 60 dias corridos  (42 dias úteis), onde o CDI para o prazo especificado está estimado em 11,30% e o cupom para 60 dias é 5,90%.</a:t>
            </a:r>
            <a:endParaRPr lang="pt-B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538730" y="2664229"/>
                <a:ext cx="7636771" cy="2240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𝑉𝐶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pt-BR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11,30</m:t>
                                          </m:r>
                                        </m:num>
                                        <m:den>
                                          <m:r>
                                            <a:rPr lang="pt-BR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type m:val="skw"/>
                                      <m:ctrlP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  <m:t>42</m:t>
                                      </m:r>
                                    </m:num>
                                    <m:den>
                                      <m: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  <m:t>252</m:t>
                                      </m:r>
                                    </m:den>
                                  </m:f>
                                </m:sup>
                              </m:sSup>
                            </m:num>
                            <m:den>
                              <m:d>
                                <m:dPr>
                                  <m:ctrlPr>
                                    <a:rPr lang="pt-BR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2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f>
                                        <m:fPr>
                                          <m:type m:val="skw"/>
                                          <m:ctrlPr>
                                            <a:rPr lang="pt-BR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5,90</m:t>
                                          </m:r>
                                        </m:num>
                                        <m:den>
                                          <m:r>
                                            <a:rPr lang="pt-BR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</m:num>
                                    <m:den>
                                      <m:r>
                                        <a:rPr lang="pt-BR" sz="3200" b="0" i="1" smtClean="0">
                                          <a:latin typeface="Cambria Math" panose="02040503050406030204" pitchFamily="18" charset="0"/>
                                        </a:rPr>
                                        <m:t>360</m:t>
                                      </m:r>
                                    </m:den>
                                  </m:f>
                                  <m:r>
                                    <a:rPr lang="pt-B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×60</m:t>
                                  </m:r>
                                </m:e>
                              </m:d>
                            </m:den>
                          </m:f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=0,0081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730" y="2664229"/>
                <a:ext cx="7636771" cy="22406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ângulo 4"/>
          <p:cNvSpPr/>
          <p:nvPr/>
        </p:nvSpPr>
        <p:spPr>
          <a:xfrm>
            <a:off x="365760" y="5370022"/>
            <a:ext cx="114383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VC = 0,81% no período.</a:t>
            </a:r>
            <a:endParaRPr lang="pt-BR" sz="2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4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600"/>
              </a:spcAft>
              <a:buFont typeface="+mj-lt"/>
              <a:buAutoNum type="arabi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preço de uma opção de compra se eleva com a volatilidade da ação. Isto também é verdade para o preço de uma opção de venda? Faça um exemplo e use o teorema da paridade entre opções de compra-venda para a demonstração.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4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600"/>
              </a:spcAft>
              <a:buFont typeface="+mj-lt"/>
              <a:buAutoNum type="arabi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preço de uma opção de compra se eleva com a volatilidade da ação. Isto também é verdade para o preço de uma opção de venda? Faça um exemplo e use o teorema da paridade entre opções de compra-venda para a demonstração.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4886" y="2174947"/>
            <a:ext cx="112886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Um aumento na volatilidade aumenta o preço da </a:t>
            </a:r>
            <a:r>
              <a:rPr lang="pt-BR" sz="2800" dirty="0" err="1" smtClean="0">
                <a:solidFill>
                  <a:srgbClr val="0070C0"/>
                </a:solidFill>
              </a:rPr>
              <a:t>call</a:t>
            </a:r>
            <a:r>
              <a:rPr lang="pt-BR" sz="2800" dirty="0" smtClean="0">
                <a:solidFill>
                  <a:srgbClr val="0070C0"/>
                </a:solidFill>
              </a:rPr>
              <a:t> e da </a:t>
            </a:r>
            <a:r>
              <a:rPr lang="pt-BR" sz="2800" dirty="0" err="1" smtClean="0">
                <a:solidFill>
                  <a:srgbClr val="0070C0"/>
                </a:solidFill>
              </a:rPr>
              <a:t>put</a:t>
            </a:r>
            <a:r>
              <a:rPr lang="pt-BR" sz="2800" dirty="0" smtClean="0">
                <a:solidFill>
                  <a:srgbClr val="0070C0"/>
                </a:solidFill>
              </a:rPr>
              <a:t>, pois significa maior oscilação no preço do ativo. A variação no preço do ativo que favorece o preço do ativo tem pleno efeito sobre o preço da opção</a:t>
            </a:r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563584" y="3614476"/>
            <a:ext cx="6179985" cy="313932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1793875" lvl="0" indent="-1793875" algn="ctr">
              <a:spcAft>
                <a:spcPts val="60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+ Xe</a:t>
            </a:r>
            <a:r>
              <a:rPr lang="pt-BR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400" b="1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p + 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  <a:p>
            <a:pPr marL="1793875" lvl="0" indent="-1793875" algn="ctr">
              <a:spcAft>
                <a:spcPts val="600"/>
              </a:spcAft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3875" lvl="0" indent="-1793875" algn="ctr">
              <a:spcAft>
                <a:spcPts val="600"/>
              </a:spcAft>
            </a:pPr>
            <a:r>
              <a:rPr lang="pt-BR" sz="2400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 0,01059 + 10,86336 = 0,87395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+ 10</a:t>
            </a:r>
          </a:p>
          <a:p>
            <a:pPr marL="1793875" lvl="0" indent="-1793875" algn="ctr">
              <a:spcAft>
                <a:spcPts val="60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10,87395 = 10,87395</a:t>
            </a:r>
          </a:p>
          <a:p>
            <a:pPr marL="1793875" lvl="0" indent="-1793875" algn="ctr">
              <a:spcAft>
                <a:spcPts val="600"/>
              </a:spcAft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3875" lvl="0" indent="-1793875" algn="ctr">
              <a:spcAft>
                <a:spcPts val="600"/>
              </a:spcAft>
            </a:pPr>
            <a:r>
              <a:rPr lang="pt-BR" sz="2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0,11911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+ 10,86336 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0,98247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+ 10</a:t>
            </a:r>
          </a:p>
          <a:p>
            <a:pPr marL="1793875" lvl="0" indent="-1793875" algn="ctr">
              <a:spcAft>
                <a:spcPts val="6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10,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98247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10,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98247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573192"/>
              </p:ext>
            </p:extLst>
          </p:nvPr>
        </p:nvGraphicFramePr>
        <p:xfrm>
          <a:off x="830025" y="3614476"/>
          <a:ext cx="2933083" cy="3163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745"/>
                <a:gridCol w="1172307"/>
                <a:gridCol w="1184031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X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5,00</a:t>
                      </a:r>
                      <a:r>
                        <a:rPr lang="pt-BR" sz="2000" u="none" strike="noStrike" dirty="0">
                          <a:effectLst/>
                        </a:rPr>
                        <a:t>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5,00</a:t>
                      </a:r>
                      <a:r>
                        <a:rPr lang="pt-BR" sz="2000" u="none" strike="noStrike" dirty="0">
                          <a:effectLst/>
                        </a:rPr>
                        <a:t>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T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0,25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0,25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10,00%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20,00</a:t>
                      </a:r>
                      <a:r>
                        <a:rPr lang="pt-BR" sz="2000" u="none" strike="noStrike" dirty="0">
                          <a:effectLst/>
                        </a:rPr>
                        <a:t>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9147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-1,6312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-0,7781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d2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-1,6812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-0,8781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0,01059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0,11911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0,87395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0,98247</a:t>
                      </a:r>
                      <a:endParaRPr lang="pt-BR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3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600"/>
              </a:spcAft>
              <a:buFont typeface="+mj-lt"/>
              <a:buAutoNum type="arabicParenR" startAt="2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Uma opção de compra com X = $ 50 de uma ação atualmente negociada a     S = $ 55 esta sendo vendida a C = $ 10. Usando uma estimativa para a volatilidade de σ = 0,30 você encontra N(d1) = 0,680 e N(d2) = 0,567. A taxa de juros livre de risco é nula. A volatilidade implícita no preço de mercado da opção e maior ou menor do que 0,30? Explique.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600"/>
              </a:spcAft>
              <a:buFont typeface="+mj-lt"/>
              <a:buAutoNum type="arabicParenR" startAt="2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Uma opção de compra com X = $ 50 de uma ação atualmente negociada a     S = $ 55 esta sendo vendida a C = $ 10. Usando uma estimativa para a volatilidade de σ = 0,30 você encontra N(d1) = 0,680 e N(d2) = 0,567. A taxa de juros livre de risco é nula. A volatilidade implícita no preço de mercado da opção e maior ou menor do que 0,30? Explique.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946410"/>
              </p:ext>
            </p:extLst>
          </p:nvPr>
        </p:nvGraphicFramePr>
        <p:xfrm>
          <a:off x="1191700" y="3435752"/>
          <a:ext cx="3052404" cy="485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700" y="3435752"/>
                        <a:ext cx="3052404" cy="4853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116538"/>
              </p:ext>
            </p:extLst>
          </p:nvPr>
        </p:nvGraphicFramePr>
        <p:xfrm>
          <a:off x="5001849" y="3138632"/>
          <a:ext cx="3039151" cy="1079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1849" y="3138632"/>
                        <a:ext cx="3039151" cy="1079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652776"/>
              </p:ext>
            </p:extLst>
          </p:nvPr>
        </p:nvGraphicFramePr>
        <p:xfrm>
          <a:off x="8798745" y="3260991"/>
          <a:ext cx="1791750" cy="467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8745" y="3260991"/>
                        <a:ext cx="1791750" cy="467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330200"/>
              </p:ext>
            </p:extLst>
          </p:nvPr>
        </p:nvGraphicFramePr>
        <p:xfrm>
          <a:off x="4244104" y="4934298"/>
          <a:ext cx="3052404" cy="485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9" imgW="1390631" imgH="180855" progId="Equation.3">
                  <p:embed/>
                </p:oleObj>
              </mc:Choice>
              <mc:Fallback>
                <p:oleObj name="Equation" r:id="rId9" imgW="139063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104" y="4934298"/>
                        <a:ext cx="3052404" cy="4853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416488" y="5612503"/>
            <a:ext cx="2707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 = 9,05</a:t>
            </a:r>
          </a:p>
        </p:txBody>
      </p:sp>
    </p:spTree>
    <p:extLst>
      <p:ext uri="{BB962C8B-B14F-4D97-AF65-F5344CB8AC3E}">
        <p14:creationId xmlns:p14="http://schemas.microsoft.com/office/powerpoint/2010/main" val="77841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arenR" startAt="3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 ativo é negociado hoje a $ 50. Você deseja precificar opções de 2 anos deste índice usando o modelo binomial. O índice pode subir 20% ou cair 20%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A taxa de juros livre de risco é de 6% ao ano. </a:t>
            </a:r>
            <a:endParaRPr lang="pt-BR" sz="28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Calcule 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preço de uma opção de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compra europeia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 preço de exercício de $ 70.</a:t>
            </a:r>
          </a:p>
          <a:p>
            <a:pPr marL="97155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Calcule o preço de uma opção de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venda europeia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 preço de exercício de $ 70.</a:t>
            </a:r>
          </a:p>
          <a:p>
            <a:pPr marL="97155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Calcule o preço de uma opção de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compra americana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 preço de exercício de $ 70.</a:t>
            </a:r>
          </a:p>
          <a:p>
            <a:pPr marL="97155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Calcule o preço de uma opção de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venda americana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 preço de exercício de $ 70.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7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arenR" startAt="3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 ativo é negociado hoje a $ 50. Você deseja precificar opções de 2 anos deste índice usando o modelo binomial. O índice pode subir 20% ou cair 20%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A taxa de juros livre de risco é de 6% ao ano. </a:t>
            </a:r>
            <a:endParaRPr lang="pt-BR" sz="28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Calcule 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preço de uma opção de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compra europeia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 preço de exercício de $ 70.</a:t>
            </a:r>
          </a:p>
          <a:p>
            <a:pPr marL="97155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Calcule o preço de uma opção de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venda europeia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 preço de exercício de $ 70.</a:t>
            </a:r>
          </a:p>
          <a:p>
            <a:pPr marL="97155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Calcule o preço de uma opção de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compra americana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 preço de exercício de $ 70.</a:t>
            </a:r>
          </a:p>
          <a:p>
            <a:pPr marL="97155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Calcule o preço de uma opção de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venda americana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 preço de exercício de $ 70.</a:t>
            </a:r>
            <a:endParaRPr lang="pt-B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812883" y="5849439"/>
                <a:ext cx="197920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3200" dirty="0" smtClean="0">
                    <a:solidFill>
                      <a:prstClr val="black"/>
                    </a:solidFill>
                  </a:rPr>
                  <a:t>1,20</a:t>
                </a:r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83" y="5849439"/>
                <a:ext cx="1979206" cy="492443"/>
              </a:xfrm>
              <a:prstGeom prst="rect">
                <a:avLst/>
              </a:prstGeom>
              <a:blipFill rotWithShape="0">
                <a:blip r:embed="rId2"/>
                <a:stretch>
                  <a:fillRect t="-25000" b="-51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242972" y="6328794"/>
                <a:ext cx="13982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3200" dirty="0" smtClean="0">
                    <a:solidFill>
                      <a:prstClr val="black"/>
                    </a:solidFill>
                  </a:rPr>
                  <a:t>0,80</a:t>
                </a:r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972" y="6328794"/>
                <a:ext cx="1398203" cy="492443"/>
              </a:xfrm>
              <a:prstGeom prst="rect">
                <a:avLst/>
              </a:prstGeom>
              <a:blipFill rotWithShape="0">
                <a:blip r:embed="rId3"/>
                <a:stretch>
                  <a:fillRect t="-23457" r="-17031" b="-506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485435" y="5370084"/>
                <a:ext cx="4313360" cy="10007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pt-BR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=0,65459</m:t>
                      </m:r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435" y="5370084"/>
                <a:ext cx="4313360" cy="100072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3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arenR" startAt="3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 ativo é negociado hoje a $ 50. Você deseja precificar opções de 2 anos deste índice usando o modelo binomial. O índice pode subir 20% ou cair 20%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A taxa de juros livre de risco é de 6% ao ano. </a:t>
            </a:r>
            <a:endParaRPr lang="pt-BR" sz="28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lvl="1" indent="-51435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Calcule 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preço de uma opção de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compra europeia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 preço de exercício de $ 70.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47123" y="2553928"/>
                <a:ext cx="197920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3200" dirty="0" smtClean="0">
                    <a:solidFill>
                      <a:prstClr val="black"/>
                    </a:solidFill>
                  </a:rPr>
                  <a:t>1,20</a:t>
                </a:r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23" y="2553928"/>
                <a:ext cx="1979206" cy="492443"/>
              </a:xfrm>
              <a:prstGeom prst="rect">
                <a:avLst/>
              </a:prstGeom>
              <a:blipFill rotWithShape="0">
                <a:blip r:embed="rId2"/>
                <a:stretch>
                  <a:fillRect t="-24691" b="-493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259597" y="2553928"/>
                <a:ext cx="13982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3200" dirty="0" smtClean="0">
                    <a:solidFill>
                      <a:prstClr val="black"/>
                    </a:solidFill>
                  </a:rPr>
                  <a:t>0,80</a:t>
                </a:r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597" y="2553928"/>
                <a:ext cx="1398203" cy="492443"/>
              </a:xfrm>
              <a:prstGeom prst="rect">
                <a:avLst/>
              </a:prstGeom>
              <a:blipFill rotWithShape="0">
                <a:blip r:embed="rId3"/>
                <a:stretch>
                  <a:fillRect t="-24691" r="-17031" b="-493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238803" y="2553927"/>
                <a:ext cx="23121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=0,65459</m:t>
                      </m:r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803" y="2553927"/>
                <a:ext cx="2312108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5697942" y="309658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7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5906366" y="355559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279342" y="420640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>
            <a:stCxn id="9" idx="6"/>
            <a:endCxn id="8" idx="3"/>
          </p:cNvCxnSpPr>
          <p:nvPr/>
        </p:nvCxnSpPr>
        <p:spPr>
          <a:xfrm flipV="1">
            <a:off x="4387292" y="367047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9" idx="6"/>
          </p:cNvCxnSpPr>
          <p:nvPr/>
        </p:nvCxnSpPr>
        <p:spPr>
          <a:xfrm>
            <a:off x="4387292" y="427370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5911880" y="465197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5911880" y="574793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284856" y="530278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>
            <a:stCxn id="14" idx="6"/>
            <a:endCxn id="12" idx="3"/>
          </p:cNvCxnSpPr>
          <p:nvPr/>
        </p:nvCxnSpPr>
        <p:spPr>
          <a:xfrm flipV="1">
            <a:off x="4392806" y="476685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4" idx="6"/>
            <a:endCxn id="13" idx="2"/>
          </p:cNvCxnSpPr>
          <p:nvPr/>
        </p:nvCxnSpPr>
        <p:spPr>
          <a:xfrm>
            <a:off x="4392806" y="537008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2655086" y="486011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/>
          <p:cNvCxnSpPr>
            <a:stCxn id="17" idx="6"/>
          </p:cNvCxnSpPr>
          <p:nvPr/>
        </p:nvCxnSpPr>
        <p:spPr>
          <a:xfrm flipV="1">
            <a:off x="2763036" y="4324188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7" idx="6"/>
          </p:cNvCxnSpPr>
          <p:nvPr/>
        </p:nvCxnSpPr>
        <p:spPr>
          <a:xfrm>
            <a:off x="2763036" y="4927416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5700716" y="422988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48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700713" y="5352100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3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49497" y="3768222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60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949497" y="488936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40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062514" y="459841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907933" y="4315781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1,2351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863947" y="5390890"/>
            <a:ext cx="12550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 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825403" y="579267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817091" y="470370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5817091" y="3623049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807590" y="4942004"/>
            <a:ext cx="83168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0,76</a:t>
            </a:r>
            <a:endParaRPr lang="pt-BR" sz="24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5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 animBg="1"/>
      <p:bldP spid="9" grpId="0" animBg="1"/>
      <p:bldP spid="12" grpId="0" animBg="1"/>
      <p:bldP spid="13" grpId="0" animBg="1"/>
      <p:bldP spid="14" grpId="0" animBg="1"/>
      <p:bldP spid="17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108" y="230215"/>
            <a:ext cx="1182624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arenR" startAt="3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 ativo é negociado hoje a $ 50. Você deseja precificar opções de 2 anos deste índice usando o modelo binomial. O índice pode subir 20% ou cair 20%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A taxa de juros livre de risco é de 6% ao ano. </a:t>
            </a:r>
            <a:endParaRPr lang="pt-BR" sz="28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0" lvl="1" indent="-514350" algn="just">
              <a:spcAft>
                <a:spcPts val="600"/>
              </a:spcAft>
              <a:buFont typeface="+mj-lt"/>
              <a:buAutoNum type="alphaLcParenR" startAt="2"/>
            </a:pP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Calcule o preço de uma opção de </a:t>
            </a:r>
            <a:r>
              <a:rPr lang="pt-BR" sz="28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venda europeia</a:t>
            </a:r>
            <a:r>
              <a:rPr lang="pt-B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 preço de exercício de $ 70.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47123" y="2553928"/>
                <a:ext cx="197920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3200" dirty="0" smtClean="0">
                    <a:solidFill>
                      <a:prstClr val="black"/>
                    </a:solidFill>
                  </a:rPr>
                  <a:t>1,20</a:t>
                </a:r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23" y="2553928"/>
                <a:ext cx="1979206" cy="492443"/>
              </a:xfrm>
              <a:prstGeom prst="rect">
                <a:avLst/>
              </a:prstGeom>
              <a:blipFill rotWithShape="0">
                <a:blip r:embed="rId2"/>
                <a:stretch>
                  <a:fillRect t="-24691" b="-493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259597" y="2553928"/>
                <a:ext cx="13982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3200" dirty="0" smtClean="0">
                    <a:solidFill>
                      <a:prstClr val="black"/>
                    </a:solidFill>
                  </a:rPr>
                  <a:t>0,80</a:t>
                </a:r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597" y="2553928"/>
                <a:ext cx="1398203" cy="492443"/>
              </a:xfrm>
              <a:prstGeom prst="rect">
                <a:avLst/>
              </a:prstGeom>
              <a:blipFill rotWithShape="0">
                <a:blip r:embed="rId3"/>
                <a:stretch>
                  <a:fillRect t="-24691" r="-17031" b="-493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238803" y="2553927"/>
                <a:ext cx="23121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=0,65459</m:t>
                      </m:r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803" y="2553927"/>
                <a:ext cx="2312108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5697942" y="309658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7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5906366" y="355559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279342" y="420640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>
            <a:stCxn id="9" idx="6"/>
            <a:endCxn id="8" idx="3"/>
          </p:cNvCxnSpPr>
          <p:nvPr/>
        </p:nvCxnSpPr>
        <p:spPr>
          <a:xfrm flipV="1">
            <a:off x="4387292" y="367047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9" idx="6"/>
          </p:cNvCxnSpPr>
          <p:nvPr/>
        </p:nvCxnSpPr>
        <p:spPr>
          <a:xfrm>
            <a:off x="4387292" y="427370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5911880" y="465197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5911880" y="574793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284856" y="530278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>
            <a:stCxn id="14" idx="6"/>
            <a:endCxn id="12" idx="3"/>
          </p:cNvCxnSpPr>
          <p:nvPr/>
        </p:nvCxnSpPr>
        <p:spPr>
          <a:xfrm flipV="1">
            <a:off x="4392806" y="476685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4" idx="6"/>
            <a:endCxn id="13" idx="2"/>
          </p:cNvCxnSpPr>
          <p:nvPr/>
        </p:nvCxnSpPr>
        <p:spPr>
          <a:xfrm>
            <a:off x="4392806" y="537008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2655086" y="486011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/>
          <p:cNvCxnSpPr>
            <a:stCxn id="17" idx="6"/>
          </p:cNvCxnSpPr>
          <p:nvPr/>
        </p:nvCxnSpPr>
        <p:spPr>
          <a:xfrm flipV="1">
            <a:off x="2763036" y="4324188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7" idx="6"/>
          </p:cNvCxnSpPr>
          <p:nvPr/>
        </p:nvCxnSpPr>
        <p:spPr>
          <a:xfrm>
            <a:off x="2763036" y="4927416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5700716" y="422988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48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700713" y="5352100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3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49497" y="3768222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60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949497" y="488936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40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062514" y="459841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907933" y="4315781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7,1689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863947" y="5390890"/>
            <a:ext cx="12550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13,5858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825403" y="579267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38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817091" y="470370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5817091" y="3623049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807590" y="4942004"/>
            <a:ext cx="83168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8,85</a:t>
            </a:r>
            <a:endParaRPr lang="pt-BR" sz="24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7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 animBg="1"/>
      <p:bldP spid="9" grpId="0" animBg="1"/>
      <p:bldP spid="12" grpId="0" animBg="1"/>
      <p:bldP spid="13" grpId="0" animBg="1"/>
      <p:bldP spid="14" grpId="0" animBg="1"/>
      <p:bldP spid="17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1384</Words>
  <Application>Microsoft Office PowerPoint</Application>
  <PresentationFormat>Widescreen</PresentationFormat>
  <Paragraphs>143</Paragraphs>
  <Slides>16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Symbol</vt:lpstr>
      <vt:lpstr>Times New Roman</vt:lpstr>
      <vt:lpstr>Tema do Office</vt:lpstr>
      <vt:lpstr>Equation</vt:lpstr>
      <vt:lpstr>2ª Prova –  28/Junho/2018 (todas questões tem o mesmo peso)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2ª Prova –  28/Junho/2018 (todas questões tem o mesmo peso)</dc:title>
  <dc:creator>USP</dc:creator>
  <cp:lastModifiedBy>USP</cp:lastModifiedBy>
  <cp:revision>21</cp:revision>
  <dcterms:created xsi:type="dcterms:W3CDTF">2020-06-14T18:53:33Z</dcterms:created>
  <dcterms:modified xsi:type="dcterms:W3CDTF">2020-06-17T12:36:19Z</dcterms:modified>
</cp:coreProperties>
</file>