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91" r:id="rId18"/>
    <p:sldId id="290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92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1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9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27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24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33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8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55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87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49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68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4B14-E2C0-4AB3-B328-F01EC24C218E}" type="datetimeFigureOut">
              <a:rPr lang="pt-BR" smtClean="0"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93F22-19D3-49B8-A9C4-8D6A756C98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9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21.wmf"/><Relationship Id="rId21" Type="http://schemas.openxmlformats.org/officeDocument/2006/relationships/image" Target="../media/image29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oleObject" Target="../embeddings/oleObject8.bin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22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0.png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3" Type="http://schemas.openxmlformats.org/officeDocument/2006/relationships/image" Target="../media/image32.wmf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11" Type="http://schemas.openxmlformats.org/officeDocument/2006/relationships/image" Target="../media/image25.wmf"/><Relationship Id="rId5" Type="http://schemas.openxmlformats.org/officeDocument/2006/relationships/image" Target="../media/image33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44.wmf"/><Relationship Id="rId7" Type="http://schemas.openxmlformats.org/officeDocument/2006/relationships/image" Target="../media/image20.png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11" Type="http://schemas.openxmlformats.org/officeDocument/2006/relationships/image" Target="../media/image29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7.w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oleObject" Target="../embeddings/oleObject4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wmf"/><Relationship Id="rId4" Type="http://schemas.openxmlformats.org/officeDocument/2006/relationships/oleObject" Target="../embeddings/oleObject50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71.w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70.wmf"/><Relationship Id="rId4" Type="http://schemas.openxmlformats.org/officeDocument/2006/relationships/oleObject" Target="../embeddings/oleObject5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4.wmf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5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7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1.emf"/><Relationship Id="rId7" Type="http://schemas.openxmlformats.org/officeDocument/2006/relationships/image" Target="../media/image13.w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0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18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SISTEMAS ELÉTRICOS E ELETRÔNICOS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536" y="4869160"/>
            <a:ext cx="6400800" cy="1080120"/>
          </a:xfrm>
        </p:spPr>
        <p:txBody>
          <a:bodyPr/>
          <a:lstStyle/>
          <a:p>
            <a:pPr algn="l"/>
            <a:r>
              <a:rPr lang="pt-BR" dirty="0">
                <a:solidFill>
                  <a:schemeClr val="tx1"/>
                </a:solidFill>
              </a:rPr>
              <a:t>Ettore A. de Barros</a:t>
            </a:r>
          </a:p>
        </p:txBody>
      </p:sp>
    </p:spTree>
    <p:extLst>
      <p:ext uri="{BB962C8B-B14F-4D97-AF65-F5344CB8AC3E}">
        <p14:creationId xmlns:p14="http://schemas.microsoft.com/office/powerpoint/2010/main" val="3051154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75962" y="530379"/>
            <a:ext cx="1253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SEJAM 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182331"/>
              </p:ext>
            </p:extLst>
          </p:nvPr>
        </p:nvGraphicFramePr>
        <p:xfrm>
          <a:off x="395536" y="1268760"/>
          <a:ext cx="39703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1701720" imgH="469800" progId="Equation.3">
                  <p:embed/>
                </p:oleObj>
              </mc:Choice>
              <mc:Fallback>
                <p:oleObj name="Equação" r:id="rId2" imgW="1701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39703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340806"/>
              </p:ext>
            </p:extLst>
          </p:nvPr>
        </p:nvGraphicFramePr>
        <p:xfrm>
          <a:off x="323528" y="2708920"/>
          <a:ext cx="41783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790640" imgH="469800" progId="Equation.3">
                  <p:embed/>
                </p:oleObj>
              </mc:Choice>
              <mc:Fallback>
                <p:oleObj name="Equação" r:id="rId4" imgW="1790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708920"/>
                        <a:ext cx="41783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36407" y="4005064"/>
            <a:ext cx="6930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PARA OS 2 SISTEMAS EM CASCATA, TEREMOS</a:t>
            </a: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362076"/>
              </p:ext>
            </p:extLst>
          </p:nvPr>
        </p:nvGraphicFramePr>
        <p:xfrm>
          <a:off x="539552" y="4812119"/>
          <a:ext cx="337820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1447560" imgH="457200" progId="Equation.3">
                  <p:embed/>
                </p:oleObj>
              </mc:Choice>
              <mc:Fallback>
                <p:oleObj name="Equação" r:id="rId6" imgW="1447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812119"/>
                        <a:ext cx="3378200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" name="Grupo 60"/>
          <p:cNvGrpSpPr/>
          <p:nvPr/>
        </p:nvGrpSpPr>
        <p:grpSpPr>
          <a:xfrm>
            <a:off x="4632584" y="4528382"/>
            <a:ext cx="4051937" cy="1434616"/>
            <a:chOff x="4932040" y="749077"/>
            <a:chExt cx="4051937" cy="1434616"/>
          </a:xfrm>
        </p:grpSpPr>
        <p:grpSp>
          <p:nvGrpSpPr>
            <p:cNvPr id="31" name="Grupo 30"/>
            <p:cNvGrpSpPr/>
            <p:nvPr/>
          </p:nvGrpSpPr>
          <p:grpSpPr>
            <a:xfrm>
              <a:off x="4932040" y="764867"/>
              <a:ext cx="2443275" cy="1418826"/>
              <a:chOff x="1312796" y="893093"/>
              <a:chExt cx="2443275" cy="1418826"/>
            </a:xfrm>
          </p:grpSpPr>
          <p:pic>
            <p:nvPicPr>
              <p:cNvPr id="32" name="Picture 29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779760" y="569243"/>
                <a:ext cx="447675" cy="109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3" name="Picture 3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3017884" y="1538684"/>
                <a:ext cx="10668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4" name="Conector reto 33"/>
              <p:cNvCxnSpPr/>
              <p:nvPr/>
            </p:nvCxnSpPr>
            <p:spPr>
              <a:xfrm>
                <a:off x="2349223" y="2282492"/>
                <a:ext cx="1202061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>
              <a:xfrm>
                <a:off x="1970241" y="1196752"/>
                <a:ext cx="513527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to 35"/>
              <p:cNvCxnSpPr/>
              <p:nvPr/>
            </p:nvCxnSpPr>
            <p:spPr>
              <a:xfrm>
                <a:off x="1970241" y="2282492"/>
                <a:ext cx="378982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Elipse 36"/>
              <p:cNvSpPr/>
              <p:nvPr/>
            </p:nvSpPr>
            <p:spPr>
              <a:xfrm>
                <a:off x="1862094" y="1628800"/>
                <a:ext cx="216024" cy="28803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1607622" y="1412776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>
                    <a:solidFill>
                      <a:prstClr val="black"/>
                    </a:solidFill>
                  </a:rPr>
                  <a:t>+</a:t>
                </a:r>
              </a:p>
            </p:txBody>
          </p:sp>
          <p:sp>
            <p:nvSpPr>
              <p:cNvPr id="39" name="CaixaDeTexto 38"/>
              <p:cNvSpPr txBox="1"/>
              <p:nvPr/>
            </p:nvSpPr>
            <p:spPr>
              <a:xfrm>
                <a:off x="1652506" y="1835532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>
                    <a:solidFill>
                      <a:prstClr val="black"/>
                    </a:solidFill>
                  </a:rPr>
                  <a:t>-</a:t>
                </a:r>
              </a:p>
            </p:txBody>
          </p:sp>
          <p:cxnSp>
            <p:nvCxnSpPr>
              <p:cNvPr id="40" name="Conector reto 39"/>
              <p:cNvCxnSpPr/>
              <p:nvPr/>
            </p:nvCxnSpPr>
            <p:spPr>
              <a:xfrm>
                <a:off x="1970106" y="1196752"/>
                <a:ext cx="9660" cy="39508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/>
              <p:cNvCxnSpPr/>
              <p:nvPr/>
            </p:nvCxnSpPr>
            <p:spPr>
              <a:xfrm>
                <a:off x="1979712" y="1916832"/>
                <a:ext cx="9660" cy="39508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CaixaDeTexto 41"/>
              <p:cNvSpPr txBox="1"/>
              <p:nvPr/>
            </p:nvSpPr>
            <p:spPr>
              <a:xfrm>
                <a:off x="1312796" y="1628800"/>
                <a:ext cx="522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i="1" dirty="0">
                    <a:solidFill>
                      <a:prstClr val="black"/>
                    </a:solidFill>
                  </a:rPr>
                  <a:t>e(t)</a:t>
                </a:r>
              </a:p>
            </p:txBody>
          </p:sp>
        </p:grpSp>
        <p:pic>
          <p:nvPicPr>
            <p:cNvPr id="44" name="Picture 2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35524" y="425227"/>
              <a:ext cx="44767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5" name="Grupo 54"/>
            <p:cNvGrpSpPr/>
            <p:nvPr/>
          </p:nvGrpSpPr>
          <p:grpSpPr>
            <a:xfrm>
              <a:off x="7198147" y="1053599"/>
              <a:ext cx="1785830" cy="1085740"/>
              <a:chOff x="6218135" y="2628277"/>
              <a:chExt cx="1785830" cy="1085740"/>
            </a:xfrm>
          </p:grpSpPr>
          <p:pic>
            <p:nvPicPr>
              <p:cNvPr id="45" name="Picture 3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7265778" y="2970209"/>
                <a:ext cx="10668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46" name="Conector reto 45"/>
              <p:cNvCxnSpPr/>
              <p:nvPr/>
            </p:nvCxnSpPr>
            <p:spPr>
              <a:xfrm>
                <a:off x="6597117" y="3714017"/>
                <a:ext cx="1202061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to 46"/>
              <p:cNvCxnSpPr/>
              <p:nvPr/>
            </p:nvCxnSpPr>
            <p:spPr>
              <a:xfrm>
                <a:off x="6218135" y="2628277"/>
                <a:ext cx="513527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to 47"/>
              <p:cNvCxnSpPr/>
              <p:nvPr/>
            </p:nvCxnSpPr>
            <p:spPr>
              <a:xfrm>
                <a:off x="6218135" y="3714017"/>
                <a:ext cx="378982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6" name="Objeto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0044714"/>
                </p:ext>
              </p:extLst>
            </p:nvPr>
          </p:nvGraphicFramePr>
          <p:xfrm>
            <a:off x="6183356" y="1132417"/>
            <a:ext cx="352014" cy="398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10" imgW="190440" imgH="215640" progId="Equation.3">
                    <p:embed/>
                  </p:oleObj>
                </mc:Choice>
                <mc:Fallback>
                  <p:oleObj name="Equação" r:id="rId10" imgW="1904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183356" y="1132417"/>
                          <a:ext cx="352014" cy="398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to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392001"/>
                </p:ext>
              </p:extLst>
            </p:nvPr>
          </p:nvGraphicFramePr>
          <p:xfrm>
            <a:off x="7689850" y="1100138"/>
            <a:ext cx="398463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12" imgW="215640" imgH="215640" progId="Equation.3">
                    <p:embed/>
                  </p:oleObj>
                </mc:Choice>
                <mc:Fallback>
                  <p:oleObj name="Equação" r:id="rId12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9850" y="1100138"/>
                          <a:ext cx="398463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to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800887"/>
                </p:ext>
              </p:extLst>
            </p:nvPr>
          </p:nvGraphicFramePr>
          <p:xfrm>
            <a:off x="6605542" y="1533100"/>
            <a:ext cx="35242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14" imgW="190440" imgH="215640" progId="Equation.3">
                    <p:embed/>
                  </p:oleObj>
                </mc:Choice>
                <mc:Fallback>
                  <p:oleObj name="Equação" r:id="rId14" imgW="1904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5542" y="1533100"/>
                          <a:ext cx="352425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to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4967646"/>
                </p:ext>
              </p:extLst>
            </p:nvPr>
          </p:nvGraphicFramePr>
          <p:xfrm>
            <a:off x="8154988" y="1412776"/>
            <a:ext cx="40005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16" imgW="215640" imgH="215640" progId="Equation.3">
                    <p:embed/>
                  </p:oleObj>
                </mc:Choice>
                <mc:Fallback>
                  <p:oleObj name="Equação" r:id="rId16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4988" y="1412776"/>
                          <a:ext cx="400050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1" name="Grupo 90"/>
          <p:cNvGrpSpPr/>
          <p:nvPr/>
        </p:nvGrpSpPr>
        <p:grpSpPr>
          <a:xfrm>
            <a:off x="5298015" y="2442222"/>
            <a:ext cx="2443275" cy="1418826"/>
            <a:chOff x="1312796" y="893093"/>
            <a:chExt cx="2443275" cy="1418826"/>
          </a:xfrm>
        </p:grpSpPr>
        <p:pic>
          <p:nvPicPr>
            <p:cNvPr id="94" name="Picture 2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779760" y="569243"/>
              <a:ext cx="44767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5" name="Picture 3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017884" y="1538684"/>
              <a:ext cx="10668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6" name="Conector reto 95"/>
            <p:cNvCxnSpPr/>
            <p:nvPr/>
          </p:nvCxnSpPr>
          <p:spPr>
            <a:xfrm>
              <a:off x="2349223" y="2282492"/>
              <a:ext cx="1202061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ector reto 96"/>
            <p:cNvCxnSpPr/>
            <p:nvPr/>
          </p:nvCxnSpPr>
          <p:spPr>
            <a:xfrm>
              <a:off x="1970241" y="1196752"/>
              <a:ext cx="513527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to 97"/>
            <p:cNvCxnSpPr/>
            <p:nvPr/>
          </p:nvCxnSpPr>
          <p:spPr>
            <a:xfrm>
              <a:off x="1970241" y="2282492"/>
              <a:ext cx="378982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Elipse 98"/>
            <p:cNvSpPr/>
            <p:nvPr/>
          </p:nvSpPr>
          <p:spPr>
            <a:xfrm>
              <a:off x="1862094" y="1628800"/>
              <a:ext cx="216024" cy="28803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100" name="CaixaDeTexto 99"/>
            <p:cNvSpPr txBox="1"/>
            <p:nvPr/>
          </p:nvSpPr>
          <p:spPr>
            <a:xfrm>
              <a:off x="1607622" y="14127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prstClr val="black"/>
                  </a:solidFill>
                </a:rPr>
                <a:t>+</a:t>
              </a:r>
            </a:p>
          </p:txBody>
        </p:sp>
        <p:sp>
          <p:nvSpPr>
            <p:cNvPr id="101" name="CaixaDeTexto 100"/>
            <p:cNvSpPr txBox="1"/>
            <p:nvPr/>
          </p:nvSpPr>
          <p:spPr>
            <a:xfrm>
              <a:off x="1652506" y="183553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prstClr val="black"/>
                  </a:solidFill>
                </a:rPr>
                <a:t>-</a:t>
              </a:r>
            </a:p>
          </p:txBody>
        </p:sp>
        <p:cxnSp>
          <p:nvCxnSpPr>
            <p:cNvPr id="102" name="Conector reto 101"/>
            <p:cNvCxnSpPr/>
            <p:nvPr/>
          </p:nvCxnSpPr>
          <p:spPr>
            <a:xfrm>
              <a:off x="1970106" y="1196752"/>
              <a:ext cx="9660" cy="39508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ector reto 102"/>
            <p:cNvCxnSpPr/>
            <p:nvPr/>
          </p:nvCxnSpPr>
          <p:spPr>
            <a:xfrm>
              <a:off x="1979712" y="1916832"/>
              <a:ext cx="9660" cy="39508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CaixaDeTexto 103"/>
            <p:cNvSpPr txBox="1"/>
            <p:nvPr/>
          </p:nvSpPr>
          <p:spPr>
            <a:xfrm>
              <a:off x="1312796" y="1628800"/>
              <a:ext cx="522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prstClr val="black"/>
                  </a:solidFill>
                </a:rPr>
                <a:t>e(t)</a:t>
              </a:r>
            </a:p>
          </p:txBody>
        </p:sp>
      </p:grpSp>
      <p:sp>
        <p:nvSpPr>
          <p:cNvPr id="78" name="Retângulo 77">
            <a:extLst>
              <a:ext uri="{FF2B5EF4-FFF2-40B4-BE49-F238E27FC236}">
                <a16:creationId xmlns:a16="http://schemas.microsoft.com/office/drawing/2014/main" id="{C4470304-703E-4951-A27D-89D550508655}"/>
              </a:ext>
            </a:extLst>
          </p:cNvPr>
          <p:cNvSpPr/>
          <p:nvPr/>
        </p:nvSpPr>
        <p:spPr>
          <a:xfrm>
            <a:off x="6504410" y="2525218"/>
            <a:ext cx="164418" cy="17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B5B8DEDB-5050-40F2-AAC3-C83E672205E3}"/>
              </a:ext>
            </a:extLst>
          </p:cNvPr>
          <p:cNvGrpSpPr/>
          <p:nvPr/>
        </p:nvGrpSpPr>
        <p:grpSpPr>
          <a:xfrm>
            <a:off x="5227492" y="858046"/>
            <a:ext cx="2892538" cy="1418826"/>
            <a:chOff x="5227492" y="858046"/>
            <a:chExt cx="2892538" cy="1418826"/>
          </a:xfrm>
        </p:grpSpPr>
        <p:grpSp>
          <p:nvGrpSpPr>
            <p:cNvPr id="89" name="Grupo 88"/>
            <p:cNvGrpSpPr/>
            <p:nvPr/>
          </p:nvGrpSpPr>
          <p:grpSpPr>
            <a:xfrm>
              <a:off x="5227492" y="858046"/>
              <a:ext cx="2892538" cy="1418826"/>
              <a:chOff x="4834398" y="427030"/>
              <a:chExt cx="2892538" cy="1418826"/>
            </a:xfrm>
          </p:grpSpPr>
          <p:grpSp>
            <p:nvGrpSpPr>
              <p:cNvPr id="62" name="Grupo 61"/>
              <p:cNvGrpSpPr/>
              <p:nvPr/>
            </p:nvGrpSpPr>
            <p:grpSpPr>
              <a:xfrm>
                <a:off x="4834398" y="427030"/>
                <a:ext cx="2443275" cy="1418826"/>
                <a:chOff x="1312796" y="893093"/>
                <a:chExt cx="2443275" cy="1418826"/>
              </a:xfrm>
            </p:grpSpPr>
            <p:pic>
              <p:nvPicPr>
                <p:cNvPr id="63" name="Picture 29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2779760" y="569243"/>
                  <a:ext cx="447675" cy="1095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4" name="Picture 33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3017884" y="1538684"/>
                  <a:ext cx="1066800" cy="409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65" name="Conector reto 64"/>
                <p:cNvCxnSpPr/>
                <p:nvPr/>
              </p:nvCxnSpPr>
              <p:spPr>
                <a:xfrm>
                  <a:off x="2349223" y="2282492"/>
                  <a:ext cx="1202061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ector reto 65"/>
                <p:cNvCxnSpPr/>
                <p:nvPr/>
              </p:nvCxnSpPr>
              <p:spPr>
                <a:xfrm>
                  <a:off x="1970241" y="1196752"/>
                  <a:ext cx="513527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ector reto 66"/>
                <p:cNvCxnSpPr/>
                <p:nvPr/>
              </p:nvCxnSpPr>
              <p:spPr>
                <a:xfrm>
                  <a:off x="1970241" y="2282492"/>
                  <a:ext cx="378982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Elipse 67"/>
                <p:cNvSpPr/>
                <p:nvPr/>
              </p:nvSpPr>
              <p:spPr>
                <a:xfrm>
                  <a:off x="1862094" y="1628800"/>
                  <a:ext cx="216024" cy="28803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aixaDeTexto 68"/>
                <p:cNvSpPr txBox="1"/>
                <p:nvPr/>
              </p:nvSpPr>
              <p:spPr>
                <a:xfrm>
                  <a:off x="1607622" y="1412776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dirty="0">
                      <a:solidFill>
                        <a:prstClr val="black"/>
                      </a:solidFill>
                    </a:rPr>
                    <a:t>+</a:t>
                  </a:r>
                </a:p>
              </p:txBody>
            </p:sp>
            <p:sp>
              <p:nvSpPr>
                <p:cNvPr id="70" name="CaixaDeTexto 69"/>
                <p:cNvSpPr txBox="1"/>
                <p:nvPr/>
              </p:nvSpPr>
              <p:spPr>
                <a:xfrm>
                  <a:off x="1652506" y="1835532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dirty="0">
                      <a:solidFill>
                        <a:prstClr val="black"/>
                      </a:solidFill>
                    </a:rPr>
                    <a:t>-</a:t>
                  </a:r>
                </a:p>
              </p:txBody>
            </p:sp>
            <p:cxnSp>
              <p:nvCxnSpPr>
                <p:cNvPr id="71" name="Conector reto 70"/>
                <p:cNvCxnSpPr/>
                <p:nvPr/>
              </p:nvCxnSpPr>
              <p:spPr>
                <a:xfrm>
                  <a:off x="1970106" y="1196752"/>
                  <a:ext cx="9660" cy="39508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ector reto 71"/>
                <p:cNvCxnSpPr/>
                <p:nvPr/>
              </p:nvCxnSpPr>
              <p:spPr>
                <a:xfrm>
                  <a:off x="1979712" y="1916832"/>
                  <a:ext cx="9660" cy="39508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CaixaDeTexto 72"/>
                <p:cNvSpPr txBox="1"/>
                <p:nvPr/>
              </p:nvSpPr>
              <p:spPr>
                <a:xfrm>
                  <a:off x="1312796" y="1628800"/>
                  <a:ext cx="5229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i="1" dirty="0">
                      <a:solidFill>
                        <a:prstClr val="black"/>
                      </a:solidFill>
                    </a:rPr>
                    <a:t>e(t)</a:t>
                  </a:r>
                </a:p>
              </p:txBody>
            </p:sp>
          </p:grpSp>
          <p:graphicFrame>
            <p:nvGraphicFramePr>
              <p:cNvPr id="75" name="Objeto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88835903"/>
                  </p:ext>
                </p:extLst>
              </p:nvPr>
            </p:nvGraphicFramePr>
            <p:xfrm>
              <a:off x="5977512" y="769367"/>
              <a:ext cx="448507" cy="5083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18" imgW="190440" imgH="215640" progId="Equation.3">
                      <p:embed/>
                    </p:oleObj>
                  </mc:Choice>
                  <mc:Fallback>
                    <p:oleObj name="Equação" r:id="rId18" imgW="190440" imgH="21564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9"/>
                          <a:stretch>
                            <a:fillRect/>
                          </a:stretch>
                        </p:blipFill>
                        <p:spPr>
                          <a:xfrm>
                            <a:off x="5977512" y="769367"/>
                            <a:ext cx="448507" cy="50830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" name="Objeto 8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5857027"/>
                  </p:ext>
                </p:extLst>
              </p:nvPr>
            </p:nvGraphicFramePr>
            <p:xfrm>
              <a:off x="7277674" y="1140312"/>
              <a:ext cx="449262" cy="508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20" imgW="190440" imgH="215640" progId="Equation.3">
                      <p:embed/>
                    </p:oleObj>
                  </mc:Choice>
                  <mc:Fallback>
                    <p:oleObj name="Equação" r:id="rId20" imgW="1904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77674" y="1140312"/>
                            <a:ext cx="449262" cy="508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9AD0BE59-F4D1-4352-AE3D-4996DD883E4C}"/>
                </a:ext>
              </a:extLst>
            </p:cNvPr>
            <p:cNvSpPr/>
            <p:nvPr/>
          </p:nvSpPr>
          <p:spPr>
            <a:xfrm>
              <a:off x="6441129" y="933559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Retângulo 75">
              <a:extLst>
                <a:ext uri="{FF2B5EF4-FFF2-40B4-BE49-F238E27FC236}">
                  <a16:creationId xmlns:a16="http://schemas.microsoft.com/office/drawing/2014/main" id="{95A45084-6E1E-4D83-853A-7B68910EA96B}"/>
                </a:ext>
              </a:extLst>
            </p:cNvPr>
            <p:cNvSpPr/>
            <p:nvPr/>
          </p:nvSpPr>
          <p:spPr>
            <a:xfrm>
              <a:off x="5592841" y="1438592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F94C48D2-9DFD-4D44-829B-0CA5D31CB867}"/>
                </a:ext>
              </a:extLst>
            </p:cNvPr>
            <p:cNvSpPr/>
            <p:nvPr/>
          </p:nvSpPr>
          <p:spPr>
            <a:xfrm>
              <a:off x="7277673" y="922236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Retângulo 78">
              <a:extLst>
                <a:ext uri="{FF2B5EF4-FFF2-40B4-BE49-F238E27FC236}">
                  <a16:creationId xmlns:a16="http://schemas.microsoft.com/office/drawing/2014/main" id="{0E9358AF-B5C6-486F-A795-557B85D77AFA}"/>
                </a:ext>
              </a:extLst>
            </p:cNvPr>
            <p:cNvSpPr/>
            <p:nvPr/>
          </p:nvSpPr>
          <p:spPr>
            <a:xfrm>
              <a:off x="7272493" y="1449858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D8F55A7E-61DB-48EC-92EE-966F6273FA3E}"/>
                </a:ext>
              </a:extLst>
            </p:cNvPr>
            <p:cNvSpPr/>
            <p:nvPr/>
          </p:nvSpPr>
          <p:spPr>
            <a:xfrm>
              <a:off x="5634252" y="1997440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93F440A-2190-4EF5-87BD-E592878A66EF}"/>
              </a:ext>
            </a:extLst>
          </p:cNvPr>
          <p:cNvGrpSpPr/>
          <p:nvPr/>
        </p:nvGrpSpPr>
        <p:grpSpPr>
          <a:xfrm>
            <a:off x="5679491" y="2784475"/>
            <a:ext cx="2540584" cy="899440"/>
            <a:chOff x="5679491" y="2784475"/>
            <a:chExt cx="2540584" cy="899440"/>
          </a:xfrm>
        </p:grpSpPr>
        <p:graphicFrame>
          <p:nvGraphicFramePr>
            <p:cNvPr id="92" name="Objeto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2037353"/>
                </p:ext>
              </p:extLst>
            </p:nvPr>
          </p:nvGraphicFramePr>
          <p:xfrm>
            <a:off x="6410325" y="2784475"/>
            <a:ext cx="509588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22" imgW="215640" imgH="215640" progId="Equation.3">
                    <p:embed/>
                  </p:oleObj>
                </mc:Choice>
                <mc:Fallback>
                  <p:oleObj name="Equação" r:id="rId22" imgW="2156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6410325" y="2784475"/>
                          <a:ext cx="509588" cy="508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Objeto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3930039"/>
                </p:ext>
              </p:extLst>
            </p:nvPr>
          </p:nvGraphicFramePr>
          <p:xfrm>
            <a:off x="7710488" y="3155950"/>
            <a:ext cx="509587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24" imgW="215640" imgH="215640" progId="Equation.3">
                    <p:embed/>
                  </p:oleObj>
                </mc:Choice>
                <mc:Fallback>
                  <p:oleObj name="Equação" r:id="rId24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0488" y="3155950"/>
                          <a:ext cx="509587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" name="Retângulo 79">
              <a:extLst>
                <a:ext uri="{FF2B5EF4-FFF2-40B4-BE49-F238E27FC236}">
                  <a16:creationId xmlns:a16="http://schemas.microsoft.com/office/drawing/2014/main" id="{4F9B42B9-EEF5-49E0-BC3F-B02355D42569}"/>
                </a:ext>
              </a:extLst>
            </p:cNvPr>
            <p:cNvSpPr/>
            <p:nvPr/>
          </p:nvSpPr>
          <p:spPr>
            <a:xfrm>
              <a:off x="5692501" y="3051411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1" name="Retângulo 80">
              <a:extLst>
                <a:ext uri="{FF2B5EF4-FFF2-40B4-BE49-F238E27FC236}">
                  <a16:creationId xmlns:a16="http://schemas.microsoft.com/office/drawing/2014/main" id="{B6DD8D0C-EE74-4C77-AF70-CBA3CAD25BC5}"/>
                </a:ext>
              </a:extLst>
            </p:cNvPr>
            <p:cNvSpPr/>
            <p:nvPr/>
          </p:nvSpPr>
          <p:spPr>
            <a:xfrm>
              <a:off x="5679491" y="3504852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3" name="Retângulo 82">
              <a:extLst>
                <a:ext uri="{FF2B5EF4-FFF2-40B4-BE49-F238E27FC236}">
                  <a16:creationId xmlns:a16="http://schemas.microsoft.com/office/drawing/2014/main" id="{D28518D8-B21E-4A22-B52B-3C39A517ECED}"/>
                </a:ext>
              </a:extLst>
            </p:cNvPr>
            <p:cNvSpPr/>
            <p:nvPr/>
          </p:nvSpPr>
          <p:spPr>
            <a:xfrm>
              <a:off x="7346420" y="3020157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84" name="Retângulo 83">
            <a:extLst>
              <a:ext uri="{FF2B5EF4-FFF2-40B4-BE49-F238E27FC236}">
                <a16:creationId xmlns:a16="http://schemas.microsoft.com/office/drawing/2014/main" id="{212A22FF-7BC1-4501-BA50-69C5EFA45F1D}"/>
              </a:ext>
            </a:extLst>
          </p:cNvPr>
          <p:cNvSpPr/>
          <p:nvPr/>
        </p:nvSpPr>
        <p:spPr>
          <a:xfrm>
            <a:off x="5829678" y="4634517"/>
            <a:ext cx="164418" cy="17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6" name="Retângulo 85">
            <a:extLst>
              <a:ext uri="{FF2B5EF4-FFF2-40B4-BE49-F238E27FC236}">
                <a16:creationId xmlns:a16="http://schemas.microsoft.com/office/drawing/2014/main" id="{0A8C4859-F910-4006-B586-A0D3E10AD75B}"/>
              </a:ext>
            </a:extLst>
          </p:cNvPr>
          <p:cNvSpPr/>
          <p:nvPr/>
        </p:nvSpPr>
        <p:spPr>
          <a:xfrm>
            <a:off x="7452320" y="4581128"/>
            <a:ext cx="164418" cy="17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CC7539E-9720-4433-AAE7-1DEA7D2972AA}"/>
              </a:ext>
            </a:extLst>
          </p:cNvPr>
          <p:cNvGrpSpPr/>
          <p:nvPr/>
        </p:nvGrpSpPr>
        <p:grpSpPr>
          <a:xfrm>
            <a:off x="5011468" y="5118971"/>
            <a:ext cx="3421516" cy="709303"/>
            <a:chOff x="5011468" y="5118971"/>
            <a:chExt cx="3421516" cy="709303"/>
          </a:xfrm>
        </p:grpSpPr>
        <p:sp>
          <p:nvSpPr>
            <p:cNvPr id="85" name="Retângulo 84">
              <a:extLst>
                <a:ext uri="{FF2B5EF4-FFF2-40B4-BE49-F238E27FC236}">
                  <a16:creationId xmlns:a16="http://schemas.microsoft.com/office/drawing/2014/main" id="{36E03936-01D6-4D71-A714-F0AEA582EBE0}"/>
                </a:ext>
              </a:extLst>
            </p:cNvPr>
            <p:cNvSpPr/>
            <p:nvPr/>
          </p:nvSpPr>
          <p:spPr>
            <a:xfrm>
              <a:off x="6671696" y="5153386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A6F02015-4A03-4B8D-A6F4-BD1BF7631902}"/>
                </a:ext>
              </a:extLst>
            </p:cNvPr>
            <p:cNvSpPr/>
            <p:nvPr/>
          </p:nvSpPr>
          <p:spPr>
            <a:xfrm>
              <a:off x="8268566" y="5118971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0" name="Retângulo 89">
              <a:extLst>
                <a:ext uri="{FF2B5EF4-FFF2-40B4-BE49-F238E27FC236}">
                  <a16:creationId xmlns:a16="http://schemas.microsoft.com/office/drawing/2014/main" id="{4C57A074-DD06-4E94-A9EE-6293B4F7FAD2}"/>
                </a:ext>
              </a:extLst>
            </p:cNvPr>
            <p:cNvSpPr/>
            <p:nvPr/>
          </p:nvSpPr>
          <p:spPr>
            <a:xfrm>
              <a:off x="5011468" y="5130053"/>
              <a:ext cx="154758" cy="163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5" name="Retângulo 104">
              <a:extLst>
                <a:ext uri="{FF2B5EF4-FFF2-40B4-BE49-F238E27FC236}">
                  <a16:creationId xmlns:a16="http://schemas.microsoft.com/office/drawing/2014/main" id="{19471432-FDE9-4375-BF9B-A614EE6A991B}"/>
                </a:ext>
              </a:extLst>
            </p:cNvPr>
            <p:cNvSpPr/>
            <p:nvPr/>
          </p:nvSpPr>
          <p:spPr>
            <a:xfrm>
              <a:off x="5055261" y="5649211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25935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176067"/>
              </p:ext>
            </p:extLst>
          </p:nvPr>
        </p:nvGraphicFramePr>
        <p:xfrm>
          <a:off x="61125" y="2194421"/>
          <a:ext cx="885825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3288960" imgH="787320" progId="Equation.3">
                  <p:embed/>
                </p:oleObj>
              </mc:Choice>
              <mc:Fallback>
                <p:oleObj name="Equação" r:id="rId2" imgW="328896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125" y="2194421"/>
                        <a:ext cx="885825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6416"/>
              </p:ext>
            </p:extLst>
          </p:nvPr>
        </p:nvGraphicFramePr>
        <p:xfrm>
          <a:off x="537538" y="5157192"/>
          <a:ext cx="5659437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993680" imgH="507960" progId="Equation.3">
                  <p:embed/>
                </p:oleObj>
              </mc:Choice>
              <mc:Fallback>
                <p:oleObj name="Equação" r:id="rId4" imgW="199368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7538" y="5157192"/>
                        <a:ext cx="5659437" cy="1438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aixaDeTexto 27"/>
          <p:cNvSpPr txBox="1"/>
          <p:nvPr/>
        </p:nvSpPr>
        <p:spPr>
          <a:xfrm>
            <a:off x="46868" y="1648221"/>
            <a:ext cx="2774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LEI DAS MALHAS: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79512" y="4490485"/>
            <a:ext cx="2157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LEI DOS NÓS: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C50DA3EF-BD68-4C7C-A770-6F1D0164E4E1}"/>
              </a:ext>
            </a:extLst>
          </p:cNvPr>
          <p:cNvGrpSpPr/>
          <p:nvPr/>
        </p:nvGrpSpPr>
        <p:grpSpPr>
          <a:xfrm>
            <a:off x="2224143" y="161520"/>
            <a:ext cx="4051937" cy="1434616"/>
            <a:chOff x="2224143" y="161520"/>
            <a:chExt cx="4051937" cy="1434616"/>
          </a:xfrm>
        </p:grpSpPr>
        <p:grpSp>
          <p:nvGrpSpPr>
            <p:cNvPr id="2" name="Grupo 1"/>
            <p:cNvGrpSpPr/>
            <p:nvPr/>
          </p:nvGrpSpPr>
          <p:grpSpPr>
            <a:xfrm>
              <a:off x="2224143" y="161520"/>
              <a:ext cx="4051937" cy="1434616"/>
              <a:chOff x="4932040" y="749077"/>
              <a:chExt cx="4051937" cy="1434616"/>
            </a:xfrm>
          </p:grpSpPr>
          <p:grpSp>
            <p:nvGrpSpPr>
              <p:cNvPr id="3" name="Grupo 2"/>
              <p:cNvGrpSpPr/>
              <p:nvPr/>
            </p:nvGrpSpPr>
            <p:grpSpPr>
              <a:xfrm>
                <a:off x="4932040" y="764867"/>
                <a:ext cx="2443275" cy="1418826"/>
                <a:chOff x="1312796" y="893093"/>
                <a:chExt cx="2443275" cy="1418826"/>
              </a:xfrm>
            </p:grpSpPr>
            <p:pic>
              <p:nvPicPr>
                <p:cNvPr id="14" name="Picture 29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2779760" y="569243"/>
                  <a:ext cx="447675" cy="1095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5" name="Picture 33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3017884" y="1538684"/>
                  <a:ext cx="1066800" cy="409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16" name="Conector reto 15"/>
                <p:cNvCxnSpPr/>
                <p:nvPr/>
              </p:nvCxnSpPr>
              <p:spPr>
                <a:xfrm>
                  <a:off x="2349223" y="2282492"/>
                  <a:ext cx="1202061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to 16"/>
                <p:cNvCxnSpPr/>
                <p:nvPr/>
              </p:nvCxnSpPr>
              <p:spPr>
                <a:xfrm>
                  <a:off x="1970241" y="1196752"/>
                  <a:ext cx="513527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to 17"/>
                <p:cNvCxnSpPr/>
                <p:nvPr/>
              </p:nvCxnSpPr>
              <p:spPr>
                <a:xfrm>
                  <a:off x="1970241" y="2282492"/>
                  <a:ext cx="378982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Elipse 18"/>
                <p:cNvSpPr/>
                <p:nvPr/>
              </p:nvSpPr>
              <p:spPr>
                <a:xfrm>
                  <a:off x="1862094" y="1628800"/>
                  <a:ext cx="216024" cy="28803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CaixaDeTexto 19"/>
                <p:cNvSpPr txBox="1"/>
                <p:nvPr/>
              </p:nvSpPr>
              <p:spPr>
                <a:xfrm>
                  <a:off x="1607622" y="1412776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dirty="0">
                      <a:solidFill>
                        <a:prstClr val="black"/>
                      </a:solidFill>
                    </a:rPr>
                    <a:t>+</a:t>
                  </a:r>
                </a:p>
              </p:txBody>
            </p:sp>
            <p:sp>
              <p:nvSpPr>
                <p:cNvPr id="21" name="CaixaDeTexto 20"/>
                <p:cNvSpPr txBox="1"/>
                <p:nvPr/>
              </p:nvSpPr>
              <p:spPr>
                <a:xfrm>
                  <a:off x="1652506" y="1835532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dirty="0">
                      <a:solidFill>
                        <a:prstClr val="black"/>
                      </a:solidFill>
                    </a:rPr>
                    <a:t>-</a:t>
                  </a:r>
                </a:p>
              </p:txBody>
            </p:sp>
            <p:cxnSp>
              <p:nvCxnSpPr>
                <p:cNvPr id="22" name="Conector reto 21"/>
                <p:cNvCxnSpPr/>
                <p:nvPr/>
              </p:nvCxnSpPr>
              <p:spPr>
                <a:xfrm>
                  <a:off x="1970106" y="1196752"/>
                  <a:ext cx="9660" cy="39508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to 22"/>
                <p:cNvCxnSpPr/>
                <p:nvPr/>
              </p:nvCxnSpPr>
              <p:spPr>
                <a:xfrm>
                  <a:off x="1979712" y="1916832"/>
                  <a:ext cx="9660" cy="39508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CaixaDeTexto 23"/>
                <p:cNvSpPr txBox="1"/>
                <p:nvPr/>
              </p:nvSpPr>
              <p:spPr>
                <a:xfrm>
                  <a:off x="1312796" y="1628800"/>
                  <a:ext cx="5229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b="1" i="1" dirty="0">
                      <a:solidFill>
                        <a:prstClr val="black"/>
                      </a:solidFill>
                    </a:rPr>
                    <a:t>e(t)</a:t>
                  </a:r>
                </a:p>
              </p:txBody>
            </p:sp>
          </p:grpSp>
          <p:pic>
            <p:nvPicPr>
              <p:cNvPr id="4" name="Picture 2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8035524" y="425227"/>
                <a:ext cx="447675" cy="109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" name="Grupo 4"/>
              <p:cNvGrpSpPr/>
              <p:nvPr/>
            </p:nvGrpSpPr>
            <p:grpSpPr>
              <a:xfrm>
                <a:off x="7198147" y="1053599"/>
                <a:ext cx="1785830" cy="1085740"/>
                <a:chOff x="6218135" y="2628277"/>
                <a:chExt cx="1785830" cy="1085740"/>
              </a:xfrm>
            </p:grpSpPr>
            <p:pic>
              <p:nvPicPr>
                <p:cNvPr id="10" name="Picture 33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7265778" y="2970209"/>
                  <a:ext cx="1066800" cy="409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11" name="Conector reto 10"/>
                <p:cNvCxnSpPr/>
                <p:nvPr/>
              </p:nvCxnSpPr>
              <p:spPr>
                <a:xfrm>
                  <a:off x="6597117" y="3714017"/>
                  <a:ext cx="1202061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to 11"/>
                <p:cNvCxnSpPr/>
                <p:nvPr/>
              </p:nvCxnSpPr>
              <p:spPr>
                <a:xfrm>
                  <a:off x="6218135" y="2628277"/>
                  <a:ext cx="513527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ector reto 12"/>
                <p:cNvCxnSpPr/>
                <p:nvPr/>
              </p:nvCxnSpPr>
              <p:spPr>
                <a:xfrm>
                  <a:off x="6218135" y="3714017"/>
                  <a:ext cx="378982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6" name="Objeto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0975596"/>
                  </p:ext>
                </p:extLst>
              </p:nvPr>
            </p:nvGraphicFramePr>
            <p:xfrm>
              <a:off x="6183356" y="1132417"/>
              <a:ext cx="352014" cy="3989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8" imgW="190440" imgH="215640" progId="Equation.3">
                      <p:embed/>
                    </p:oleObj>
                  </mc:Choice>
                  <mc:Fallback>
                    <p:oleObj name="Equação" r:id="rId8" imgW="190440" imgH="21564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6183356" y="1132417"/>
                            <a:ext cx="352014" cy="39894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" name="Objeto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93983868"/>
                  </p:ext>
                </p:extLst>
              </p:nvPr>
            </p:nvGraphicFramePr>
            <p:xfrm>
              <a:off x="7689850" y="1100138"/>
              <a:ext cx="398463" cy="4000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10" imgW="215640" imgH="215640" progId="Equation.3">
                      <p:embed/>
                    </p:oleObj>
                  </mc:Choice>
                  <mc:Fallback>
                    <p:oleObj name="Equação" r:id="rId10" imgW="2156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9850" y="1100138"/>
                            <a:ext cx="398463" cy="4000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to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11637622"/>
                  </p:ext>
                </p:extLst>
              </p:nvPr>
            </p:nvGraphicFramePr>
            <p:xfrm>
              <a:off x="6622841" y="1500574"/>
              <a:ext cx="352425" cy="4000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12" imgW="190440" imgH="215640" progId="Equation.3">
                      <p:embed/>
                    </p:oleObj>
                  </mc:Choice>
                  <mc:Fallback>
                    <p:oleObj name="Equação" r:id="rId12" imgW="1904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622841" y="1500574"/>
                            <a:ext cx="352425" cy="4000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" name="Objeto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7595422"/>
                  </p:ext>
                </p:extLst>
              </p:nvPr>
            </p:nvGraphicFramePr>
            <p:xfrm>
              <a:off x="8154988" y="1412776"/>
              <a:ext cx="400050" cy="4000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ção" r:id="rId14" imgW="215640" imgH="215640" progId="Equation.3">
                      <p:embed/>
                    </p:oleObj>
                  </mc:Choice>
                  <mc:Fallback>
                    <p:oleObj name="Equação" r:id="rId14" imgW="2156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54988" y="1412776"/>
                            <a:ext cx="400050" cy="4000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DDDAB0AE-2D86-4959-8DA4-AE417A79D59F}"/>
                </a:ext>
              </a:extLst>
            </p:cNvPr>
            <p:cNvSpPr/>
            <p:nvPr/>
          </p:nvSpPr>
          <p:spPr>
            <a:xfrm>
              <a:off x="3400129" y="230162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38A2FF08-E742-40F4-8F90-8B2CBBE7EF20}"/>
                </a:ext>
              </a:extLst>
            </p:cNvPr>
            <p:cNvSpPr/>
            <p:nvPr/>
          </p:nvSpPr>
          <p:spPr>
            <a:xfrm>
              <a:off x="5098975" y="259793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93818801-FDB2-4A87-93BB-2BD7A142DE81}"/>
                </a:ext>
              </a:extLst>
            </p:cNvPr>
            <p:cNvSpPr/>
            <p:nvPr/>
          </p:nvSpPr>
          <p:spPr>
            <a:xfrm>
              <a:off x="5866505" y="730081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EDDB9936-1E52-47D2-83D1-789B48F909B6}"/>
                </a:ext>
              </a:extLst>
            </p:cNvPr>
            <p:cNvSpPr/>
            <p:nvPr/>
          </p:nvSpPr>
          <p:spPr>
            <a:xfrm>
              <a:off x="4271130" y="762900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2724ABC0-0AF2-4C6F-83F2-414989967F75}"/>
                </a:ext>
              </a:extLst>
            </p:cNvPr>
            <p:cNvSpPr/>
            <p:nvPr/>
          </p:nvSpPr>
          <p:spPr>
            <a:xfrm>
              <a:off x="2607382" y="764704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6A34A3B3-86C9-424C-8ED5-9EB069952DF2}"/>
                </a:ext>
              </a:extLst>
            </p:cNvPr>
            <p:cNvSpPr/>
            <p:nvPr/>
          </p:nvSpPr>
          <p:spPr>
            <a:xfrm>
              <a:off x="4312655" y="277936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1D4C8001-A874-4EF1-AC2B-C2AED6344565}"/>
                </a:ext>
              </a:extLst>
            </p:cNvPr>
            <p:cNvSpPr/>
            <p:nvPr/>
          </p:nvSpPr>
          <p:spPr>
            <a:xfrm>
              <a:off x="5948714" y="277935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5ABA16F8-1C70-4D9A-8FD1-969C82CE0E67}"/>
                </a:ext>
              </a:extLst>
            </p:cNvPr>
            <p:cNvSpPr/>
            <p:nvPr/>
          </p:nvSpPr>
          <p:spPr>
            <a:xfrm>
              <a:off x="2627784" y="1196752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58025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548680"/>
            <a:ext cx="6629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APLICANDO (4) EM (3) E USANDO (2), VEM: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572974"/>
              </p:ext>
            </p:extLst>
          </p:nvPr>
        </p:nvGraphicFramePr>
        <p:xfrm>
          <a:off x="323528" y="1484784"/>
          <a:ext cx="8196262" cy="171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4000320" imgH="838080" progId="Equation.3">
                  <p:embed/>
                </p:oleObj>
              </mc:Choice>
              <mc:Fallback>
                <p:oleObj name="Equação" r:id="rId2" imgW="40003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84784"/>
                        <a:ext cx="8196262" cy="171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899592" y="3429000"/>
            <a:ext cx="1916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PORTANTO,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534234"/>
              </p:ext>
            </p:extLst>
          </p:nvPr>
        </p:nvGraphicFramePr>
        <p:xfrm>
          <a:off x="1115616" y="4221088"/>
          <a:ext cx="5667375" cy="201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2641320" imgH="939600" progId="Equation.3">
                  <p:embed/>
                </p:oleObj>
              </mc:Choice>
              <mc:Fallback>
                <p:oleObj name="Equação" r:id="rId4" imgW="264132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4221088"/>
                        <a:ext cx="5667375" cy="201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04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188074"/>
              </p:ext>
            </p:extLst>
          </p:nvPr>
        </p:nvGraphicFramePr>
        <p:xfrm>
          <a:off x="1907704" y="1196752"/>
          <a:ext cx="5938838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2768400" imgH="990360" progId="Equation.3">
                  <p:embed/>
                </p:oleObj>
              </mc:Choice>
              <mc:Fallback>
                <p:oleObj name="Equação" r:id="rId2" imgW="27684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196752"/>
                        <a:ext cx="5938838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476672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ANÁLISE: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27583" y="3382905"/>
            <a:ext cx="2347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NOTE QUE, SE </a:t>
            </a: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606669"/>
              </p:ext>
            </p:extLst>
          </p:nvPr>
        </p:nvGraphicFramePr>
        <p:xfrm>
          <a:off x="2217231" y="4122658"/>
          <a:ext cx="33801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447560" imgH="215640" progId="Equation.3">
                  <p:embed/>
                </p:oleObj>
              </mc:Choice>
              <mc:Fallback>
                <p:oleObj name="Equação" r:id="rId4" imgW="1447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17231" y="4122658"/>
                        <a:ext cx="3380140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41380" y="4789394"/>
            <a:ext cx="797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PODEMOS DESPREZAR O TERMO DE ACOPLAMENTO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688616"/>
              </p:ext>
            </p:extLst>
          </p:nvPr>
        </p:nvGraphicFramePr>
        <p:xfrm>
          <a:off x="796858" y="5316953"/>
          <a:ext cx="158115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545760" imgH="215640" progId="Equation.3">
                  <p:embed/>
                </p:oleObj>
              </mc:Choice>
              <mc:Fallback>
                <p:oleObj name="Equação" r:id="rId6" imgW="5457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6858" y="5316953"/>
                        <a:ext cx="1581150" cy="62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378008" y="5426060"/>
            <a:ext cx="5045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DOS CIRCUITOS 1 E 2, OBTENDO:</a:t>
            </a:r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349603"/>
              </p:ext>
            </p:extLst>
          </p:nvPr>
        </p:nvGraphicFramePr>
        <p:xfrm>
          <a:off x="3059832" y="6093296"/>
          <a:ext cx="2789738" cy="504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8" imgW="1193760" imgH="215640" progId="Equation.3">
                  <p:embed/>
                </p:oleObj>
              </mc:Choice>
              <mc:Fallback>
                <p:oleObj name="Equação" r:id="rId8" imgW="11937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59832" y="6093296"/>
                        <a:ext cx="2789738" cy="5045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7632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4544" y="1124744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SENDO 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302037"/>
              </p:ext>
            </p:extLst>
          </p:nvPr>
        </p:nvGraphicFramePr>
        <p:xfrm>
          <a:off x="1331640" y="1556792"/>
          <a:ext cx="70358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3162240" imgH="431640" progId="Equation.3">
                  <p:embed/>
                </p:oleObj>
              </mc:Choice>
              <mc:Fallback>
                <p:oleObj name="Equação" r:id="rId2" imgW="31622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1640" y="1556792"/>
                        <a:ext cx="7035800" cy="960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404294" y="263691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E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766404"/>
              </p:ext>
            </p:extLst>
          </p:nvPr>
        </p:nvGraphicFramePr>
        <p:xfrm>
          <a:off x="1331913" y="3140075"/>
          <a:ext cx="7234237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3251160" imgH="431640" progId="Equation.3">
                  <p:embed/>
                </p:oleObj>
              </mc:Choice>
              <mc:Fallback>
                <p:oleObj name="Equação" r:id="rId4" imgW="3251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140075"/>
                        <a:ext cx="7234237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0" y="4273120"/>
            <a:ext cx="90328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PODEMOS GENERALIZAR A CONDIÇÃO PARA SE DESPREZAR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O TERMO DE ACOPLAMENTO, IMPONDO QUE 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860883"/>
              </p:ext>
            </p:extLst>
          </p:nvPr>
        </p:nvGraphicFramePr>
        <p:xfrm>
          <a:off x="2987823" y="5445224"/>
          <a:ext cx="186797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622080" imgH="215640" progId="Equation.3">
                  <p:embed/>
                </p:oleObj>
              </mc:Choice>
              <mc:Fallback>
                <p:oleObj name="Equação" r:id="rId6" imgW="6220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87823" y="5445224"/>
                        <a:ext cx="1867972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779376"/>
              </p:ext>
            </p:extLst>
          </p:nvPr>
        </p:nvGraphicFramePr>
        <p:xfrm>
          <a:off x="2987824" y="216803"/>
          <a:ext cx="33797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8" imgW="1447560" imgH="215640" progId="Equation.3">
                  <p:embed/>
                </p:oleObj>
              </mc:Choice>
              <mc:Fallback>
                <p:oleObj name="Equação" r:id="rId8" imgW="1447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6803"/>
                        <a:ext cx="3379787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433637" y="179008"/>
            <a:ext cx="989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PARA</a:t>
            </a:r>
          </a:p>
        </p:txBody>
      </p:sp>
    </p:spTree>
    <p:extLst>
      <p:ext uri="{BB962C8B-B14F-4D97-AF65-F5344CB8AC3E}">
        <p14:creationId xmlns:p14="http://schemas.microsoft.com/office/powerpoint/2010/main" val="1758031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618312"/>
              </p:ext>
            </p:extLst>
          </p:nvPr>
        </p:nvGraphicFramePr>
        <p:xfrm>
          <a:off x="3347864" y="1196752"/>
          <a:ext cx="18684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622080" imgH="215640" progId="Equation.3">
                  <p:embed/>
                </p:oleObj>
              </mc:Choice>
              <mc:Fallback>
                <p:oleObj name="Equação" r:id="rId2" imgW="622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196752"/>
                        <a:ext cx="18684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404664"/>
            <a:ext cx="350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POR OUTRO LADO, SE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1988840"/>
            <a:ext cx="82759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MAIS CORRENTE É DRENADA PELO CIRCUITO 2. NUMA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SITUAÇÃO LIMITE, TERÍAMOS: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364" y="5013176"/>
            <a:ext cx="83486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COMO SE OS TERMINAIS DO CAPACITOR 1 ESTIVESSEM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EM CURTO, SEM PASSAR CORRENTE PELO MESMO: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86807"/>
              </p:ext>
            </p:extLst>
          </p:nvPr>
        </p:nvGraphicFramePr>
        <p:xfrm>
          <a:off x="1115616" y="5976081"/>
          <a:ext cx="4924426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2057400" imgH="253800" progId="Equation.3">
                  <p:embed/>
                </p:oleObj>
              </mc:Choice>
              <mc:Fallback>
                <p:oleObj name="Equação" r:id="rId4" imgW="20574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5976081"/>
                        <a:ext cx="4924426" cy="608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Conector de seta reta 8"/>
          <p:cNvCxnSpPr/>
          <p:nvPr/>
        </p:nvCxnSpPr>
        <p:spPr>
          <a:xfrm flipV="1">
            <a:off x="2230693" y="6028060"/>
            <a:ext cx="84480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075499" y="5828005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≈0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230693" y="2930795"/>
            <a:ext cx="2892538" cy="1418826"/>
            <a:chOff x="4834398" y="427030"/>
            <a:chExt cx="2892538" cy="1418826"/>
          </a:xfrm>
        </p:grpSpPr>
        <p:grpSp>
          <p:nvGrpSpPr>
            <p:cNvPr id="28" name="Grupo 27"/>
            <p:cNvGrpSpPr/>
            <p:nvPr/>
          </p:nvGrpSpPr>
          <p:grpSpPr>
            <a:xfrm>
              <a:off x="4834398" y="427030"/>
              <a:ext cx="2443275" cy="1418826"/>
              <a:chOff x="1312796" y="893093"/>
              <a:chExt cx="2443275" cy="1418826"/>
            </a:xfrm>
          </p:grpSpPr>
          <p:pic>
            <p:nvPicPr>
              <p:cNvPr id="31" name="Picture 2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779760" y="569243"/>
                <a:ext cx="447675" cy="109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2" name="Picture 33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3017884" y="1538684"/>
                <a:ext cx="10668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3" name="Conector reto 32"/>
              <p:cNvCxnSpPr/>
              <p:nvPr/>
            </p:nvCxnSpPr>
            <p:spPr>
              <a:xfrm>
                <a:off x="2349223" y="2282492"/>
                <a:ext cx="1202061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>
              <a:xfrm>
                <a:off x="1970241" y="1196752"/>
                <a:ext cx="513527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>
              <a:xfrm>
                <a:off x="1970241" y="2282492"/>
                <a:ext cx="378982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Elipse 35"/>
              <p:cNvSpPr/>
              <p:nvPr/>
            </p:nvSpPr>
            <p:spPr>
              <a:xfrm>
                <a:off x="1862094" y="1628800"/>
                <a:ext cx="216024" cy="28803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1607622" y="1412776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>
                    <a:solidFill>
                      <a:prstClr val="black"/>
                    </a:solidFill>
                  </a:rPr>
                  <a:t>+</a:t>
                </a: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1652506" y="1835532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>
                    <a:solidFill>
                      <a:prstClr val="black"/>
                    </a:solidFill>
                  </a:rPr>
                  <a:t>-</a:t>
                </a:r>
              </a:p>
            </p:txBody>
          </p:sp>
          <p:cxnSp>
            <p:nvCxnSpPr>
              <p:cNvPr id="39" name="Conector reto 38"/>
              <p:cNvCxnSpPr/>
              <p:nvPr/>
            </p:nvCxnSpPr>
            <p:spPr>
              <a:xfrm>
                <a:off x="1970106" y="1196752"/>
                <a:ext cx="9660" cy="39508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ector reto 39"/>
              <p:cNvCxnSpPr/>
              <p:nvPr/>
            </p:nvCxnSpPr>
            <p:spPr>
              <a:xfrm>
                <a:off x="1979712" y="1916832"/>
                <a:ext cx="9660" cy="39508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aixaDeTexto 40"/>
              <p:cNvSpPr txBox="1"/>
              <p:nvPr/>
            </p:nvSpPr>
            <p:spPr>
              <a:xfrm>
                <a:off x="1312796" y="1628800"/>
                <a:ext cx="522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i="1" dirty="0">
                    <a:solidFill>
                      <a:prstClr val="black"/>
                    </a:solidFill>
                  </a:rPr>
                  <a:t>e(t)</a:t>
                </a:r>
              </a:p>
            </p:txBody>
          </p:sp>
        </p:grpSp>
        <p:graphicFrame>
          <p:nvGraphicFramePr>
            <p:cNvPr id="29" name="Objeto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9497397"/>
                </p:ext>
              </p:extLst>
            </p:nvPr>
          </p:nvGraphicFramePr>
          <p:xfrm>
            <a:off x="5977512" y="769367"/>
            <a:ext cx="448507" cy="508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8" imgW="190440" imgH="215640" progId="Equation.3">
                    <p:embed/>
                  </p:oleObj>
                </mc:Choice>
                <mc:Fallback>
                  <p:oleObj name="Equação" r:id="rId8" imgW="1904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977512" y="769367"/>
                          <a:ext cx="448507" cy="5083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to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4662301"/>
                </p:ext>
              </p:extLst>
            </p:nvPr>
          </p:nvGraphicFramePr>
          <p:xfrm>
            <a:off x="7277674" y="1140312"/>
            <a:ext cx="449262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ção" r:id="rId10" imgW="190440" imgH="215640" progId="Equation.3">
                    <p:embed/>
                  </p:oleObj>
                </mc:Choice>
                <mc:Fallback>
                  <p:oleObj name="Equação" r:id="rId10" imgW="1904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77674" y="1140312"/>
                          <a:ext cx="449262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Retângulo 41">
            <a:extLst>
              <a:ext uri="{FF2B5EF4-FFF2-40B4-BE49-F238E27FC236}">
                <a16:creationId xmlns:a16="http://schemas.microsoft.com/office/drawing/2014/main" id="{663637A3-B71A-441B-B225-7A1CBE2BAF58}"/>
              </a:ext>
            </a:extLst>
          </p:cNvPr>
          <p:cNvSpPr/>
          <p:nvPr/>
        </p:nvSpPr>
        <p:spPr>
          <a:xfrm>
            <a:off x="3441872" y="2987868"/>
            <a:ext cx="164418" cy="17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797CC754-23E1-45E5-A447-F5C2A6C18254}"/>
              </a:ext>
            </a:extLst>
          </p:cNvPr>
          <p:cNvSpPr/>
          <p:nvPr/>
        </p:nvSpPr>
        <p:spPr>
          <a:xfrm>
            <a:off x="4264393" y="3029249"/>
            <a:ext cx="164418" cy="17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99F49A1F-1FBD-4BF4-93E7-BBBA455037A8}"/>
              </a:ext>
            </a:extLst>
          </p:cNvPr>
          <p:cNvGrpSpPr/>
          <p:nvPr/>
        </p:nvGrpSpPr>
        <p:grpSpPr>
          <a:xfrm>
            <a:off x="2571825" y="3234454"/>
            <a:ext cx="3008287" cy="1087647"/>
            <a:chOff x="2571825" y="3234454"/>
            <a:chExt cx="3008287" cy="1087647"/>
          </a:xfrm>
        </p:grpSpPr>
        <p:cxnSp>
          <p:nvCxnSpPr>
            <p:cNvPr id="43" name="Conector reto 42"/>
            <p:cNvCxnSpPr>
              <a:stCxn id="32" idx="3"/>
            </p:cNvCxnSpPr>
            <p:nvPr/>
          </p:nvCxnSpPr>
          <p:spPr>
            <a:xfrm flipV="1">
              <a:off x="4469182" y="3234454"/>
              <a:ext cx="1110930" cy="1332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/>
            <p:nvPr/>
          </p:nvCxnSpPr>
          <p:spPr>
            <a:xfrm>
              <a:off x="4488275" y="4307872"/>
              <a:ext cx="1091837" cy="1232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/>
            <p:nvPr/>
          </p:nvCxnSpPr>
          <p:spPr>
            <a:xfrm>
              <a:off x="5536363" y="3234454"/>
              <a:ext cx="0" cy="108764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9FD55E01-DA53-4EF7-A0E2-DB512D23E965}"/>
                </a:ext>
              </a:extLst>
            </p:cNvPr>
            <p:cNvSpPr/>
            <p:nvPr/>
          </p:nvSpPr>
          <p:spPr>
            <a:xfrm>
              <a:off x="4270930" y="3516970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Retângulo 45">
              <a:extLst>
                <a:ext uri="{FF2B5EF4-FFF2-40B4-BE49-F238E27FC236}">
                  <a16:creationId xmlns:a16="http://schemas.microsoft.com/office/drawing/2014/main" id="{2657E2F9-9055-4FEF-93E6-57A9980AE2F3}"/>
                </a:ext>
              </a:extLst>
            </p:cNvPr>
            <p:cNvSpPr/>
            <p:nvPr/>
          </p:nvSpPr>
          <p:spPr>
            <a:xfrm>
              <a:off x="2571825" y="3513477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7CCBEB49-214B-4EE3-B4B0-7EF0C9EB704C}"/>
                </a:ext>
              </a:extLst>
            </p:cNvPr>
            <p:cNvSpPr/>
            <p:nvPr/>
          </p:nvSpPr>
          <p:spPr>
            <a:xfrm>
              <a:off x="2602374" y="3999961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86774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620687"/>
            <a:ext cx="72701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OU SEJA, O COMPORTAMENTO DO CIRCUITO 1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É COMPLETAMENTE ALTERADO PELA PRESENÇA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DO CIRCUITO 2.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3265450"/>
            <a:ext cx="74251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COMO FAZER PARA QUE OS CIRCUITOS SEJAM 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DESACOPLADOS INDEPENDENTEMENTE DE SUAS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IMPEDÂNCIAS RELATIVAS?</a:t>
            </a:r>
          </a:p>
        </p:txBody>
      </p:sp>
    </p:spTree>
    <p:extLst>
      <p:ext uri="{BB962C8B-B14F-4D97-AF65-F5344CB8AC3E}">
        <p14:creationId xmlns:p14="http://schemas.microsoft.com/office/powerpoint/2010/main" val="1154630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13274" y="113956"/>
            <a:ext cx="313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/>
              <a:t>NÃO LINEARIDADES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307908"/>
              </p:ext>
            </p:extLst>
          </p:nvPr>
        </p:nvGraphicFramePr>
        <p:xfrm>
          <a:off x="539750" y="1010915"/>
          <a:ext cx="6810375" cy="277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3301920" imgH="1346040" progId="Equation.3">
                  <p:embed/>
                </p:oleObj>
              </mc:Choice>
              <mc:Fallback>
                <p:oleObj name="Equação" r:id="rId2" imgW="330192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750" y="1010915"/>
                        <a:ext cx="6810375" cy="277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853723"/>
              </p:ext>
            </p:extLst>
          </p:nvPr>
        </p:nvGraphicFramePr>
        <p:xfrm>
          <a:off x="646197" y="4293096"/>
          <a:ext cx="5285694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2920680" imgH="1193760" progId="Equation.3">
                  <p:embed/>
                </p:oleObj>
              </mc:Choice>
              <mc:Fallback>
                <p:oleObj name="Equação" r:id="rId4" imgW="2920680" imgH="1193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6197" y="4293096"/>
                        <a:ext cx="5285694" cy="21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0767" y="692696"/>
            <a:ext cx="2745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1- CAPACITÂNCIA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3742" y="3697868"/>
            <a:ext cx="5115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2- ATUADOR ELETROMAGNÉTICO</a:t>
            </a:r>
          </a:p>
        </p:txBody>
      </p:sp>
    </p:spTree>
    <p:extLst>
      <p:ext uri="{BB962C8B-B14F-4D97-AF65-F5344CB8AC3E}">
        <p14:creationId xmlns:p14="http://schemas.microsoft.com/office/powerpoint/2010/main" val="404552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95736" y="1196752"/>
            <a:ext cx="4844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REVISÃO SOBRE LINEARIZAÇÃO</a:t>
            </a:r>
          </a:p>
        </p:txBody>
      </p:sp>
    </p:spTree>
    <p:extLst>
      <p:ext uri="{BB962C8B-B14F-4D97-AF65-F5344CB8AC3E}">
        <p14:creationId xmlns:p14="http://schemas.microsoft.com/office/powerpoint/2010/main" val="1228025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29864"/>
              </p:ext>
            </p:extLst>
          </p:nvPr>
        </p:nvGraphicFramePr>
        <p:xfrm>
          <a:off x="268288" y="981075"/>
          <a:ext cx="4610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1143000" imgH="393480" progId="Equation.3">
                  <p:embed/>
                </p:oleObj>
              </mc:Choice>
              <mc:Fallback>
                <p:oleObj name="Equação" r:id="rId2" imgW="1143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8288" y="981075"/>
                        <a:ext cx="46101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292080" y="953196"/>
            <a:ext cx="3545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Função Representativa da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Dinâmica de Estados (nx1)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44354" y="1988840"/>
            <a:ext cx="3006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Função de Geração do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Vetor de Saídas (mx1)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3501008"/>
            <a:ext cx="53723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X(t): VETOR DE ESTADOS (Dimensão nx1)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r>
              <a:rPr lang="pt-BR" sz="2400" b="1" dirty="0">
                <a:solidFill>
                  <a:prstClr val="black"/>
                </a:solidFill>
              </a:rPr>
              <a:t>U(t): VETOR DE SAÍDAS (Dimensão mx1)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Y(t): VETOR DE SAÍDAS (Dimensão px1)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endParaRPr lang="pt-BR" sz="2400" b="1" dirty="0">
              <a:solidFill>
                <a:prstClr val="black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271604"/>
            <a:ext cx="2617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1- INTRODUÇÃO</a:t>
            </a:r>
          </a:p>
        </p:txBody>
      </p:sp>
    </p:spTree>
    <p:extLst>
      <p:ext uri="{BB962C8B-B14F-4D97-AF65-F5344CB8AC3E}">
        <p14:creationId xmlns:p14="http://schemas.microsoft.com/office/powerpoint/2010/main" val="303569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650540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6768752" cy="182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90177"/>
            <a:ext cx="247194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357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4158492" cy="307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740" y="3779847"/>
            <a:ext cx="4176464" cy="282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39552" y="476672"/>
            <a:ext cx="7678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PARA A DERIVADA DE CADA VARIÁVEL DE ESTADO, TEMOS: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95536" y="3429000"/>
            <a:ext cx="612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PARA CADA COMPONENTE DA SAÍDA , TEMOS:</a:t>
            </a:r>
          </a:p>
        </p:txBody>
      </p:sp>
    </p:spTree>
    <p:extLst>
      <p:ext uri="{BB962C8B-B14F-4D97-AF65-F5344CB8AC3E}">
        <p14:creationId xmlns:p14="http://schemas.microsoft.com/office/powerpoint/2010/main" val="2573752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885962"/>
              </p:ext>
            </p:extLst>
          </p:nvPr>
        </p:nvGraphicFramePr>
        <p:xfrm>
          <a:off x="484188" y="844550"/>
          <a:ext cx="7710487" cy="469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4406760" imgH="1854000" progId="Equation.3">
                  <p:embed/>
                </p:oleObj>
              </mc:Choice>
              <mc:Fallback>
                <p:oleObj name="Equação" r:id="rId2" imgW="4406760" imgH="18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4188" y="844550"/>
                        <a:ext cx="7710487" cy="4699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5733256"/>
            <a:ext cx="3837974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+ Termos de Ordem Superior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332656"/>
            <a:ext cx="7183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2- EXPANSÃO DE CADA FUNÇÃO EM SÉRIES DE TAYLOR:</a:t>
            </a:r>
          </a:p>
        </p:txBody>
      </p:sp>
    </p:spTree>
    <p:extLst>
      <p:ext uri="{BB962C8B-B14F-4D97-AF65-F5344CB8AC3E}">
        <p14:creationId xmlns:p14="http://schemas.microsoft.com/office/powerpoint/2010/main" val="3512745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80" y="4005064"/>
            <a:ext cx="4079355" cy="182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20468" y="836712"/>
            <a:ext cx="81375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solidFill>
                  <a:prstClr val="black"/>
                </a:solidFill>
              </a:rPr>
              <a:t>CONDIÇÃO DE LINEARIZAÇÃO:</a:t>
            </a:r>
          </a:p>
          <a:p>
            <a:endParaRPr lang="pt-BR" sz="2800" b="1" u="sng" dirty="0">
              <a:solidFill>
                <a:prstClr val="black"/>
              </a:solidFill>
            </a:endParaRPr>
          </a:p>
          <a:p>
            <a:r>
              <a:rPr lang="pt-BR" sz="2800" b="1" dirty="0">
                <a:solidFill>
                  <a:prstClr val="black"/>
                </a:solidFill>
              </a:rPr>
              <a:t>Avaliação da função não-linear e suas derivadas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em um vetor de estado específico,       , e num vetor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de entradas específico       .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324848"/>
              </p:ext>
            </p:extLst>
          </p:nvPr>
        </p:nvGraphicFramePr>
        <p:xfrm>
          <a:off x="6988359" y="6149622"/>
          <a:ext cx="477579" cy="447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3" imgW="203040" imgH="190440" progId="Equation.3">
                  <p:embed/>
                </p:oleObj>
              </mc:Choice>
              <mc:Fallback>
                <p:oleObj name="Equação" r:id="rId3" imgW="20304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88359" y="6149622"/>
                        <a:ext cx="477579" cy="447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17752"/>
              </p:ext>
            </p:extLst>
          </p:nvPr>
        </p:nvGraphicFramePr>
        <p:xfrm>
          <a:off x="3707904" y="2426058"/>
          <a:ext cx="539174" cy="623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5" imgW="164880" imgH="190440" progId="Equation.3">
                  <p:embed/>
                </p:oleObj>
              </mc:Choice>
              <mc:Fallback>
                <p:oleObj name="Equação" r:id="rId5" imgW="164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426058"/>
                        <a:ext cx="539174" cy="6231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20467" y="3083481"/>
            <a:ext cx="89235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Um exemplo para a escolha destes vetores seriam aqueles 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que correspondem ao equilíbrio do sistema dinâmico: </a:t>
            </a:r>
          </a:p>
          <a:p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6093296"/>
            <a:ext cx="7657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, mas, podemos escolher outros valores para       e 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893809"/>
              </p:ext>
            </p:extLst>
          </p:nvPr>
        </p:nvGraphicFramePr>
        <p:xfrm>
          <a:off x="5403577" y="2160588"/>
          <a:ext cx="5365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7" imgW="228600" imgH="228600" progId="Equation.3">
                  <p:embed/>
                </p:oleObj>
              </mc:Choice>
              <mc:Fallback>
                <p:oleObj name="Equação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3577" y="2160588"/>
                        <a:ext cx="5365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918668"/>
              </p:ext>
            </p:extLst>
          </p:nvPr>
        </p:nvGraphicFramePr>
        <p:xfrm>
          <a:off x="7898052" y="6131068"/>
          <a:ext cx="3873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9" imgW="164880" imgH="190440" progId="Equation.3">
                  <p:embed/>
                </p:oleObj>
              </mc:Choice>
              <mc:Fallback>
                <p:oleObj name="Equação" r:id="rId9" imgW="164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8052" y="6131068"/>
                        <a:ext cx="3873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64019"/>
              </p:ext>
            </p:extLst>
          </p:nvPr>
        </p:nvGraphicFramePr>
        <p:xfrm>
          <a:off x="4260986" y="4293096"/>
          <a:ext cx="3335350" cy="13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11" imgW="1193760" imgH="469800" progId="Equation.3">
                  <p:embed/>
                </p:oleObj>
              </mc:Choice>
              <mc:Fallback>
                <p:oleObj name="Equação" r:id="rId11" imgW="119376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60986" y="4293096"/>
                        <a:ext cx="3335350" cy="131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3324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273313"/>
            <a:ext cx="8735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EXPRESSÃO DE CADA VARIÁVEL EM TORNO DOS VALORES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DE LINEARIZAÇÃO: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079744"/>
              </p:ext>
            </p:extLst>
          </p:nvPr>
        </p:nvGraphicFramePr>
        <p:xfrm>
          <a:off x="2268538" y="1758950"/>
          <a:ext cx="338296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1282680" imgH="939600" progId="Equation.3">
                  <p:embed/>
                </p:oleObj>
              </mc:Choice>
              <mc:Fallback>
                <p:oleObj name="Equação" r:id="rId2" imgW="128268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68538" y="1758950"/>
                        <a:ext cx="3382962" cy="247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5560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4158492" cy="307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740" y="3779847"/>
            <a:ext cx="4176464" cy="282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39552" y="476672"/>
            <a:ext cx="7992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APLICAMOS A EXPANSÃO PARA CADA COMPONENTE DE X(t) 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95536" y="3429000"/>
            <a:ext cx="6672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E, TAMBÉM, PARA CADA COMPONENTE DA SAÍDA :</a:t>
            </a:r>
          </a:p>
        </p:txBody>
      </p:sp>
    </p:spTree>
    <p:extLst>
      <p:ext uri="{BB962C8B-B14F-4D97-AF65-F5344CB8AC3E}">
        <p14:creationId xmlns:p14="http://schemas.microsoft.com/office/powerpoint/2010/main" val="1248491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8952035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635025"/>
            <a:ext cx="499919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39" y="260648"/>
            <a:ext cx="7995355" cy="1769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851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2" y="260648"/>
            <a:ext cx="891926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36912"/>
            <a:ext cx="8647361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865" y="5457381"/>
            <a:ext cx="62738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583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340768"/>
            <a:ext cx="504604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56" y="4149080"/>
            <a:ext cx="457774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1987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476672"/>
            <a:ext cx="7192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>
                <a:solidFill>
                  <a:prstClr val="black"/>
                </a:solidFill>
              </a:rPr>
              <a:t>3- APLICAÇÃO DO MÉTODO DE PERTURBAÇÕES</a:t>
            </a:r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197877"/>
            <a:ext cx="86810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SUBSTITUI-SE AS VARIÁVEIS POR SEUS VALORES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CALCULADOS NUMA CONDIÇÃO ESPECÍFICA SOMADOS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A VARIAÇÕES INFINITESIMAIS DOS MESMOS. EXEMPLO: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1520" y="5648011"/>
            <a:ext cx="1838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ALÉM DISSO,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01706"/>
              </p:ext>
            </p:extLst>
          </p:nvPr>
        </p:nvGraphicFramePr>
        <p:xfrm>
          <a:off x="2252897" y="5648011"/>
          <a:ext cx="1887055" cy="1006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761760" imgH="406080" progId="Equation.3">
                  <p:embed/>
                </p:oleObj>
              </mc:Choice>
              <mc:Fallback>
                <p:oleObj name="Equação" r:id="rId2" imgW="7617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52897" y="5648011"/>
                        <a:ext cx="1887055" cy="1006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0697"/>
              </p:ext>
            </p:extLst>
          </p:nvPr>
        </p:nvGraphicFramePr>
        <p:xfrm>
          <a:off x="2090165" y="2708920"/>
          <a:ext cx="338296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282680" imgH="939600" progId="Equation.3">
                  <p:embed/>
                </p:oleObj>
              </mc:Choice>
              <mc:Fallback>
                <p:oleObj name="Equação" r:id="rId4" imgW="1282680" imgH="93960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165" y="2708920"/>
                        <a:ext cx="3382962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7017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6408" y="260648"/>
            <a:ext cx="89080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SUBSTITUI-SE X(t) e Sua Derivada, U(t) e Y(t)</a:t>
            </a:r>
          </a:p>
          <a:p>
            <a:endParaRPr lang="pt-BR" sz="2800" b="1" dirty="0">
              <a:solidFill>
                <a:prstClr val="black"/>
              </a:solidFill>
            </a:endParaRPr>
          </a:p>
          <a:p>
            <a:r>
              <a:rPr lang="pt-BR" sz="2800" b="1" dirty="0">
                <a:solidFill>
                  <a:prstClr val="black"/>
                </a:solidFill>
              </a:rPr>
              <a:t>PELAS EXPRESSÕES ANTERIORES, UTILIZANDO-AS</a:t>
            </a:r>
          </a:p>
          <a:p>
            <a:endParaRPr lang="pt-BR" sz="2800" b="1" dirty="0">
              <a:solidFill>
                <a:prstClr val="black"/>
              </a:solidFill>
            </a:endParaRPr>
          </a:p>
          <a:p>
            <a:r>
              <a:rPr lang="pt-BR" sz="2800" b="1" dirty="0">
                <a:solidFill>
                  <a:prstClr val="black"/>
                </a:solidFill>
              </a:rPr>
              <a:t>em f(X(t),U(t)) e em g(X(t),U(t)). </a:t>
            </a:r>
          </a:p>
          <a:p>
            <a:endParaRPr lang="pt-BR" sz="2800" b="1" dirty="0">
              <a:solidFill>
                <a:prstClr val="black"/>
              </a:solidFill>
            </a:endParaRPr>
          </a:p>
          <a:p>
            <a:r>
              <a:rPr lang="pt-BR" sz="2800" b="1" dirty="0">
                <a:solidFill>
                  <a:prstClr val="black"/>
                </a:solidFill>
              </a:rPr>
              <a:t>A SEGUIR, DESPREZA-SE OS TERMOS DE ORDEM SUPERIOR</a:t>
            </a:r>
          </a:p>
          <a:p>
            <a:endParaRPr lang="pt-BR" sz="2800" b="1" dirty="0">
              <a:solidFill>
                <a:prstClr val="black"/>
              </a:solidFill>
            </a:endParaRPr>
          </a:p>
          <a:p>
            <a:r>
              <a:rPr lang="pt-BR" sz="2800" b="1" dirty="0">
                <a:solidFill>
                  <a:prstClr val="black"/>
                </a:solidFill>
              </a:rPr>
              <a:t>QUE SURGEM NAS EXPRESSÕES DESSAS FUNÇÕES.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1520" y="4797152"/>
            <a:ext cx="823379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>
                <a:solidFill>
                  <a:prstClr val="black"/>
                </a:solidFill>
              </a:rPr>
              <a:t>TERMOS DE ORDEM SUPERIOR SÃO AQUELES QUE</a:t>
            </a:r>
          </a:p>
          <a:p>
            <a:r>
              <a:rPr lang="pt-BR" sz="2800" b="1" u="sng" dirty="0">
                <a:solidFill>
                  <a:prstClr val="black"/>
                </a:solidFill>
              </a:rPr>
              <a:t>ENVOLVEM PRODUTOS DAS VARIAÇÕES (</a:t>
            </a:r>
            <a:r>
              <a:rPr lang="el-GR" sz="2800" b="1" u="sng" dirty="0">
                <a:solidFill>
                  <a:prstClr val="black"/>
                </a:solidFill>
                <a:cs typeface="Calibri"/>
              </a:rPr>
              <a:t>δ</a:t>
            </a:r>
            <a:r>
              <a:rPr lang="pt-BR" sz="2800" b="1" u="sng" dirty="0">
                <a:solidFill>
                  <a:prstClr val="black"/>
                </a:solidFill>
                <a:cs typeface="Calibri"/>
              </a:rPr>
              <a:t>) ENTRE SÍ E</a:t>
            </a:r>
          </a:p>
          <a:p>
            <a:r>
              <a:rPr lang="pt-BR" sz="2800" b="1" u="sng" dirty="0">
                <a:solidFill>
                  <a:prstClr val="black"/>
                </a:solidFill>
                <a:cs typeface="Calibri"/>
              </a:rPr>
              <a:t>SUAS POTÊNCIAS MAIORES DO QUE 1.</a:t>
            </a:r>
            <a:endParaRPr lang="pt-BR" sz="2800" b="1" u="sng" dirty="0">
              <a:solidFill>
                <a:prstClr val="black"/>
              </a:solidFill>
            </a:endParaRPr>
          </a:p>
          <a:p>
            <a:endParaRPr lang="pt-B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0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81" y="332656"/>
            <a:ext cx="380085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87241"/>
            <a:ext cx="2448272" cy="152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45024"/>
            <a:ext cx="710565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348929D1-23FD-C9AC-2CB2-E291B1DBB447}"/>
                  </a:ext>
                </a:extLst>
              </p:cNvPr>
              <p:cNvSpPr txBox="1"/>
              <p:nvPr/>
            </p:nvSpPr>
            <p:spPr>
              <a:xfrm>
                <a:off x="1907704" y="1844824"/>
                <a:ext cx="2281140" cy="55399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𝑘𝑥</m:t>
                      </m:r>
                    </m:oMath>
                  </m:oMathPara>
                </a14:m>
                <a:endParaRPr lang="pt-BR" b="0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348929D1-23FD-C9AC-2CB2-E291B1DBB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844824"/>
                <a:ext cx="228114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8066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735006"/>
              </p:ext>
            </p:extLst>
          </p:nvPr>
        </p:nvGraphicFramePr>
        <p:xfrm>
          <a:off x="3028929" y="620688"/>
          <a:ext cx="2304256" cy="2474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1028700" imgH="1104900" progId="Equation.3">
                  <p:embed/>
                </p:oleObj>
              </mc:Choice>
              <mc:Fallback>
                <p:oleObj name="Equação" r:id="rId2" imgW="1028700" imgH="1104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29" y="620688"/>
                        <a:ext cx="2304256" cy="24749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51520" y="3743454"/>
            <a:ext cx="7859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LINEARIZEMOS O SISTEMA ACIMA EM TORNO DE UM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PONTO DE EQUILÍBRIO , OU SEJA,  PARA O QUAL                      .</a:t>
            </a:r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846035"/>
              </p:ext>
            </p:extLst>
          </p:nvPr>
        </p:nvGraphicFramePr>
        <p:xfrm>
          <a:off x="6535656" y="4158952"/>
          <a:ext cx="1368152" cy="40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647640" imgH="190440" progId="Equation.3">
                  <p:embed/>
                </p:oleObj>
              </mc:Choice>
              <mc:Fallback>
                <p:oleObj name="Equação" r:id="rId4" imgW="64764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5656" y="4158952"/>
                        <a:ext cx="1368152" cy="40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251520" y="5124546"/>
            <a:ext cx="64478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ESTA CONDIÇÃO É OBTIDA, POR EXEMPLO, PARA:</a:t>
            </a:r>
          </a:p>
          <a:p>
            <a:endParaRPr lang="pt-BR" sz="2400" b="1" dirty="0">
              <a:solidFill>
                <a:prstClr val="black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086923"/>
              </p:ext>
            </p:extLst>
          </p:nvPr>
        </p:nvGraphicFramePr>
        <p:xfrm>
          <a:off x="1331640" y="5736468"/>
          <a:ext cx="2554371" cy="428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1307532" imgH="215806" progId="Equation.3">
                  <p:embed/>
                </p:oleObj>
              </mc:Choice>
              <mc:Fallback>
                <p:oleObj name="Equação" r:id="rId6" imgW="130753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736468"/>
                        <a:ext cx="2554371" cy="4288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57200"/>
            <a:ext cx="1624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EXEMPLO</a:t>
            </a:r>
          </a:p>
        </p:txBody>
      </p:sp>
    </p:spTree>
    <p:extLst>
      <p:ext uri="{BB962C8B-B14F-4D97-AF65-F5344CB8AC3E}">
        <p14:creationId xmlns:p14="http://schemas.microsoft.com/office/powerpoint/2010/main" val="2241735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349402"/>
              </p:ext>
            </p:extLst>
          </p:nvPr>
        </p:nvGraphicFramePr>
        <p:xfrm>
          <a:off x="301354" y="1165171"/>
          <a:ext cx="8804275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4940280" imgH="1333440" progId="Equation.3">
                  <p:embed/>
                </p:oleObj>
              </mc:Choice>
              <mc:Fallback>
                <p:oleObj name="Equação" r:id="rId2" imgW="494028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54" y="1165171"/>
                        <a:ext cx="8804275" cy="2663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V="1">
            <a:off x="1887577" y="1352582"/>
            <a:ext cx="391795" cy="46418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6" name="Conector de seta reta 5"/>
          <p:cNvCxnSpPr/>
          <p:nvPr/>
        </p:nvCxnSpPr>
        <p:spPr>
          <a:xfrm flipV="1">
            <a:off x="3157765" y="1352582"/>
            <a:ext cx="787512" cy="43811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" name="Conector de seta reta 6"/>
          <p:cNvCxnSpPr/>
          <p:nvPr/>
        </p:nvCxnSpPr>
        <p:spPr>
          <a:xfrm flipV="1">
            <a:off x="1929463" y="2420888"/>
            <a:ext cx="391795" cy="464185"/>
          </a:xfrm>
          <a:prstGeom prst="straightConnector1">
            <a:avLst/>
          </a:prstGeom>
          <a:noFill/>
          <a:ln w="19050" cap="flat" cmpd="sng" algn="ctr">
            <a:solidFill>
              <a:srgbClr val="FFC000"/>
            </a:solidFill>
            <a:prstDash val="solid"/>
            <a:tailEnd type="arrow"/>
          </a:ln>
          <a:effectLst/>
        </p:spPr>
      </p:cxnSp>
      <p:cxnSp>
        <p:nvCxnSpPr>
          <p:cNvPr id="8" name="Conector de seta reta 7"/>
          <p:cNvCxnSpPr/>
          <p:nvPr/>
        </p:nvCxnSpPr>
        <p:spPr>
          <a:xfrm flipV="1">
            <a:off x="3519697" y="2276873"/>
            <a:ext cx="621477" cy="608200"/>
          </a:xfrm>
          <a:prstGeom prst="straightConnector1">
            <a:avLst/>
          </a:prstGeom>
          <a:noFill/>
          <a:ln w="19050" cap="flat" cmpd="sng" algn="ctr">
            <a:solidFill>
              <a:srgbClr val="FFC000"/>
            </a:solidFill>
            <a:prstDash val="solid"/>
            <a:tailEnd type="arrow"/>
          </a:ln>
          <a:effectLst/>
        </p:spPr>
      </p:cxnSp>
      <p:cxnSp>
        <p:nvCxnSpPr>
          <p:cNvPr id="9" name="Conector de seta reta 8"/>
          <p:cNvCxnSpPr/>
          <p:nvPr/>
        </p:nvCxnSpPr>
        <p:spPr>
          <a:xfrm flipV="1">
            <a:off x="291773" y="3399540"/>
            <a:ext cx="391795" cy="464185"/>
          </a:xfrm>
          <a:prstGeom prst="straightConnector1">
            <a:avLst/>
          </a:prstGeom>
          <a:noFill/>
          <a:ln w="19050" cap="flat" cmpd="sng" algn="ctr">
            <a:solidFill>
              <a:srgbClr val="00B0F0"/>
            </a:solidFill>
            <a:prstDash val="solid"/>
            <a:tailEnd type="arrow"/>
          </a:ln>
          <a:effectLst/>
        </p:spPr>
      </p:cxnSp>
      <p:cxnSp>
        <p:nvCxnSpPr>
          <p:cNvPr id="10" name="Conector de seta reta 9"/>
          <p:cNvCxnSpPr/>
          <p:nvPr/>
        </p:nvCxnSpPr>
        <p:spPr>
          <a:xfrm flipV="1">
            <a:off x="3945277" y="3389615"/>
            <a:ext cx="391795" cy="464185"/>
          </a:xfrm>
          <a:prstGeom prst="straightConnector1">
            <a:avLst/>
          </a:prstGeom>
          <a:noFill/>
          <a:ln w="19050" cap="flat" cmpd="sng" algn="ctr">
            <a:solidFill>
              <a:srgbClr val="00B0F0"/>
            </a:solidFill>
            <a:prstDash val="solid"/>
            <a:tailEnd type="arrow"/>
          </a:ln>
          <a:effectLst/>
        </p:spPr>
      </p:cxnSp>
      <p:sp>
        <p:nvSpPr>
          <p:cNvPr id="11" name="CaixaDeTexto 10"/>
          <p:cNvSpPr txBox="1"/>
          <p:nvPr/>
        </p:nvSpPr>
        <p:spPr>
          <a:xfrm>
            <a:off x="683568" y="404664"/>
            <a:ext cx="4186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  <a:ea typeface="Calibri"/>
                <a:cs typeface="Times New Roman"/>
              </a:rPr>
              <a:t>Linearização por série de Taylor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106673"/>
              </p:ext>
            </p:extLst>
          </p:nvPr>
        </p:nvGraphicFramePr>
        <p:xfrm>
          <a:off x="2915816" y="4365104"/>
          <a:ext cx="4318848" cy="239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2057400" imgH="1143000" progId="Equation.3">
                  <p:embed/>
                </p:oleObj>
              </mc:Choice>
              <mc:Fallback>
                <p:oleObj name="Equação" r:id="rId4" imgW="2057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365104"/>
                        <a:ext cx="4318848" cy="239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548835"/>
              </p:ext>
            </p:extLst>
          </p:nvPr>
        </p:nvGraphicFramePr>
        <p:xfrm>
          <a:off x="1245986" y="3933056"/>
          <a:ext cx="313704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1586811" imgH="215806" progId="Equation.3">
                  <p:embed/>
                </p:oleObj>
              </mc:Choice>
              <mc:Fallback>
                <p:oleObj name="Equação" r:id="rId6" imgW="158681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5986" y="3933056"/>
                        <a:ext cx="3137044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470622" y="3923097"/>
            <a:ext cx="5296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Para                                                   , temos:</a:t>
            </a:r>
          </a:p>
        </p:txBody>
      </p:sp>
    </p:spTree>
    <p:extLst>
      <p:ext uri="{BB962C8B-B14F-4D97-AF65-F5344CB8AC3E}">
        <p14:creationId xmlns:p14="http://schemas.microsoft.com/office/powerpoint/2010/main" val="595567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198667"/>
            <a:ext cx="5170903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>
                <a:solidFill>
                  <a:prstClr val="black"/>
                </a:solidFill>
                <a:ea typeface="Calibri"/>
                <a:cs typeface="Times New Roman"/>
              </a:rPr>
              <a:t>Aplicação do Método das Perturbações</a:t>
            </a:r>
            <a:endParaRPr lang="pt-BR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/>
              <p:cNvSpPr txBox="1"/>
              <p:nvPr/>
            </p:nvSpPr>
            <p:spPr bwMode="auto">
              <a:xfrm>
                <a:off x="255588" y="515938"/>
                <a:ext cx="8888412" cy="38036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̇"/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</m:sup>
                          </m:sSubSup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</m:sup>
                          </m:sSub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)≅</m:t>
                      </m:r>
                    </m:oMath>
                  </m:oMathPara>
                </a14:m>
                <a:br>
                  <a:rPr lang="pt-BR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≅</m:t>
                    </m:r>
                    <m:f>
                      <m:f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3(</m:t>
                        </m:r>
                        <m:sSubSup>
                          <m:sSubSup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</m:sup>
                        </m:sSubSup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sSubSup>
                          <m:sSubSup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m:rPr>
                            <m:sty m:val="p"/>
                          </m:r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sSub>
                          <m:sSub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Sup>
                          <m:sSubSup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∗4</m:t>
                            </m:r>
                          </m:sup>
                        </m:sSubSup>
                      </m:den>
                    </m:f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−(</m:t>
                    </m:r>
                    <m:sSup>
                      <m:sSup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)=(</m:t>
                    </m:r>
                    <m:f>
                      <m:f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bSup>
                          <m:sSubSup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</m:sup>
                        </m:sSubSup>
                      </m:den>
                    </m:f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)−</m:t>
                    </m:r>
                    <m:f>
                      <m:f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bSup>
                          <m:sSubSupPr>
                            <m:ctrlP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pt-B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∗3</m:t>
                            </m:r>
                          </m:sup>
                        </m:sSubSup>
                      </m:den>
                    </m:f>
                    <m:r>
                      <m:rPr>
                        <m:sty m:val="p"/>
                      </m:rP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pt-B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pt-B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pt-BR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u</a:t>
                </a:r>
                <a:br>
                  <a:rPr lang="pt-BR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̇"/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)=[(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)]+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</m:sup>
                      </m:sSubSup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</m:sup>
                      </m:sSubSup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∗4</m:t>
                          </m:r>
                        </m:sup>
                      </m:sSubSup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  <m:oMath xmlns:m="http://schemas.openxmlformats.org/officeDocument/2006/math"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termos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de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ordem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superior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≅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≅(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</m:sup>
                      </m:sSubSup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</m:sup>
                      </m:sSubSup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∗4</m:t>
                          </m:r>
                        </m:sup>
                      </m:sSubSup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br>
                  <a:rPr lang="pt-BR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br>
                  <a:rPr lang="pt-BR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++</m:t>
                      </m:r>
                      <m:r>
                        <m:rPr>
                          <m:sty m:val="p"/>
                        </m:rP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588" y="515938"/>
                <a:ext cx="8888412" cy="38036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836157"/>
              </p:ext>
            </p:extLst>
          </p:nvPr>
        </p:nvGraphicFramePr>
        <p:xfrm>
          <a:off x="3248025" y="4293096"/>
          <a:ext cx="46497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3" imgW="2057400" imgH="1143000" progId="Equation.3">
                  <p:embed/>
                </p:oleObj>
              </mc:Choice>
              <mc:Fallback>
                <p:oleObj name="Equação" r:id="rId3" imgW="2057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4293096"/>
                        <a:ext cx="46497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781913"/>
              </p:ext>
            </p:extLst>
          </p:nvPr>
        </p:nvGraphicFramePr>
        <p:xfrm>
          <a:off x="211138" y="5381625"/>
          <a:ext cx="19256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5" imgW="1396800" imgH="190440" progId="Equation.3">
                  <p:embed/>
                </p:oleObj>
              </mc:Choice>
              <mc:Fallback>
                <p:oleObj name="Equação" r:id="rId5" imgW="1396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5381625"/>
                        <a:ext cx="1925637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7504" y="4869159"/>
            <a:ext cx="94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PARA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188899" y="533082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 , temos</a:t>
            </a:r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219765" y="709715"/>
            <a:ext cx="391795" cy="46418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10" name="Conector de seta reta 9"/>
          <p:cNvCxnSpPr/>
          <p:nvPr/>
        </p:nvCxnSpPr>
        <p:spPr>
          <a:xfrm flipV="1">
            <a:off x="3612574" y="1160566"/>
            <a:ext cx="391795" cy="46418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11" name="Conector de seta reta 10"/>
          <p:cNvCxnSpPr/>
          <p:nvPr/>
        </p:nvCxnSpPr>
        <p:spPr>
          <a:xfrm flipV="1">
            <a:off x="323408" y="1759420"/>
            <a:ext cx="391795" cy="464185"/>
          </a:xfrm>
          <a:prstGeom prst="straightConnector1">
            <a:avLst/>
          </a:prstGeom>
          <a:noFill/>
          <a:ln w="19050" cap="flat" cmpd="sng" algn="ctr">
            <a:solidFill>
              <a:srgbClr val="FFC000"/>
            </a:solidFill>
            <a:prstDash val="solid"/>
            <a:tailEnd type="arrow"/>
          </a:ln>
          <a:effectLst/>
        </p:spPr>
      </p:cxnSp>
      <p:cxnSp>
        <p:nvCxnSpPr>
          <p:cNvPr id="12" name="Conector de seta reta 11"/>
          <p:cNvCxnSpPr/>
          <p:nvPr/>
        </p:nvCxnSpPr>
        <p:spPr>
          <a:xfrm flipV="1">
            <a:off x="1403648" y="3086423"/>
            <a:ext cx="602703" cy="360039"/>
          </a:xfrm>
          <a:prstGeom prst="straightConnector1">
            <a:avLst/>
          </a:prstGeom>
          <a:noFill/>
          <a:ln w="19050" cap="flat" cmpd="sng" algn="ctr">
            <a:solidFill>
              <a:srgbClr val="FFC000"/>
            </a:solidFill>
            <a:prstDash val="solid"/>
            <a:tailEnd type="arrow"/>
          </a:ln>
          <a:effectLst/>
        </p:spPr>
      </p:cxnSp>
      <p:cxnSp>
        <p:nvCxnSpPr>
          <p:cNvPr id="13" name="Conector de seta reta 12"/>
          <p:cNvCxnSpPr/>
          <p:nvPr/>
        </p:nvCxnSpPr>
        <p:spPr>
          <a:xfrm flipV="1">
            <a:off x="4004369" y="3657793"/>
            <a:ext cx="391795" cy="464185"/>
          </a:xfrm>
          <a:prstGeom prst="straightConnector1">
            <a:avLst/>
          </a:prstGeom>
          <a:noFill/>
          <a:ln w="12700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  <p:cxnSp>
        <p:nvCxnSpPr>
          <p:cNvPr id="14" name="Conector de seta reta 13"/>
          <p:cNvCxnSpPr/>
          <p:nvPr/>
        </p:nvCxnSpPr>
        <p:spPr>
          <a:xfrm flipV="1">
            <a:off x="190872" y="3751763"/>
            <a:ext cx="449580" cy="413385"/>
          </a:xfrm>
          <a:prstGeom prst="straightConnector1">
            <a:avLst/>
          </a:prstGeom>
          <a:noFill/>
          <a:ln w="12700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1944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319" y="-27384"/>
            <a:ext cx="7191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RESOLUÇÃO DE CIRCUITOS: LEIS DE KIRCHHOFF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5424" y="1196752"/>
            <a:ext cx="2433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1- LEI DOS NÓS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252" y="1855626"/>
            <a:ext cx="256228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1980" y="3140968"/>
            <a:ext cx="91044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A SOMATÓRIA DAS CORRENTES QUE ENTRAM EM UM NÓ É 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IGUAL À  SOMATÓRIA DAS QUE SAEM.</a:t>
            </a:r>
          </a:p>
        </p:txBody>
      </p:sp>
    </p:spTree>
    <p:extLst>
      <p:ext uri="{BB962C8B-B14F-4D97-AF65-F5344CB8AC3E}">
        <p14:creationId xmlns:p14="http://schemas.microsoft.com/office/powerpoint/2010/main" val="343272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79" y="836712"/>
            <a:ext cx="270158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-3508" y="260648"/>
            <a:ext cx="3050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2- LEI DAS MALHAS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35596" y="1699473"/>
            <a:ext cx="922810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</a:rPr>
              <a:t>A SOMA DAS QUEDAS DE TENSÃO É IGUAL À SOMA DAS ELEVAÇÕES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DE TENSÃO.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</a:rPr>
              <a:t>ESCOLHE-SE UM SENTIDO PARA PERCORRER A MALHA. 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</a:rPr>
              <a:t>A FONTE DE TENSÃO FICA DO LADO ESQUERDO DA EQUAÇÃO E AS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QUEDAS DE TENSÃO, NO LADO DIREITO. 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</a:rPr>
              <a:t>AS FONTES CUJA POLARIDADE CONCORDAM  COM O SENTIDO SÃO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POSITIVAS. CASO CONTRÁRIO, SÃO  NEGATIVAS.</a:t>
            </a:r>
          </a:p>
          <a:p>
            <a:endParaRPr lang="pt-BR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</a:rPr>
              <a:t>NOS ELEMENTOS PASSIVOS, SE A CORRENTE CONCORDA COM O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SENTIDO DA MALHA, A QUEDA DE TENSÃO É POSITIVA. CASO </a:t>
            </a:r>
          </a:p>
          <a:p>
            <a:r>
              <a:rPr lang="pt-BR" sz="2400" b="1" dirty="0">
                <a:solidFill>
                  <a:prstClr val="black"/>
                </a:solidFill>
              </a:rPr>
              <a:t>CONTRÁRIO, É NEGATIVA</a:t>
            </a:r>
          </a:p>
        </p:txBody>
      </p:sp>
    </p:spTree>
    <p:extLst>
      <p:ext uri="{BB962C8B-B14F-4D97-AF65-F5344CB8AC3E}">
        <p14:creationId xmlns:p14="http://schemas.microsoft.com/office/powerpoint/2010/main" val="114769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7495" y="3725868"/>
            <a:ext cx="89491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a)ESCREVER AS EQUAÇÕES DO CIRCUITO, A PARTIR DE t=0, 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QUANDO A CHAVE É FECHADA. 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b)REPRESENTÁ-LO NA FORMA DE EQUAÇÕES DE ESTADO,</a:t>
            </a:r>
          </a:p>
          <a:p>
            <a:r>
              <a:rPr lang="pt-BR" sz="2800" b="1" dirty="0">
                <a:solidFill>
                  <a:prstClr val="black"/>
                </a:solidFill>
              </a:rPr>
              <a:t>ONDE, e(t) É A ENTRADA E </a:t>
            </a:r>
            <a:r>
              <a:rPr lang="pt-BR" sz="2800" b="1" dirty="0" err="1">
                <a:solidFill>
                  <a:prstClr val="black"/>
                </a:solidFill>
              </a:rPr>
              <a:t>v</a:t>
            </a:r>
            <a:r>
              <a:rPr lang="pt-BR" b="1" dirty="0" err="1">
                <a:solidFill>
                  <a:prstClr val="black"/>
                </a:solidFill>
              </a:rPr>
              <a:t>C</a:t>
            </a:r>
            <a:r>
              <a:rPr lang="pt-BR" sz="2800" b="1" dirty="0">
                <a:solidFill>
                  <a:prstClr val="black"/>
                </a:solidFill>
              </a:rPr>
              <a:t>(t) É A SAÍDA.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E8B96F91-3BF6-4F5D-B6D0-0DE7845069F1}"/>
              </a:ext>
            </a:extLst>
          </p:cNvPr>
          <p:cNvGrpSpPr/>
          <p:nvPr/>
        </p:nvGrpSpPr>
        <p:grpSpPr>
          <a:xfrm>
            <a:off x="1664593" y="622402"/>
            <a:ext cx="5238750" cy="2667000"/>
            <a:chOff x="1664593" y="622402"/>
            <a:chExt cx="5238750" cy="26670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4593" y="622402"/>
              <a:ext cx="5238750" cy="2667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tângulo 2">
              <a:extLst>
                <a:ext uri="{FF2B5EF4-FFF2-40B4-BE49-F238E27FC236}">
                  <a16:creationId xmlns:a16="http://schemas.microsoft.com/office/drawing/2014/main" id="{0C941B6D-84A4-44C7-8046-AEBE2D065AAE}"/>
                </a:ext>
              </a:extLst>
            </p:cNvPr>
            <p:cNvSpPr/>
            <p:nvPr/>
          </p:nvSpPr>
          <p:spPr>
            <a:xfrm>
              <a:off x="2240657" y="1359427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F8A4BC40-3AF8-436D-B2C5-FD8B52720713}"/>
                </a:ext>
              </a:extLst>
            </p:cNvPr>
            <p:cNvSpPr/>
            <p:nvPr/>
          </p:nvSpPr>
          <p:spPr>
            <a:xfrm>
              <a:off x="4427984" y="764704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810387EA-ADEC-4626-94F1-1211F7F127AB}"/>
                </a:ext>
              </a:extLst>
            </p:cNvPr>
            <p:cNvSpPr/>
            <p:nvPr/>
          </p:nvSpPr>
          <p:spPr>
            <a:xfrm>
              <a:off x="5474147" y="776335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71AA3428-E187-41DB-A168-895120DC4DA3}"/>
                </a:ext>
              </a:extLst>
            </p:cNvPr>
            <p:cNvSpPr/>
            <p:nvPr/>
          </p:nvSpPr>
          <p:spPr>
            <a:xfrm>
              <a:off x="5798183" y="1413633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11AFD80A-2A93-47D8-9F66-9E40F781CC95}"/>
                </a:ext>
              </a:extLst>
            </p:cNvPr>
            <p:cNvSpPr/>
            <p:nvPr/>
          </p:nvSpPr>
          <p:spPr>
            <a:xfrm>
              <a:off x="5796136" y="2420888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39C9B57B-7AE4-4424-98F4-09633B38AA06}"/>
                </a:ext>
              </a:extLst>
            </p:cNvPr>
            <p:cNvSpPr/>
            <p:nvPr/>
          </p:nvSpPr>
          <p:spPr>
            <a:xfrm>
              <a:off x="4283968" y="2636912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22E29B9F-FCA3-4CC9-8F2C-D165D5FDB6C6}"/>
                </a:ext>
              </a:extLst>
            </p:cNvPr>
            <p:cNvSpPr/>
            <p:nvPr/>
          </p:nvSpPr>
          <p:spPr>
            <a:xfrm>
              <a:off x="3923928" y="270892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68616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669" y="1628800"/>
            <a:ext cx="4101884" cy="18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25911"/>
            <a:ext cx="3227386" cy="1800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2" name="CaixaDeTexto 1"/>
          <p:cNvSpPr txBox="1"/>
          <p:nvPr/>
        </p:nvSpPr>
        <p:spPr>
          <a:xfrm>
            <a:off x="182282" y="218504"/>
            <a:ext cx="7254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prstClr val="black"/>
                </a:solidFill>
              </a:rPr>
              <a:t>MÉTODO DAS IMPEDÂNCIAS COMPLEXAS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2282" y="1105580"/>
            <a:ext cx="722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1- REPRESENTAÇÃO DOS ELEMENTOS PASSIVOS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82282" y="3482282"/>
            <a:ext cx="816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2- TRANSFORMADA DA TENSÃO EM CADA ELEMENTO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1017391" y="4005083"/>
          <a:ext cx="27749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041120" imgH="215640" progId="Equation.3">
                  <p:embed/>
                </p:oleObj>
              </mc:Choice>
              <mc:Fallback>
                <p:oleObj name="Equação" r:id="rId4" imgW="1041120" imgH="215640" progId="Equation.3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7391" y="4005083"/>
                        <a:ext cx="2774950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1032892" y="4509120"/>
          <a:ext cx="27765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6" imgW="1041120" imgH="228600" progId="Equation.3">
                  <p:embed/>
                </p:oleObj>
              </mc:Choice>
              <mc:Fallback>
                <p:oleObj name="Equação" r:id="rId6" imgW="1041120" imgH="22860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892" y="4509120"/>
                        <a:ext cx="27765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741998" y="4899942"/>
          <a:ext cx="3249613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8" imgW="1218960" imgH="393480" progId="Equation.3">
                  <p:embed/>
                </p:oleObj>
              </mc:Choice>
              <mc:Fallback>
                <p:oleObj name="Equação" r:id="rId8" imgW="1218960" imgH="39348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98" y="4899942"/>
                        <a:ext cx="3249613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15E8009D-16B3-42BB-A33A-09A83165311B}"/>
              </a:ext>
            </a:extLst>
          </p:cNvPr>
          <p:cNvSpPr txBox="1"/>
          <p:nvPr/>
        </p:nvSpPr>
        <p:spPr>
          <a:xfrm>
            <a:off x="7164288" y="511872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(Para i(0)=0)</a:t>
            </a:r>
          </a:p>
        </p:txBody>
      </p:sp>
    </p:spTree>
    <p:extLst>
      <p:ext uri="{BB962C8B-B14F-4D97-AF65-F5344CB8AC3E}">
        <p14:creationId xmlns:p14="http://schemas.microsoft.com/office/powerpoint/2010/main" val="306284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27584" y="908720"/>
            <a:ext cx="3049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LEIS DE KIRCHHOFF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841997"/>
              </p:ext>
            </p:extLst>
          </p:nvPr>
        </p:nvGraphicFramePr>
        <p:xfrm>
          <a:off x="2699792" y="2060848"/>
          <a:ext cx="201622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711000" imgH="253800" progId="Equation.3">
                  <p:embed/>
                </p:oleObj>
              </mc:Choice>
              <mc:Fallback>
                <p:oleObj name="Equação" r:id="rId2" imgW="7110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99792" y="2060848"/>
                        <a:ext cx="201622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221186"/>
              </p:ext>
            </p:extLst>
          </p:nvPr>
        </p:nvGraphicFramePr>
        <p:xfrm>
          <a:off x="2627784" y="3284984"/>
          <a:ext cx="403244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422360" imgH="253800" progId="Equation.3">
                  <p:embed/>
                </p:oleObj>
              </mc:Choice>
              <mc:Fallback>
                <p:oleObj name="Equação" r:id="rId4" imgW="14223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27784" y="3284984"/>
                        <a:ext cx="4032448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3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23728" y="332656"/>
            <a:ext cx="377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EXEMPLO: CIRCUITO RC 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461270"/>
              </p:ext>
            </p:extLst>
          </p:nvPr>
        </p:nvGraphicFramePr>
        <p:xfrm>
          <a:off x="323528" y="2924944"/>
          <a:ext cx="79851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2" imgW="3898800" imgH="457200" progId="Equation.3">
                  <p:embed/>
                </p:oleObj>
              </mc:Choice>
              <mc:Fallback>
                <p:oleObj name="Equação" r:id="rId2" imgW="3898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528" y="2924944"/>
                        <a:ext cx="7985125" cy="93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39552" y="4005064"/>
            <a:ext cx="1916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</a:rPr>
              <a:t>PORTANTO,</a:t>
            </a: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02268"/>
              </p:ext>
            </p:extLst>
          </p:nvPr>
        </p:nvGraphicFramePr>
        <p:xfrm>
          <a:off x="2120260" y="5013176"/>
          <a:ext cx="249063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ção" r:id="rId4" imgW="1066680" imgH="431640" progId="Equation.3">
                  <p:embed/>
                </p:oleObj>
              </mc:Choice>
              <mc:Fallback>
                <p:oleObj name="Equação" r:id="rId4" imgW="10666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0260" y="5013176"/>
                        <a:ext cx="2490630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upo 25"/>
          <p:cNvGrpSpPr/>
          <p:nvPr/>
        </p:nvGrpSpPr>
        <p:grpSpPr>
          <a:xfrm>
            <a:off x="1312796" y="893093"/>
            <a:ext cx="2443275" cy="1418826"/>
            <a:chOff x="1312796" y="893093"/>
            <a:chExt cx="2443275" cy="1418826"/>
          </a:xfrm>
        </p:grpSpPr>
        <p:pic>
          <p:nvPicPr>
            <p:cNvPr id="7197" name="Picture 2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779760" y="569243"/>
              <a:ext cx="44767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1" name="Picture 3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017884" y="1538684"/>
              <a:ext cx="10668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Conector reto 7"/>
            <p:cNvCxnSpPr/>
            <p:nvPr/>
          </p:nvCxnSpPr>
          <p:spPr>
            <a:xfrm>
              <a:off x="2349223" y="2282492"/>
              <a:ext cx="1202061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1970241" y="1196752"/>
              <a:ext cx="513527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1970241" y="2282492"/>
              <a:ext cx="378982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ipse 12"/>
            <p:cNvSpPr/>
            <p:nvPr/>
          </p:nvSpPr>
          <p:spPr>
            <a:xfrm>
              <a:off x="1862094" y="1628800"/>
              <a:ext cx="216024" cy="28803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607622" y="14127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prstClr val="black"/>
                  </a:solidFill>
                </a:rPr>
                <a:t>+</a:t>
              </a: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1652506" y="183553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prstClr val="black"/>
                  </a:solidFill>
                </a:rPr>
                <a:t>-</a:t>
              </a:r>
            </a:p>
          </p:txBody>
        </p:sp>
        <p:cxnSp>
          <p:nvCxnSpPr>
            <p:cNvPr id="16" name="Conector reto 15"/>
            <p:cNvCxnSpPr/>
            <p:nvPr/>
          </p:nvCxnSpPr>
          <p:spPr>
            <a:xfrm>
              <a:off x="1970106" y="1196752"/>
              <a:ext cx="9660" cy="39508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1979712" y="1916832"/>
              <a:ext cx="9660" cy="39508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1312796" y="1628800"/>
              <a:ext cx="522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prstClr val="black"/>
                  </a:solidFill>
                </a:rPr>
                <a:t>e(t)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2CA98AA6-52FF-42C8-BACA-81BBE12803E3}"/>
              </a:ext>
            </a:extLst>
          </p:cNvPr>
          <p:cNvGrpSpPr/>
          <p:nvPr/>
        </p:nvGrpSpPr>
        <p:grpSpPr>
          <a:xfrm>
            <a:off x="1635274" y="956617"/>
            <a:ext cx="1875640" cy="1242704"/>
            <a:chOff x="1635274" y="956617"/>
            <a:chExt cx="1875640" cy="1242704"/>
          </a:xfrm>
        </p:grpSpPr>
        <p:sp>
          <p:nvSpPr>
            <p:cNvPr id="2" name="Retângulo 1">
              <a:extLst>
                <a:ext uri="{FF2B5EF4-FFF2-40B4-BE49-F238E27FC236}">
                  <a16:creationId xmlns:a16="http://schemas.microsoft.com/office/drawing/2014/main" id="{1CAC288C-D7A9-46BA-BD82-C39977AF6A88}"/>
                </a:ext>
              </a:extLst>
            </p:cNvPr>
            <p:cNvSpPr/>
            <p:nvPr/>
          </p:nvSpPr>
          <p:spPr>
            <a:xfrm>
              <a:off x="2483768" y="998038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55C34A09-FF4D-44E7-B45D-C8A3B9628FB6}"/>
                </a:ext>
              </a:extLst>
            </p:cNvPr>
            <p:cNvSpPr/>
            <p:nvPr/>
          </p:nvSpPr>
          <p:spPr>
            <a:xfrm>
              <a:off x="3327462" y="1484784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EC767E85-F8F3-4D8F-A9C2-C61073A11E6A}"/>
                </a:ext>
              </a:extLst>
            </p:cNvPr>
            <p:cNvSpPr/>
            <p:nvPr/>
          </p:nvSpPr>
          <p:spPr>
            <a:xfrm>
              <a:off x="3346496" y="956617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703B5515-5494-41E9-9A89-28D939EA75F3}"/>
                </a:ext>
              </a:extLst>
            </p:cNvPr>
            <p:cNvSpPr/>
            <p:nvPr/>
          </p:nvSpPr>
          <p:spPr>
            <a:xfrm>
              <a:off x="1635274" y="1483717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D1605ADB-BC5F-4892-A810-489C6CA70390}"/>
                </a:ext>
              </a:extLst>
            </p:cNvPr>
            <p:cNvSpPr/>
            <p:nvPr/>
          </p:nvSpPr>
          <p:spPr>
            <a:xfrm>
              <a:off x="1653442" y="2020258"/>
              <a:ext cx="164418" cy="179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132609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3476</TotalTime>
  <Words>878</Words>
  <Application>Microsoft Office PowerPoint</Application>
  <PresentationFormat>Apresentação na tela (4:3)</PresentationFormat>
  <Paragraphs>135</Paragraphs>
  <Slides>32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Tema do Office</vt:lpstr>
      <vt:lpstr>Equação</vt:lpstr>
      <vt:lpstr>SISTEMAS ELÉTRICOS E ELETRÔNICOS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ELÉTRICOS E ELETRÔNICOS</dc:title>
  <dc:creator>DELL</dc:creator>
  <cp:lastModifiedBy>Ettore MAC</cp:lastModifiedBy>
  <cp:revision>21</cp:revision>
  <dcterms:created xsi:type="dcterms:W3CDTF">2020-10-19T12:59:47Z</dcterms:created>
  <dcterms:modified xsi:type="dcterms:W3CDTF">2023-12-04T22:30:05Z</dcterms:modified>
</cp:coreProperties>
</file>