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818153-24DD-44AA-B4D5-FC1F7EBB677B}" v="13" dt="2019-05-29T17:34:14.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481" autoAdjust="0"/>
  </p:normalViewPr>
  <p:slideViewPr>
    <p:cSldViewPr snapToGrid="0">
      <p:cViewPr varScale="1">
        <p:scale>
          <a:sx n="62" d="100"/>
          <a:sy n="62" d="100"/>
        </p:scale>
        <p:origin x="80" y="36"/>
      </p:cViewPr>
      <p:guideLst/>
    </p:cSldViewPr>
  </p:slideViewPr>
  <p:outlineViewPr>
    <p:cViewPr>
      <p:scale>
        <a:sx n="33" d="100"/>
        <a:sy n="33" d="100"/>
      </p:scale>
      <p:origin x="0" y="-103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sar Massaro" userId="f49fa3150111b934" providerId="LiveId" clId="{B6818153-24DD-44AA-B4D5-FC1F7EBB677B}"/>
    <pc:docChg chg="delSld modSld">
      <pc:chgData name="Cesar Massaro" userId="f49fa3150111b934" providerId="LiveId" clId="{B6818153-24DD-44AA-B4D5-FC1F7EBB677B}" dt="2019-05-29T17:34:14.303" v="12" actId="20577"/>
      <pc:docMkLst>
        <pc:docMk/>
      </pc:docMkLst>
      <pc:sldChg chg="modSp del">
        <pc:chgData name="Cesar Massaro" userId="f49fa3150111b934" providerId="LiveId" clId="{B6818153-24DD-44AA-B4D5-FC1F7EBB677B}" dt="2019-05-29T17:34:07.643" v="2" actId="2696"/>
        <pc:sldMkLst>
          <pc:docMk/>
          <pc:sldMk cId="1673511249" sldId="259"/>
        </pc:sldMkLst>
        <pc:spChg chg="mod">
          <ac:chgData name="Cesar Massaro" userId="f49fa3150111b934" providerId="LiveId" clId="{B6818153-24DD-44AA-B4D5-FC1F7EBB677B}" dt="2019-05-29T17:34:05.263" v="1" actId="6549"/>
          <ac:spMkLst>
            <pc:docMk/>
            <pc:sldMk cId="1673511249" sldId="259"/>
            <ac:spMk id="2" creationId="{DC632B30-B3C2-438A-8EFB-26B39B1A5549}"/>
          </ac:spMkLst>
        </pc:spChg>
      </pc:sldChg>
      <pc:sldChg chg="modSp">
        <pc:chgData name="Cesar Massaro" userId="f49fa3150111b934" providerId="LiveId" clId="{B6818153-24DD-44AA-B4D5-FC1F7EBB677B}" dt="2019-05-29T17:34:14.303" v="12" actId="20577"/>
        <pc:sldMkLst>
          <pc:docMk/>
          <pc:sldMk cId="2282369118" sldId="262"/>
        </pc:sldMkLst>
        <pc:spChg chg="mod">
          <ac:chgData name="Cesar Massaro" userId="f49fa3150111b934" providerId="LiveId" clId="{B6818153-24DD-44AA-B4D5-FC1F7EBB677B}" dt="2019-05-29T17:33:28.593" v="0" actId="207"/>
          <ac:spMkLst>
            <pc:docMk/>
            <pc:sldMk cId="2282369118" sldId="262"/>
            <ac:spMk id="2" creationId="{10646E1C-E876-4910-A9D3-A140B9F5DE47}"/>
          </ac:spMkLst>
        </pc:spChg>
        <pc:spChg chg="mod">
          <ac:chgData name="Cesar Massaro" userId="f49fa3150111b934" providerId="LiveId" clId="{B6818153-24DD-44AA-B4D5-FC1F7EBB677B}" dt="2019-05-29T17:34:14.303" v="12" actId="20577"/>
          <ac:spMkLst>
            <pc:docMk/>
            <pc:sldMk cId="2282369118" sldId="262"/>
            <ac:spMk id="3" creationId="{43D97CB1-FBBC-46D3-8F75-ED6833094D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6F4553-4768-4662-94D0-3A1531674C2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a:p>
        </p:txBody>
      </p:sp>
      <p:sp>
        <p:nvSpPr>
          <p:cNvPr id="3" name="Subtítulo 2">
            <a:extLst>
              <a:ext uri="{FF2B5EF4-FFF2-40B4-BE49-F238E27FC236}">
                <a16:creationId xmlns:a16="http://schemas.microsoft.com/office/drawing/2014/main" xmlns="" id="{A8B8DD66-147C-456E-B376-88B8B690BD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xmlns="" id="{3DE42468-8890-4C52-B0D3-E0E97CB96039}"/>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5" name="Espaço Reservado para Rodapé 4">
            <a:extLst>
              <a:ext uri="{FF2B5EF4-FFF2-40B4-BE49-F238E27FC236}">
                <a16:creationId xmlns:a16="http://schemas.microsoft.com/office/drawing/2014/main" xmlns="" id="{13D0EC86-329B-477F-AFD3-07802A747AF4}"/>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192612C0-1C5D-451B-948A-AE82111F6D7F}"/>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20117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09FCDBE-6A1B-4D14-9FEF-2BADA171CA8A}"/>
              </a:ext>
            </a:extLst>
          </p:cNvPr>
          <p:cNvSpPr>
            <a:spLocks noGrp="1"/>
          </p:cNvSpPr>
          <p:nvPr>
            <p:ph type="title"/>
          </p:nvPr>
        </p:nvSpPr>
        <p:spPr/>
        <p:txBody>
          <a:bodyPr/>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xmlns="" id="{AA73A279-62C8-499E-8E66-4C582123859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8B60522F-BEDE-4B94-8A65-35C0AAEDA32F}"/>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5" name="Espaço Reservado para Rodapé 4">
            <a:extLst>
              <a:ext uri="{FF2B5EF4-FFF2-40B4-BE49-F238E27FC236}">
                <a16:creationId xmlns:a16="http://schemas.microsoft.com/office/drawing/2014/main" xmlns="" id="{A69DFEB9-92AD-4F08-BD72-9E613138F857}"/>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16DA651C-D66E-4E71-AC55-1F8BDBF0D50B}"/>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109575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D6941952-6C10-4723-A1B8-4AC420E5394B}"/>
              </a:ext>
            </a:extLst>
          </p:cNvPr>
          <p:cNvSpPr>
            <a:spLocks noGrp="1"/>
          </p:cNvSpPr>
          <p:nvPr>
            <p:ph type="title" orient="vert"/>
          </p:nvPr>
        </p:nvSpPr>
        <p:spPr>
          <a:xfrm>
            <a:off x="8724900" y="365125"/>
            <a:ext cx="2628900" cy="5811838"/>
          </a:xfrm>
        </p:spPr>
        <p:txBody>
          <a:bodyPr vert="eaVert"/>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xmlns="" id="{EF97749F-392B-4D8F-8134-E9A64425DFF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087F76A2-08EE-4F38-86BA-AD0C27C44DE5}"/>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5" name="Espaço Reservado para Rodapé 4">
            <a:extLst>
              <a:ext uri="{FF2B5EF4-FFF2-40B4-BE49-F238E27FC236}">
                <a16:creationId xmlns:a16="http://schemas.microsoft.com/office/drawing/2014/main" xmlns="" id="{C27A76E4-3EBB-4B17-BBDE-64F5FC68C180}"/>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43C146A7-1AEE-4C10-ABBC-BE342818316A}"/>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883091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94DC96-9DDD-4B86-A81E-3D4A4A74A676}"/>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xmlns="" id="{3A023D11-DC3E-4B4C-B117-C18D2408564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C3B80A32-5172-4FE8-80CD-A9619487110F}"/>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5" name="Espaço Reservado para Rodapé 4">
            <a:extLst>
              <a:ext uri="{FF2B5EF4-FFF2-40B4-BE49-F238E27FC236}">
                <a16:creationId xmlns:a16="http://schemas.microsoft.com/office/drawing/2014/main" xmlns="" id="{F0B76EE7-31F0-46F9-8358-E720F63FBDC3}"/>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256E3D7D-8E90-4EA2-A8ED-693472CD218A}"/>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284678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84DF095-42F0-445F-A3A8-8BC4600BF241}"/>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xmlns="" id="{3B6ABD34-8997-4D85-BDF8-997195FA73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7FED80B7-5D19-4239-8761-156BB7CE5469}"/>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5" name="Espaço Reservado para Rodapé 4">
            <a:extLst>
              <a:ext uri="{FF2B5EF4-FFF2-40B4-BE49-F238E27FC236}">
                <a16:creationId xmlns:a16="http://schemas.microsoft.com/office/drawing/2014/main" xmlns="" id="{D8CD5D63-FE7F-413B-B92D-DE2DBDF124AC}"/>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xmlns="" id="{F76A0ECA-BA09-441B-992A-659368139962}"/>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47925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98C530C-025B-402C-B7D5-899858792271}"/>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xmlns="" id="{F5B8D4E8-86EA-44F4-BB38-B2A213470913}"/>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a:extLst>
              <a:ext uri="{FF2B5EF4-FFF2-40B4-BE49-F238E27FC236}">
                <a16:creationId xmlns:a16="http://schemas.microsoft.com/office/drawing/2014/main" xmlns="" id="{812A1EF0-7515-4044-8417-278974000D9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a:extLst>
              <a:ext uri="{FF2B5EF4-FFF2-40B4-BE49-F238E27FC236}">
                <a16:creationId xmlns:a16="http://schemas.microsoft.com/office/drawing/2014/main" xmlns="" id="{BBEFAF87-6692-424A-AC2D-88B62E5F90F6}"/>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6" name="Espaço Reservado para Rodapé 5">
            <a:extLst>
              <a:ext uri="{FF2B5EF4-FFF2-40B4-BE49-F238E27FC236}">
                <a16:creationId xmlns:a16="http://schemas.microsoft.com/office/drawing/2014/main" xmlns="" id="{D73C4D72-8ADC-4AB2-A25C-822D6F377277}"/>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xmlns="" id="{5283A236-3E12-4DD9-83A7-A7ADBA36DE74}"/>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1527899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86FC6C-5232-42CD-8D6E-922E9B4549C7}"/>
              </a:ext>
            </a:extLst>
          </p:cNvPr>
          <p:cNvSpPr>
            <a:spLocks noGrp="1"/>
          </p:cNvSpPr>
          <p:nvPr>
            <p:ph type="title"/>
          </p:nvPr>
        </p:nvSpPr>
        <p:spPr>
          <a:xfrm>
            <a:off x="839788" y="365125"/>
            <a:ext cx="10515600" cy="1325563"/>
          </a:xfrm>
        </p:spPr>
        <p:txBody>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xmlns="" id="{71673452-0AD6-4094-978B-B7AD1CE175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23BD5AB9-894E-4EB4-B0CD-AC422E0711E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a:extLst>
              <a:ext uri="{FF2B5EF4-FFF2-40B4-BE49-F238E27FC236}">
                <a16:creationId xmlns:a16="http://schemas.microsoft.com/office/drawing/2014/main" xmlns="" id="{FA4AA011-CFD6-43CE-AFC5-F289E6816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2DB73FC4-48BB-4788-9E84-86B52734F9E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a:extLst>
              <a:ext uri="{FF2B5EF4-FFF2-40B4-BE49-F238E27FC236}">
                <a16:creationId xmlns:a16="http://schemas.microsoft.com/office/drawing/2014/main" xmlns="" id="{53A3923F-9CA8-41F5-8949-A109C282691F}"/>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8" name="Espaço Reservado para Rodapé 7">
            <a:extLst>
              <a:ext uri="{FF2B5EF4-FFF2-40B4-BE49-F238E27FC236}">
                <a16:creationId xmlns:a16="http://schemas.microsoft.com/office/drawing/2014/main" xmlns="" id="{43E43AC7-CB26-4F51-93D3-61C323E42B86}"/>
              </a:ext>
            </a:extLst>
          </p:cNvPr>
          <p:cNvSpPr>
            <a:spLocks noGrp="1"/>
          </p:cNvSpPr>
          <p:nvPr>
            <p:ph type="ftr" sz="quarter" idx="11"/>
          </p:nvPr>
        </p:nvSpPr>
        <p:spPr/>
        <p:txBody>
          <a:bodyPr/>
          <a:lstStyle/>
          <a:p>
            <a:endParaRPr lang="en-US"/>
          </a:p>
        </p:txBody>
      </p:sp>
      <p:sp>
        <p:nvSpPr>
          <p:cNvPr id="9" name="Espaço Reservado para Número de Slide 8">
            <a:extLst>
              <a:ext uri="{FF2B5EF4-FFF2-40B4-BE49-F238E27FC236}">
                <a16:creationId xmlns:a16="http://schemas.microsoft.com/office/drawing/2014/main" xmlns="" id="{EBD8AE74-297C-4895-AB5A-A96DBE0C7252}"/>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382411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7F29A90-32AF-4B70-A581-05DD3152D115}"/>
              </a:ext>
            </a:extLst>
          </p:cNvPr>
          <p:cNvSpPr>
            <a:spLocks noGrp="1"/>
          </p:cNvSpPr>
          <p:nvPr>
            <p:ph type="title"/>
          </p:nvPr>
        </p:nvSpPr>
        <p:spPr/>
        <p:txBody>
          <a:body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xmlns="" id="{D1ECE061-9DB1-4FDF-A2A6-E2A89FBF2FA4}"/>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4" name="Espaço Reservado para Rodapé 3">
            <a:extLst>
              <a:ext uri="{FF2B5EF4-FFF2-40B4-BE49-F238E27FC236}">
                <a16:creationId xmlns:a16="http://schemas.microsoft.com/office/drawing/2014/main" xmlns="" id="{43649918-3882-476F-B445-6FFDB5AD4C40}"/>
              </a:ext>
            </a:extLst>
          </p:cNvPr>
          <p:cNvSpPr>
            <a:spLocks noGrp="1"/>
          </p:cNvSpPr>
          <p:nvPr>
            <p:ph type="ftr" sz="quarter" idx="11"/>
          </p:nvPr>
        </p:nvSpPr>
        <p:spPr/>
        <p:txBody>
          <a:bodyPr/>
          <a:lstStyle/>
          <a:p>
            <a:endParaRPr lang="en-US"/>
          </a:p>
        </p:txBody>
      </p:sp>
      <p:sp>
        <p:nvSpPr>
          <p:cNvPr id="5" name="Espaço Reservado para Número de Slide 4">
            <a:extLst>
              <a:ext uri="{FF2B5EF4-FFF2-40B4-BE49-F238E27FC236}">
                <a16:creationId xmlns:a16="http://schemas.microsoft.com/office/drawing/2014/main" xmlns="" id="{32619809-A13A-4B49-9790-F05B6DFC83E0}"/>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154227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7CA53767-B268-46C7-9ECB-F02ABFA38456}"/>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3" name="Espaço Reservado para Rodapé 2">
            <a:extLst>
              <a:ext uri="{FF2B5EF4-FFF2-40B4-BE49-F238E27FC236}">
                <a16:creationId xmlns:a16="http://schemas.microsoft.com/office/drawing/2014/main" xmlns="" id="{76B688CE-4684-4109-AE8C-EE7B8CF916CD}"/>
              </a:ext>
            </a:extLst>
          </p:cNvPr>
          <p:cNvSpPr>
            <a:spLocks noGrp="1"/>
          </p:cNvSpPr>
          <p:nvPr>
            <p:ph type="ftr" sz="quarter" idx="11"/>
          </p:nvPr>
        </p:nvSpPr>
        <p:spPr/>
        <p:txBody>
          <a:bodyPr/>
          <a:lstStyle/>
          <a:p>
            <a:endParaRPr lang="en-US"/>
          </a:p>
        </p:txBody>
      </p:sp>
      <p:sp>
        <p:nvSpPr>
          <p:cNvPr id="4" name="Espaço Reservado para Número de Slide 3">
            <a:extLst>
              <a:ext uri="{FF2B5EF4-FFF2-40B4-BE49-F238E27FC236}">
                <a16:creationId xmlns:a16="http://schemas.microsoft.com/office/drawing/2014/main" xmlns="" id="{1EE44183-0BA4-4C63-B89D-5920A80D8B90}"/>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154604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3139DF6-F9F7-4544-A0F9-CEE5EF57E1C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xmlns="" id="{DB6DDA15-0762-41E3-9852-0D31313996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a:extLst>
              <a:ext uri="{FF2B5EF4-FFF2-40B4-BE49-F238E27FC236}">
                <a16:creationId xmlns:a16="http://schemas.microsoft.com/office/drawing/2014/main" xmlns="" id="{A5447E63-D31E-409C-9E40-51F8BC587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B01034E3-109C-4B76-ACF7-744A5D562CF0}"/>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6" name="Espaço Reservado para Rodapé 5">
            <a:extLst>
              <a:ext uri="{FF2B5EF4-FFF2-40B4-BE49-F238E27FC236}">
                <a16:creationId xmlns:a16="http://schemas.microsoft.com/office/drawing/2014/main" xmlns="" id="{CCC556DA-ACF1-4223-98F4-A11BC626B13C}"/>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xmlns="" id="{3FD63025-712E-48B4-8D06-80173EA23B18}"/>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108477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483C30C-E760-4A62-8295-515EAA60C1D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Imagem 2">
            <a:extLst>
              <a:ext uri="{FF2B5EF4-FFF2-40B4-BE49-F238E27FC236}">
                <a16:creationId xmlns:a16="http://schemas.microsoft.com/office/drawing/2014/main" xmlns="" id="{259360E8-481A-458D-8C2F-2051D4812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a:extLst>
              <a:ext uri="{FF2B5EF4-FFF2-40B4-BE49-F238E27FC236}">
                <a16:creationId xmlns:a16="http://schemas.microsoft.com/office/drawing/2014/main" xmlns="" id="{ABAD7D12-F31C-4F75-ACEB-E24CB9758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97EA09B5-F005-4F94-8DE3-AECCEF7627DB}"/>
              </a:ext>
            </a:extLst>
          </p:cNvPr>
          <p:cNvSpPr>
            <a:spLocks noGrp="1"/>
          </p:cNvSpPr>
          <p:nvPr>
            <p:ph type="dt" sz="half" idx="10"/>
          </p:nvPr>
        </p:nvSpPr>
        <p:spPr/>
        <p:txBody>
          <a:bodyPr/>
          <a:lstStyle/>
          <a:p>
            <a:fld id="{E653F9E3-EBE8-452D-B84D-E6C45655DE99}" type="datetimeFigureOut">
              <a:rPr lang="en-US" smtClean="0"/>
              <a:t>6/4/2019</a:t>
            </a:fld>
            <a:endParaRPr lang="en-US"/>
          </a:p>
        </p:txBody>
      </p:sp>
      <p:sp>
        <p:nvSpPr>
          <p:cNvPr id="6" name="Espaço Reservado para Rodapé 5">
            <a:extLst>
              <a:ext uri="{FF2B5EF4-FFF2-40B4-BE49-F238E27FC236}">
                <a16:creationId xmlns:a16="http://schemas.microsoft.com/office/drawing/2014/main" xmlns="" id="{84AF37A5-2DF9-463F-BA6E-46EEDB00349F}"/>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xmlns="" id="{AAE83D04-32FF-4AEF-8C02-3DF214A26CC2}"/>
              </a:ext>
            </a:extLst>
          </p:cNvPr>
          <p:cNvSpPr>
            <a:spLocks noGrp="1"/>
          </p:cNvSpPr>
          <p:nvPr>
            <p:ph type="sldNum" sz="quarter" idx="12"/>
          </p:nvPr>
        </p:nvSpPr>
        <p:spPr/>
        <p:txBody>
          <a:bodyPr/>
          <a:lstStyle/>
          <a:p>
            <a:fld id="{A3B99AEB-2659-4779-8892-43944775D96D}" type="slidenum">
              <a:rPr lang="en-US" smtClean="0"/>
              <a:t>‹nº›</a:t>
            </a:fld>
            <a:endParaRPr lang="en-US"/>
          </a:p>
        </p:txBody>
      </p:sp>
    </p:spTree>
    <p:extLst>
      <p:ext uri="{BB962C8B-B14F-4D97-AF65-F5344CB8AC3E}">
        <p14:creationId xmlns:p14="http://schemas.microsoft.com/office/powerpoint/2010/main" val="231180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D7911D9A-06D2-4867-A9F0-92087BA2D6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xmlns="" id="{BC77B3E3-A1C4-42B3-A893-BDB8E877A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xmlns="" id="{04A2CCFB-0DFA-49E2-8C7A-8A0B95BE75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3F9E3-EBE8-452D-B84D-E6C45655DE99}" type="datetimeFigureOut">
              <a:rPr lang="en-US" smtClean="0"/>
              <a:t>6/4/2019</a:t>
            </a:fld>
            <a:endParaRPr lang="en-US"/>
          </a:p>
        </p:txBody>
      </p:sp>
      <p:sp>
        <p:nvSpPr>
          <p:cNvPr id="5" name="Espaço Reservado para Rodapé 4">
            <a:extLst>
              <a:ext uri="{FF2B5EF4-FFF2-40B4-BE49-F238E27FC236}">
                <a16:creationId xmlns:a16="http://schemas.microsoft.com/office/drawing/2014/main" xmlns="" id="{BC174C92-FE1A-4058-9D50-7531A8F0CB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a:extLst>
              <a:ext uri="{FF2B5EF4-FFF2-40B4-BE49-F238E27FC236}">
                <a16:creationId xmlns:a16="http://schemas.microsoft.com/office/drawing/2014/main" xmlns="" id="{12F6811A-A0DC-4BAA-9A16-13BF4FB6E3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99AEB-2659-4779-8892-43944775D96D}" type="slidenum">
              <a:rPr lang="en-US" smtClean="0"/>
              <a:t>‹nº›</a:t>
            </a:fld>
            <a:endParaRPr lang="en-US"/>
          </a:p>
        </p:txBody>
      </p:sp>
    </p:spTree>
    <p:extLst>
      <p:ext uri="{BB962C8B-B14F-4D97-AF65-F5344CB8AC3E}">
        <p14:creationId xmlns:p14="http://schemas.microsoft.com/office/powerpoint/2010/main" val="517693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4DC6A3E-93D9-470A-874A-CFBDCFA857DA}"/>
              </a:ext>
            </a:extLst>
          </p:cNvPr>
          <p:cNvSpPr>
            <a:spLocks noGrp="1"/>
          </p:cNvSpPr>
          <p:nvPr>
            <p:ph type="ctrTitle"/>
          </p:nvPr>
        </p:nvSpPr>
        <p:spPr>
          <a:xfrm>
            <a:off x="4236098" y="1122363"/>
            <a:ext cx="6431902" cy="2387600"/>
          </a:xfrm>
          <a:solidFill>
            <a:schemeClr val="accent1">
              <a:lumMod val="50000"/>
            </a:schemeClr>
          </a:solidFill>
        </p:spPr>
        <p:txBody>
          <a:bodyPr>
            <a:normAutofit fontScale="90000"/>
          </a:bodyPr>
          <a:lstStyle/>
          <a:p>
            <a:r>
              <a:rPr lang="pt-BR" sz="4800" b="1" dirty="0">
                <a:solidFill>
                  <a:srgbClr val="FFC000"/>
                </a:solidFill>
              </a:rPr>
              <a:t>The open </a:t>
            </a:r>
            <a:r>
              <a:rPr lang="pt-BR" sz="4800" b="1" dirty="0" err="1">
                <a:solidFill>
                  <a:srgbClr val="FFC000"/>
                </a:solidFill>
              </a:rPr>
              <a:t>innovation</a:t>
            </a:r>
            <a:r>
              <a:rPr lang="pt-BR" sz="4800" b="1" dirty="0">
                <a:solidFill>
                  <a:srgbClr val="FFC000"/>
                </a:solidFill>
              </a:rPr>
              <a:t> paradigma</a:t>
            </a:r>
            <a:r>
              <a:rPr lang="pt-BR" b="1" dirty="0">
                <a:solidFill>
                  <a:srgbClr val="FFC000"/>
                </a:solidFill>
              </a:rPr>
              <a:t/>
            </a:r>
            <a:br>
              <a:rPr lang="pt-BR" b="1" dirty="0">
                <a:solidFill>
                  <a:srgbClr val="FFC000"/>
                </a:solidFill>
              </a:rPr>
            </a:br>
            <a:r>
              <a:rPr lang="pt-BR" sz="3100" b="1" dirty="0">
                <a:solidFill>
                  <a:srgbClr val="FFC000"/>
                </a:solidFill>
              </a:rPr>
              <a:t>Open </a:t>
            </a:r>
            <a:r>
              <a:rPr lang="pt-BR" sz="3100" b="1" dirty="0" err="1">
                <a:solidFill>
                  <a:srgbClr val="FFC000"/>
                </a:solidFill>
              </a:rPr>
              <a:t>Innovation</a:t>
            </a:r>
            <a:r>
              <a:rPr lang="pt-BR" sz="3100" b="1" dirty="0">
                <a:solidFill>
                  <a:srgbClr val="FFC000"/>
                </a:solidFill>
              </a:rPr>
              <a:t>: </a:t>
            </a:r>
            <a:r>
              <a:rPr lang="pt-BR" sz="3100" b="1" dirty="0" err="1">
                <a:solidFill>
                  <a:srgbClr val="FFC000"/>
                </a:solidFill>
              </a:rPr>
              <a:t>the</a:t>
            </a:r>
            <a:r>
              <a:rPr lang="pt-BR" sz="3100" b="1" dirty="0">
                <a:solidFill>
                  <a:srgbClr val="FFC000"/>
                </a:solidFill>
              </a:rPr>
              <a:t> new </a:t>
            </a:r>
            <a:r>
              <a:rPr lang="pt-BR" sz="3100" b="1" dirty="0" err="1">
                <a:solidFill>
                  <a:srgbClr val="FFC000"/>
                </a:solidFill>
              </a:rPr>
              <a:t>imperative</a:t>
            </a:r>
            <a:r>
              <a:rPr lang="pt-BR" sz="3100" b="1" dirty="0">
                <a:solidFill>
                  <a:srgbClr val="FFC000"/>
                </a:solidFill>
              </a:rPr>
              <a:t> for </a:t>
            </a:r>
            <a:r>
              <a:rPr lang="pt-BR" sz="3100" b="1" dirty="0" err="1">
                <a:solidFill>
                  <a:srgbClr val="FFC000"/>
                </a:solidFill>
              </a:rPr>
              <a:t>creating</a:t>
            </a:r>
            <a:r>
              <a:rPr lang="pt-BR" sz="3100" b="1" dirty="0">
                <a:solidFill>
                  <a:srgbClr val="FFC000"/>
                </a:solidFill>
              </a:rPr>
              <a:t> </a:t>
            </a:r>
            <a:r>
              <a:rPr lang="pt-BR" sz="3100" b="1" dirty="0" err="1">
                <a:solidFill>
                  <a:srgbClr val="FFC000"/>
                </a:solidFill>
              </a:rPr>
              <a:t>and</a:t>
            </a:r>
            <a:r>
              <a:rPr lang="pt-BR" sz="3100" b="1" dirty="0">
                <a:solidFill>
                  <a:srgbClr val="FFC000"/>
                </a:solidFill>
              </a:rPr>
              <a:t> </a:t>
            </a:r>
            <a:r>
              <a:rPr lang="pt-BR" sz="3100" b="1" dirty="0" err="1">
                <a:solidFill>
                  <a:srgbClr val="FFC000"/>
                </a:solidFill>
              </a:rPr>
              <a:t>profiting</a:t>
            </a:r>
            <a:r>
              <a:rPr lang="pt-BR" sz="3100" b="1" dirty="0">
                <a:solidFill>
                  <a:srgbClr val="FFC000"/>
                </a:solidFill>
              </a:rPr>
              <a:t> from </a:t>
            </a:r>
            <a:r>
              <a:rPr lang="pt-BR" sz="3100" b="1" dirty="0" err="1">
                <a:solidFill>
                  <a:srgbClr val="FFC000"/>
                </a:solidFill>
              </a:rPr>
              <a:t>technology</a:t>
            </a:r>
            <a:r>
              <a:rPr lang="pt-BR" sz="3100" b="1" dirty="0">
                <a:solidFill>
                  <a:srgbClr val="FFC000"/>
                </a:solidFill>
              </a:rPr>
              <a:t/>
            </a:r>
            <a:br>
              <a:rPr lang="pt-BR" sz="3100" b="1" dirty="0">
                <a:solidFill>
                  <a:srgbClr val="FFC000"/>
                </a:solidFill>
              </a:rPr>
            </a:br>
            <a:r>
              <a:rPr lang="pt-BR" sz="3100" b="1" dirty="0">
                <a:solidFill>
                  <a:srgbClr val="FFC000"/>
                </a:solidFill>
              </a:rPr>
              <a:t>Henry W. </a:t>
            </a:r>
            <a:r>
              <a:rPr lang="pt-BR" sz="3100" b="1" dirty="0" err="1">
                <a:solidFill>
                  <a:srgbClr val="FFC000"/>
                </a:solidFill>
              </a:rPr>
              <a:t>Chesbrough</a:t>
            </a:r>
            <a:endParaRPr lang="en-US" b="1" dirty="0">
              <a:solidFill>
                <a:srgbClr val="FFC000"/>
              </a:solidFill>
            </a:endParaRPr>
          </a:p>
        </p:txBody>
      </p:sp>
      <p:sp>
        <p:nvSpPr>
          <p:cNvPr id="3" name="Subtítulo 2">
            <a:extLst>
              <a:ext uri="{FF2B5EF4-FFF2-40B4-BE49-F238E27FC236}">
                <a16:creationId xmlns:a16="http://schemas.microsoft.com/office/drawing/2014/main" xmlns="" id="{C26F4777-B3E7-459D-8A2F-5C2FDD5BDEC1}"/>
              </a:ext>
            </a:extLst>
          </p:cNvPr>
          <p:cNvSpPr>
            <a:spLocks noGrp="1"/>
          </p:cNvSpPr>
          <p:nvPr>
            <p:ph type="subTitle" idx="1"/>
          </p:nvPr>
        </p:nvSpPr>
        <p:spPr>
          <a:xfrm>
            <a:off x="4236096" y="3602038"/>
            <a:ext cx="6431903" cy="1655762"/>
          </a:xfrm>
        </p:spPr>
        <p:txBody>
          <a:bodyPr/>
          <a:lstStyle/>
          <a:p>
            <a:r>
              <a:rPr lang="pt-BR" dirty="0"/>
              <a:t>Cesar Augusto Massaro</a:t>
            </a:r>
          </a:p>
          <a:p>
            <a:r>
              <a:rPr lang="pt-BR" dirty="0"/>
              <a:t>28/05/2019</a:t>
            </a:r>
            <a:endParaRPr lang="en-US" dirty="0"/>
          </a:p>
        </p:txBody>
      </p:sp>
      <p:pic>
        <p:nvPicPr>
          <p:cNvPr id="4" name="Imagem 3">
            <a:extLst>
              <a:ext uri="{FF2B5EF4-FFF2-40B4-BE49-F238E27FC236}">
                <a16:creationId xmlns:a16="http://schemas.microsoft.com/office/drawing/2014/main" xmlns="" id="{999F1533-5CCF-4EC1-A959-F9DCD3A7ADAD}"/>
              </a:ext>
            </a:extLst>
          </p:cNvPr>
          <p:cNvPicPr>
            <a:picLocks noChangeAspect="1"/>
          </p:cNvPicPr>
          <p:nvPr/>
        </p:nvPicPr>
        <p:blipFill>
          <a:blip r:embed="rId2"/>
          <a:stretch>
            <a:fillRect/>
          </a:stretch>
        </p:blipFill>
        <p:spPr>
          <a:xfrm>
            <a:off x="1099360" y="1174880"/>
            <a:ext cx="2752725" cy="4152900"/>
          </a:xfrm>
          <a:prstGeom prst="rect">
            <a:avLst/>
          </a:prstGeom>
        </p:spPr>
      </p:pic>
    </p:spTree>
    <p:extLst>
      <p:ext uri="{BB962C8B-B14F-4D97-AF65-F5344CB8AC3E}">
        <p14:creationId xmlns:p14="http://schemas.microsoft.com/office/powerpoint/2010/main" val="132004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F84AE3-C1C1-4553-B85A-722158D4E021}"/>
              </a:ext>
            </a:extLst>
          </p:cNvPr>
          <p:cNvSpPr>
            <a:spLocks noGrp="1"/>
          </p:cNvSpPr>
          <p:nvPr>
            <p:ph type="title"/>
          </p:nvPr>
        </p:nvSpPr>
        <p:spPr>
          <a:solidFill>
            <a:schemeClr val="accent1">
              <a:lumMod val="50000"/>
            </a:schemeClr>
          </a:solidFill>
        </p:spPr>
        <p:txBody>
          <a:bodyPr/>
          <a:lstStyle/>
          <a:p>
            <a:r>
              <a:rPr lang="pt-BR" b="1" dirty="0" err="1">
                <a:solidFill>
                  <a:srgbClr val="FFC000"/>
                </a:solidFill>
              </a:rPr>
              <a:t>Closed</a:t>
            </a:r>
            <a:r>
              <a:rPr lang="pt-BR" b="1" baseline="0" dirty="0">
                <a:solidFill>
                  <a:srgbClr val="FFC000"/>
                </a:solidFill>
              </a:rPr>
              <a:t> </a:t>
            </a:r>
            <a:r>
              <a:rPr lang="pt-BR" b="1" baseline="0" dirty="0" err="1">
                <a:solidFill>
                  <a:srgbClr val="FFC000"/>
                </a:solidFill>
              </a:rPr>
              <a:t>Innovation</a:t>
            </a:r>
            <a:r>
              <a:rPr lang="pt-BR" b="1" baseline="0" dirty="0">
                <a:solidFill>
                  <a:srgbClr val="FFC000"/>
                </a:solidFill>
              </a:rPr>
              <a:t> x </a:t>
            </a:r>
            <a:r>
              <a:rPr lang="pt-BR" b="1" baseline="0" dirty="0" err="1">
                <a:solidFill>
                  <a:srgbClr val="FFC000"/>
                </a:solidFill>
              </a:rPr>
              <a:t>Closed</a:t>
            </a:r>
            <a:r>
              <a:rPr lang="pt-BR" b="1" baseline="0" dirty="0">
                <a:solidFill>
                  <a:srgbClr val="FFC000"/>
                </a:solidFill>
              </a:rPr>
              <a:t> </a:t>
            </a:r>
            <a:r>
              <a:rPr lang="pt-BR" b="1" baseline="0" dirty="0" err="1">
                <a:solidFill>
                  <a:srgbClr val="FFC000"/>
                </a:solidFill>
              </a:rPr>
              <a:t>Innovation</a:t>
            </a:r>
            <a:endParaRPr lang="en-US" b="1" dirty="0">
              <a:solidFill>
                <a:srgbClr val="FFC000"/>
              </a:solidFill>
            </a:endParaRPr>
          </a:p>
        </p:txBody>
      </p:sp>
      <p:sp>
        <p:nvSpPr>
          <p:cNvPr id="4" name="Espaço Reservado para Texto 3">
            <a:extLst>
              <a:ext uri="{FF2B5EF4-FFF2-40B4-BE49-F238E27FC236}">
                <a16:creationId xmlns:a16="http://schemas.microsoft.com/office/drawing/2014/main" xmlns="" id="{5A8F3638-ABB7-470B-B5FB-FE63796DB600}"/>
              </a:ext>
            </a:extLst>
          </p:cNvPr>
          <p:cNvSpPr>
            <a:spLocks noGrp="1"/>
          </p:cNvSpPr>
          <p:nvPr>
            <p:ph type="body" idx="1"/>
          </p:nvPr>
        </p:nvSpPr>
        <p:spPr/>
        <p:txBody>
          <a:bodyPr/>
          <a:lstStyle/>
          <a:p>
            <a:r>
              <a:rPr lang="pt-BR" dirty="0" err="1"/>
              <a:t>Closed</a:t>
            </a:r>
            <a:r>
              <a:rPr lang="pt-BR" dirty="0"/>
              <a:t> </a:t>
            </a:r>
            <a:r>
              <a:rPr lang="pt-BR" dirty="0" err="1"/>
              <a:t>Innovation</a:t>
            </a:r>
            <a:endParaRPr lang="en-US" dirty="0"/>
          </a:p>
        </p:txBody>
      </p:sp>
      <p:pic>
        <p:nvPicPr>
          <p:cNvPr id="8" name="Espaço Reservado para Conteúdo 7">
            <a:extLst>
              <a:ext uri="{FF2B5EF4-FFF2-40B4-BE49-F238E27FC236}">
                <a16:creationId xmlns:a16="http://schemas.microsoft.com/office/drawing/2014/main" xmlns="" id="{D98C06CF-4464-4183-A750-E2484507C1ED}"/>
              </a:ext>
            </a:extLst>
          </p:cNvPr>
          <p:cNvPicPr>
            <a:picLocks noGrp="1" noChangeAspect="1"/>
          </p:cNvPicPr>
          <p:nvPr>
            <p:ph sz="half" idx="2"/>
          </p:nvPr>
        </p:nvPicPr>
        <p:blipFill>
          <a:blip r:embed="rId2"/>
          <a:stretch>
            <a:fillRect/>
          </a:stretch>
        </p:blipFill>
        <p:spPr>
          <a:xfrm>
            <a:off x="1618681" y="2873760"/>
            <a:ext cx="3600000" cy="3267961"/>
          </a:xfrm>
          <a:prstGeom prst="rect">
            <a:avLst/>
          </a:prstGeom>
        </p:spPr>
      </p:pic>
      <p:sp>
        <p:nvSpPr>
          <p:cNvPr id="6" name="Espaço Reservado para Texto 5">
            <a:extLst>
              <a:ext uri="{FF2B5EF4-FFF2-40B4-BE49-F238E27FC236}">
                <a16:creationId xmlns:a16="http://schemas.microsoft.com/office/drawing/2014/main" xmlns="" id="{41365822-1741-4F40-9844-1EAD754C8FA8}"/>
              </a:ext>
            </a:extLst>
          </p:cNvPr>
          <p:cNvSpPr>
            <a:spLocks noGrp="1"/>
          </p:cNvSpPr>
          <p:nvPr>
            <p:ph type="body" sz="quarter" idx="3"/>
          </p:nvPr>
        </p:nvSpPr>
        <p:spPr/>
        <p:txBody>
          <a:bodyPr/>
          <a:lstStyle/>
          <a:p>
            <a:r>
              <a:rPr lang="pt-BR" dirty="0"/>
              <a:t>Open </a:t>
            </a:r>
            <a:r>
              <a:rPr lang="pt-BR" dirty="0" err="1"/>
              <a:t>Innovation</a:t>
            </a:r>
            <a:endParaRPr lang="en-US" dirty="0"/>
          </a:p>
        </p:txBody>
      </p:sp>
      <p:pic>
        <p:nvPicPr>
          <p:cNvPr id="9" name="Espaço Reservado para Conteúdo 8">
            <a:extLst>
              <a:ext uri="{FF2B5EF4-FFF2-40B4-BE49-F238E27FC236}">
                <a16:creationId xmlns:a16="http://schemas.microsoft.com/office/drawing/2014/main" xmlns="" id="{A16E64B8-D525-40A3-86FA-9444F59DD47A}"/>
              </a:ext>
            </a:extLst>
          </p:cNvPr>
          <p:cNvPicPr>
            <a:picLocks noGrp="1" noChangeAspect="1"/>
          </p:cNvPicPr>
          <p:nvPr>
            <p:ph sz="quarter" idx="4"/>
          </p:nvPr>
        </p:nvPicPr>
        <p:blipFill>
          <a:blip r:embed="rId3"/>
          <a:stretch>
            <a:fillRect/>
          </a:stretch>
        </p:blipFill>
        <p:spPr>
          <a:xfrm>
            <a:off x="7020258" y="2873760"/>
            <a:ext cx="3600000" cy="3114947"/>
          </a:xfrm>
          <a:prstGeom prst="rect">
            <a:avLst/>
          </a:prstGeom>
        </p:spPr>
      </p:pic>
    </p:spTree>
    <p:extLst>
      <p:ext uri="{BB962C8B-B14F-4D97-AF65-F5344CB8AC3E}">
        <p14:creationId xmlns:p14="http://schemas.microsoft.com/office/powerpoint/2010/main" val="230069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96A77C-633C-4F82-AE26-C2C55B11C216}"/>
              </a:ext>
            </a:extLst>
          </p:cNvPr>
          <p:cNvSpPr>
            <a:spLocks noGrp="1"/>
          </p:cNvSpPr>
          <p:nvPr>
            <p:ph type="title"/>
          </p:nvPr>
        </p:nvSpPr>
        <p:spPr>
          <a:solidFill>
            <a:schemeClr val="accent1">
              <a:lumMod val="50000"/>
            </a:schemeClr>
          </a:solidFill>
        </p:spPr>
        <p:txBody>
          <a:bodyPr/>
          <a:lstStyle/>
          <a:p>
            <a:r>
              <a:rPr lang="pt-BR" b="1" dirty="0" err="1">
                <a:solidFill>
                  <a:srgbClr val="FFC000"/>
                </a:solidFill>
              </a:rPr>
              <a:t>How</a:t>
            </a:r>
            <a:r>
              <a:rPr lang="pt-BR" b="1" dirty="0">
                <a:solidFill>
                  <a:srgbClr val="FFC000"/>
                </a:solidFill>
              </a:rPr>
              <a:t> </a:t>
            </a:r>
            <a:r>
              <a:rPr lang="pt-BR" b="1" dirty="0" err="1">
                <a:solidFill>
                  <a:srgbClr val="FFC000"/>
                </a:solidFill>
              </a:rPr>
              <a:t>to</a:t>
            </a:r>
            <a:r>
              <a:rPr lang="pt-BR" b="1" dirty="0">
                <a:solidFill>
                  <a:srgbClr val="FFC000"/>
                </a:solidFill>
              </a:rPr>
              <a:t> </a:t>
            </a:r>
            <a:r>
              <a:rPr lang="pt-BR" b="1" dirty="0" err="1">
                <a:solidFill>
                  <a:srgbClr val="FFC000"/>
                </a:solidFill>
              </a:rPr>
              <a:t>access</a:t>
            </a:r>
            <a:r>
              <a:rPr lang="pt-BR" b="1" dirty="0">
                <a:solidFill>
                  <a:srgbClr val="FFC000"/>
                </a:solidFill>
              </a:rPr>
              <a:t> </a:t>
            </a:r>
            <a:r>
              <a:rPr lang="pt-BR" b="1" dirty="0" err="1">
                <a:solidFill>
                  <a:srgbClr val="FFC000"/>
                </a:solidFill>
              </a:rPr>
              <a:t>useful</a:t>
            </a:r>
            <a:r>
              <a:rPr lang="pt-BR" b="1" dirty="0">
                <a:solidFill>
                  <a:srgbClr val="FFC000"/>
                </a:solidFill>
              </a:rPr>
              <a:t> </a:t>
            </a:r>
            <a:r>
              <a:rPr lang="pt-BR" b="1" dirty="0" err="1">
                <a:solidFill>
                  <a:srgbClr val="FFC000"/>
                </a:solidFill>
              </a:rPr>
              <a:t>Knowledge</a:t>
            </a:r>
            <a:endParaRPr lang="en-US" b="1" dirty="0">
              <a:solidFill>
                <a:srgbClr val="FFC000"/>
              </a:solidFill>
            </a:endParaRPr>
          </a:p>
        </p:txBody>
      </p:sp>
      <p:sp>
        <p:nvSpPr>
          <p:cNvPr id="3" name="Espaço Reservado para Conteúdo 2">
            <a:extLst>
              <a:ext uri="{FF2B5EF4-FFF2-40B4-BE49-F238E27FC236}">
                <a16:creationId xmlns:a16="http://schemas.microsoft.com/office/drawing/2014/main" xmlns="" id="{4F9A4DA9-07A3-4275-AAD6-DF328820F02F}"/>
              </a:ext>
            </a:extLst>
          </p:cNvPr>
          <p:cNvSpPr>
            <a:spLocks noGrp="1"/>
          </p:cNvSpPr>
          <p:nvPr>
            <p:ph idx="1"/>
          </p:nvPr>
        </p:nvSpPr>
        <p:spPr/>
        <p:txBody>
          <a:bodyPr>
            <a:normAutofit fontScale="70000" lnSpcReduction="20000"/>
          </a:bodyPr>
          <a:lstStyle/>
          <a:p>
            <a:r>
              <a:rPr lang="pt-BR" dirty="0"/>
              <a:t>1900 x 2000 – </a:t>
            </a:r>
            <a:r>
              <a:rPr lang="pt-BR" dirty="0" err="1"/>
              <a:t>Would</a:t>
            </a:r>
            <a:r>
              <a:rPr lang="pt-BR" dirty="0"/>
              <a:t> you </a:t>
            </a:r>
            <a:r>
              <a:rPr lang="pt-BR" dirty="0" err="1"/>
              <a:t>choose</a:t>
            </a:r>
            <a:r>
              <a:rPr lang="pt-BR" dirty="0"/>
              <a:t> </a:t>
            </a:r>
            <a:r>
              <a:rPr lang="pt-BR" dirty="0" err="1"/>
              <a:t>to</a:t>
            </a:r>
            <a:r>
              <a:rPr lang="pt-BR" dirty="0"/>
              <a:t> </a:t>
            </a:r>
            <a:r>
              <a:rPr lang="pt-BR" dirty="0" err="1"/>
              <a:t>create</a:t>
            </a:r>
            <a:r>
              <a:rPr lang="pt-BR" dirty="0"/>
              <a:t>  na </a:t>
            </a:r>
            <a:r>
              <a:rPr lang="pt-BR" dirty="0" err="1"/>
              <a:t>internal</a:t>
            </a:r>
            <a:r>
              <a:rPr lang="pt-BR" dirty="0"/>
              <a:t>, central R&amp;D </a:t>
            </a:r>
            <a:r>
              <a:rPr lang="pt-BR" dirty="0" err="1"/>
              <a:t>organization</a:t>
            </a:r>
            <a:r>
              <a:rPr lang="pt-BR" dirty="0"/>
              <a:t>? No!</a:t>
            </a:r>
          </a:p>
          <a:p>
            <a:pPr lvl="1"/>
            <a:r>
              <a:rPr lang="en-US" dirty="0"/>
              <a:t>The knowledge landscape in which you operate makes a big difference in how you</a:t>
            </a:r>
            <a:r>
              <a:rPr lang="en-US" baseline="0" dirty="0"/>
              <a:t> would answer that question.</a:t>
            </a:r>
          </a:p>
          <a:p>
            <a:pPr lvl="1"/>
            <a:r>
              <a:rPr lang="en-US" dirty="0"/>
              <a:t>Today, there is an abundance of knowledge.</a:t>
            </a:r>
          </a:p>
          <a:p>
            <a:pPr lvl="2"/>
            <a:r>
              <a:rPr lang="en-US" dirty="0"/>
              <a:t>Universities and research labs</a:t>
            </a:r>
          </a:p>
          <a:p>
            <a:pPr lvl="3"/>
            <a:r>
              <a:rPr lang="en-US" dirty="0"/>
              <a:t>Universities with Full Professors and Graduate Students</a:t>
            </a:r>
          </a:p>
          <a:p>
            <a:pPr lvl="3"/>
            <a:r>
              <a:rPr lang="en-US" dirty="0"/>
              <a:t>Approach to apply science to business (societal) problems</a:t>
            </a:r>
          </a:p>
          <a:p>
            <a:pPr lvl="3"/>
            <a:r>
              <a:rPr lang="en-US" dirty="0"/>
              <a:t>Government funds declined and researchers are smarter to chase new (private) funds</a:t>
            </a:r>
          </a:p>
          <a:p>
            <a:pPr lvl="3"/>
            <a:r>
              <a:rPr lang="en-US" dirty="0"/>
              <a:t>New good quality universities and labs in the USA and abroad</a:t>
            </a:r>
          </a:p>
          <a:p>
            <a:pPr lvl="2"/>
            <a:r>
              <a:rPr lang="en-US" dirty="0"/>
              <a:t>Knowledge Diffusion – Patents and Human Capital</a:t>
            </a:r>
          </a:p>
          <a:p>
            <a:pPr lvl="3"/>
            <a:r>
              <a:rPr lang="en-US" dirty="0"/>
              <a:t>Distribution of Patents</a:t>
            </a:r>
          </a:p>
          <a:p>
            <a:pPr lvl="4"/>
            <a:r>
              <a:rPr lang="en-US" dirty="0"/>
              <a:t>More companies participate in Patent production</a:t>
            </a:r>
          </a:p>
          <a:p>
            <a:pPr lvl="4"/>
            <a:r>
              <a:rPr lang="en-US" dirty="0"/>
              <a:t>Many international (outside USA) companies and organizations</a:t>
            </a:r>
          </a:p>
          <a:p>
            <a:pPr lvl="4"/>
            <a:r>
              <a:rPr lang="en-US" dirty="0"/>
              <a:t>Many SME and personal Patent holders</a:t>
            </a:r>
          </a:p>
          <a:p>
            <a:pPr lvl="3"/>
            <a:r>
              <a:rPr lang="en-US" dirty="0"/>
              <a:t>Human Capital</a:t>
            </a:r>
          </a:p>
          <a:p>
            <a:pPr lvl="4"/>
            <a:r>
              <a:rPr lang="en-US" dirty="0"/>
              <a:t>Graduates and post graduates in the US</a:t>
            </a:r>
          </a:p>
          <a:p>
            <a:pPr lvl="4"/>
            <a:r>
              <a:rPr lang="en-US" dirty="0"/>
              <a:t>Attraction of foreign students to be students in US Universities</a:t>
            </a:r>
          </a:p>
          <a:p>
            <a:pPr lvl="4"/>
            <a:r>
              <a:rPr lang="en-US" dirty="0"/>
              <a:t>Portability of Pension System</a:t>
            </a:r>
          </a:p>
          <a:p>
            <a:pPr lvl="2"/>
            <a:r>
              <a:rPr lang="en-US" dirty="0"/>
              <a:t>Expertise is readily available for hire and need not require extensive internal training or inducement of lifelong employment</a:t>
            </a:r>
          </a:p>
          <a:p>
            <a:pPr lvl="2"/>
            <a:r>
              <a:rPr lang="en-US" dirty="0"/>
              <a:t>NIH (Not Invented here) is now a good argument to not be engaging in reinventing the wheel.</a:t>
            </a:r>
          </a:p>
        </p:txBody>
      </p:sp>
    </p:spTree>
    <p:extLst>
      <p:ext uri="{BB962C8B-B14F-4D97-AF65-F5344CB8AC3E}">
        <p14:creationId xmlns:p14="http://schemas.microsoft.com/office/powerpoint/2010/main" val="175291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BA4F38-2BB5-4400-B6B2-4132D83AE31A}"/>
              </a:ext>
            </a:extLst>
          </p:cNvPr>
          <p:cNvSpPr>
            <a:spLocks noGrp="1"/>
          </p:cNvSpPr>
          <p:nvPr>
            <p:ph type="title"/>
          </p:nvPr>
        </p:nvSpPr>
        <p:spPr>
          <a:solidFill>
            <a:schemeClr val="accent1">
              <a:lumMod val="50000"/>
            </a:schemeClr>
          </a:solidFill>
        </p:spPr>
        <p:txBody>
          <a:bodyPr/>
          <a:lstStyle/>
          <a:p>
            <a:r>
              <a:rPr lang="pt-BR" b="1" dirty="0" err="1">
                <a:solidFill>
                  <a:srgbClr val="FFC000"/>
                </a:solidFill>
              </a:rPr>
              <a:t>How</a:t>
            </a:r>
            <a:r>
              <a:rPr lang="pt-BR" b="1" dirty="0">
                <a:solidFill>
                  <a:srgbClr val="FFC000"/>
                </a:solidFill>
              </a:rPr>
              <a:t> </a:t>
            </a:r>
            <a:r>
              <a:rPr lang="pt-BR" b="1" dirty="0" err="1">
                <a:solidFill>
                  <a:srgbClr val="FFC000"/>
                </a:solidFill>
              </a:rPr>
              <a:t>to</a:t>
            </a:r>
            <a:r>
              <a:rPr lang="pt-BR" b="1" dirty="0">
                <a:solidFill>
                  <a:srgbClr val="FFC000"/>
                </a:solidFill>
              </a:rPr>
              <a:t> </a:t>
            </a:r>
            <a:r>
              <a:rPr lang="pt-BR" b="1" dirty="0" err="1">
                <a:solidFill>
                  <a:srgbClr val="FFC000"/>
                </a:solidFill>
              </a:rPr>
              <a:t>live</a:t>
            </a:r>
            <a:r>
              <a:rPr lang="pt-BR" b="1" dirty="0">
                <a:solidFill>
                  <a:srgbClr val="FFC000"/>
                </a:solidFill>
              </a:rPr>
              <a:t> in </a:t>
            </a:r>
            <a:r>
              <a:rPr lang="pt-BR" b="1" dirty="0" err="1">
                <a:solidFill>
                  <a:srgbClr val="FFC000"/>
                </a:solidFill>
              </a:rPr>
              <a:t>this</a:t>
            </a:r>
            <a:r>
              <a:rPr lang="pt-BR" b="1" dirty="0">
                <a:solidFill>
                  <a:srgbClr val="FFC000"/>
                </a:solidFill>
              </a:rPr>
              <a:t> new </a:t>
            </a:r>
            <a:r>
              <a:rPr lang="pt-BR" b="1" dirty="0" err="1">
                <a:solidFill>
                  <a:srgbClr val="FFC000"/>
                </a:solidFill>
              </a:rPr>
              <a:t>environment</a:t>
            </a:r>
            <a:endParaRPr lang="en-US" b="1" dirty="0">
              <a:solidFill>
                <a:srgbClr val="FFC000"/>
              </a:solidFill>
            </a:endParaRPr>
          </a:p>
        </p:txBody>
      </p:sp>
      <p:sp>
        <p:nvSpPr>
          <p:cNvPr id="3" name="Espaço Reservado para Conteúdo 2">
            <a:extLst>
              <a:ext uri="{FF2B5EF4-FFF2-40B4-BE49-F238E27FC236}">
                <a16:creationId xmlns:a16="http://schemas.microsoft.com/office/drawing/2014/main" xmlns="" id="{C4396E48-86C6-4F3F-B616-F62D41E86BFA}"/>
              </a:ext>
            </a:extLst>
          </p:cNvPr>
          <p:cNvSpPr>
            <a:spLocks noGrp="1"/>
          </p:cNvSpPr>
          <p:nvPr>
            <p:ph idx="1"/>
          </p:nvPr>
        </p:nvSpPr>
        <p:spPr/>
        <p:txBody>
          <a:bodyPr>
            <a:normAutofit fontScale="77500" lnSpcReduction="20000"/>
          </a:bodyPr>
          <a:lstStyle/>
          <a:p>
            <a:pPr lvl="1"/>
            <a:r>
              <a:rPr lang="en-US" dirty="0"/>
              <a:t>New profile</a:t>
            </a:r>
          </a:p>
          <a:p>
            <a:pPr lvl="2"/>
            <a:r>
              <a:rPr lang="en-US" dirty="0"/>
              <a:t>Start surveying the surrounding knowledge landscape</a:t>
            </a:r>
          </a:p>
          <a:p>
            <a:pPr lvl="2"/>
            <a:r>
              <a:rPr lang="en-US" dirty="0"/>
              <a:t>Your researchers must not only need to get knowledge, but also to know how to search and understand wide rage of science and technology</a:t>
            </a:r>
          </a:p>
          <a:p>
            <a:pPr lvl="2"/>
            <a:r>
              <a:rPr lang="en-US" dirty="0"/>
              <a:t>They must understand how to integrate new systems and architecture into products</a:t>
            </a:r>
          </a:p>
          <a:p>
            <a:pPr lvl="1"/>
            <a:r>
              <a:rPr lang="en-US" dirty="0"/>
              <a:t>How?</a:t>
            </a:r>
          </a:p>
          <a:p>
            <a:pPr lvl="2"/>
            <a:r>
              <a:rPr lang="en-US" dirty="0"/>
              <a:t>Hire Full Professors, Graduate Students and provide fund for external research</a:t>
            </a:r>
          </a:p>
          <a:p>
            <a:pPr lvl="2"/>
            <a:r>
              <a:rPr lang="en-US" dirty="0"/>
              <a:t>Offer resource and grants for new projects (attract the offer reducing scanning costs)</a:t>
            </a:r>
          </a:p>
          <a:p>
            <a:pPr lvl="2"/>
            <a:r>
              <a:rPr lang="en-US" dirty="0"/>
              <a:t>Scout young start-up companies – Business development and strategic alliances</a:t>
            </a:r>
          </a:p>
          <a:p>
            <a:pPr marL="914400" lvl="2" indent="0">
              <a:buNone/>
            </a:pPr>
            <a:r>
              <a:rPr lang="en-US" dirty="0"/>
              <a:t>(Case of Intel)</a:t>
            </a:r>
          </a:p>
          <a:p>
            <a:pPr marL="457200" lvl="1" indent="0">
              <a:buNone/>
            </a:pPr>
            <a:r>
              <a:rPr lang="en-US" dirty="0"/>
              <a:t>New logic of innovation</a:t>
            </a:r>
          </a:p>
          <a:p>
            <a:pPr marL="914400" lvl="2" indent="0">
              <a:buNone/>
            </a:pPr>
            <a:r>
              <a:rPr lang="en-US" dirty="0"/>
              <a:t>The traditional industrial R&amp;D is over, but it must be obsolete? No!</a:t>
            </a:r>
          </a:p>
          <a:p>
            <a:pPr marL="914400" lvl="2" indent="0">
              <a:buNone/>
            </a:pPr>
            <a:r>
              <a:rPr lang="en-US" dirty="0"/>
              <a:t>Companies</a:t>
            </a:r>
            <a:r>
              <a:rPr lang="en-US" baseline="0" dirty="0"/>
              <a:t> have to have internal R&amp;D resources to manage innovation (in a different way)</a:t>
            </a:r>
          </a:p>
          <a:p>
            <a:pPr marL="914400" lvl="2" indent="0">
              <a:buNone/>
            </a:pPr>
            <a:r>
              <a:rPr lang="en-US" baseline="0" dirty="0"/>
              <a:t>The new logic will exploit the diffusion of knowledge rather than ignore it</a:t>
            </a:r>
          </a:p>
          <a:p>
            <a:pPr marL="914400" lvl="2" indent="0">
              <a:buNone/>
            </a:pPr>
            <a:r>
              <a:rPr lang="en-US" baseline="0" dirty="0"/>
              <a:t>Research function ins not restricted to inventing new internal knowledge, but includes accessing and integrating external knowledge, as well.</a:t>
            </a:r>
          </a:p>
          <a:p>
            <a:pPr marL="914400" lvl="2" indent="0">
              <a:buNone/>
            </a:pPr>
            <a:r>
              <a:rPr lang="en-US" b="1" dirty="0"/>
              <a:t>The focus is to making the best use of internal and external knowledge in timely way, creatively combining that knowledge in new and different ways to create new products or services</a:t>
            </a:r>
          </a:p>
        </p:txBody>
      </p:sp>
    </p:spTree>
    <p:extLst>
      <p:ext uri="{BB962C8B-B14F-4D97-AF65-F5344CB8AC3E}">
        <p14:creationId xmlns:p14="http://schemas.microsoft.com/office/powerpoint/2010/main" val="354418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9D38F89-4F29-4D2C-9E42-034F8B24C29E}"/>
              </a:ext>
            </a:extLst>
          </p:cNvPr>
          <p:cNvSpPr>
            <a:spLocks noGrp="1"/>
          </p:cNvSpPr>
          <p:nvPr>
            <p:ph type="title"/>
          </p:nvPr>
        </p:nvSpPr>
        <p:spPr>
          <a:solidFill>
            <a:schemeClr val="accent1">
              <a:lumMod val="50000"/>
            </a:schemeClr>
          </a:solidFill>
        </p:spPr>
        <p:txBody>
          <a:bodyPr/>
          <a:lstStyle/>
          <a:p>
            <a:r>
              <a:rPr lang="pt-BR" b="1" dirty="0">
                <a:solidFill>
                  <a:srgbClr val="FFC000"/>
                </a:solidFill>
              </a:rPr>
              <a:t>New approaches</a:t>
            </a:r>
            <a:endParaRPr lang="en-US" b="1" dirty="0">
              <a:solidFill>
                <a:srgbClr val="FFC000"/>
              </a:solidFill>
            </a:endParaRPr>
          </a:p>
        </p:txBody>
      </p:sp>
      <p:sp>
        <p:nvSpPr>
          <p:cNvPr id="3" name="Espaço Reservado para Conteúdo 2">
            <a:extLst>
              <a:ext uri="{FF2B5EF4-FFF2-40B4-BE49-F238E27FC236}">
                <a16:creationId xmlns:a16="http://schemas.microsoft.com/office/drawing/2014/main" xmlns="" id="{81DDF2D8-A4BE-494C-9A10-47CB19F9F4F1}"/>
              </a:ext>
            </a:extLst>
          </p:cNvPr>
          <p:cNvSpPr>
            <a:spLocks noGrp="1"/>
          </p:cNvSpPr>
          <p:nvPr>
            <p:ph idx="1"/>
          </p:nvPr>
        </p:nvSpPr>
        <p:spPr/>
        <p:txBody>
          <a:bodyPr>
            <a:normAutofit fontScale="70000" lnSpcReduction="20000"/>
          </a:bodyPr>
          <a:lstStyle/>
          <a:p>
            <a:r>
              <a:rPr lang="en-US" dirty="0"/>
              <a:t>The new role of (Industrial ) R&amp;D</a:t>
            </a:r>
          </a:p>
          <a:p>
            <a:pPr lvl="1"/>
            <a:r>
              <a:rPr lang="en-US" dirty="0"/>
              <a:t>From Knowledge generation to knowledge brokering</a:t>
            </a:r>
          </a:p>
          <a:p>
            <a:pPr lvl="1"/>
            <a:r>
              <a:rPr lang="en-US" dirty="0"/>
              <a:t>Identifying and accessing external knowledge in addition to generating internal knowledge</a:t>
            </a:r>
          </a:p>
          <a:p>
            <a:pPr lvl="2"/>
            <a:r>
              <a:rPr lang="en-US" dirty="0"/>
              <a:t>Changes in the career of researchers paths inside R&amp;D functions within firms</a:t>
            </a:r>
          </a:p>
          <a:p>
            <a:pPr lvl="2"/>
            <a:r>
              <a:rPr lang="en-US" dirty="0"/>
              <a:t>HR management – rotate positions, be involved in business development</a:t>
            </a:r>
          </a:p>
          <a:p>
            <a:pPr lvl="2"/>
            <a:r>
              <a:rPr lang="en-US" dirty="0"/>
              <a:t>(Case Merck) – Virtual Lab (network of teams)</a:t>
            </a:r>
          </a:p>
          <a:p>
            <a:r>
              <a:rPr lang="en-US" dirty="0"/>
              <a:t>The new relationship with Venture Capital (VC)</a:t>
            </a:r>
          </a:p>
          <a:p>
            <a:pPr lvl="1"/>
            <a:r>
              <a:rPr lang="en-US" dirty="0"/>
              <a:t>From pirates to partnership</a:t>
            </a:r>
          </a:p>
          <a:p>
            <a:pPr lvl="1"/>
            <a:r>
              <a:rPr lang="en-US" dirty="0"/>
              <a:t>Fostering start up environment (and creating its own VC approach)</a:t>
            </a:r>
          </a:p>
          <a:p>
            <a:r>
              <a:rPr lang="en-US" dirty="0"/>
              <a:t>The new way to manage Intellectual Propriety (IP)</a:t>
            </a:r>
          </a:p>
          <a:p>
            <a:pPr lvl="1"/>
            <a:r>
              <a:rPr lang="en-US" dirty="0"/>
              <a:t>From legal department to strategic one</a:t>
            </a:r>
          </a:p>
          <a:p>
            <a:pPr lvl="1"/>
            <a:r>
              <a:rPr lang="en-US" dirty="0"/>
              <a:t>To hold and protect knowledge towards put them to work as fast as you can</a:t>
            </a:r>
          </a:p>
          <a:p>
            <a:pPr lvl="1"/>
            <a:r>
              <a:rPr lang="en-US" dirty="0"/>
              <a:t>Open Innovation must increase the “metabolic rate” in accessing, digesting and utilizing knowledge (attracted or created)</a:t>
            </a:r>
          </a:p>
          <a:p>
            <a:pPr lvl="1"/>
            <a:r>
              <a:rPr lang="en-US" dirty="0"/>
              <a:t>From static to dynamic management of IP (licensing, JV, </a:t>
            </a:r>
            <a:r>
              <a:rPr lang="en-US" dirty="0" err="1"/>
              <a:t>etc</a:t>
            </a:r>
            <a:r>
              <a:rPr lang="en-US" dirty="0"/>
              <a:t>)</a:t>
            </a:r>
          </a:p>
          <a:p>
            <a:pPr lvl="1"/>
            <a:r>
              <a:rPr lang="en-US" dirty="0"/>
              <a:t>Risk of going too fast or too slow… balance the flow of knowledge</a:t>
            </a:r>
          </a:p>
        </p:txBody>
      </p:sp>
    </p:spTree>
    <p:extLst>
      <p:ext uri="{BB962C8B-B14F-4D97-AF65-F5344CB8AC3E}">
        <p14:creationId xmlns:p14="http://schemas.microsoft.com/office/powerpoint/2010/main" val="293812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646E1C-E876-4910-A9D3-A140B9F5DE47}"/>
              </a:ext>
            </a:extLst>
          </p:cNvPr>
          <p:cNvSpPr>
            <a:spLocks noGrp="1"/>
          </p:cNvSpPr>
          <p:nvPr>
            <p:ph type="title"/>
          </p:nvPr>
        </p:nvSpPr>
        <p:spPr>
          <a:solidFill>
            <a:schemeClr val="accent1">
              <a:lumMod val="50000"/>
            </a:schemeClr>
          </a:solidFill>
        </p:spPr>
        <p:txBody>
          <a:bodyPr/>
          <a:lstStyle/>
          <a:p>
            <a:r>
              <a:rPr lang="pt-BR" b="1" dirty="0">
                <a:solidFill>
                  <a:srgbClr val="FFC000"/>
                </a:solidFill>
              </a:rPr>
              <a:t>New</a:t>
            </a:r>
            <a:r>
              <a:rPr lang="pt-BR" b="1" baseline="0" dirty="0">
                <a:solidFill>
                  <a:srgbClr val="FFC000"/>
                </a:solidFill>
              </a:rPr>
              <a:t> approaches</a:t>
            </a:r>
            <a:endParaRPr lang="en-US" b="1" dirty="0">
              <a:solidFill>
                <a:srgbClr val="FFC000"/>
              </a:solidFill>
            </a:endParaRPr>
          </a:p>
        </p:txBody>
      </p:sp>
      <p:sp>
        <p:nvSpPr>
          <p:cNvPr id="3" name="Espaço Reservado para Conteúdo 2">
            <a:extLst>
              <a:ext uri="{FF2B5EF4-FFF2-40B4-BE49-F238E27FC236}">
                <a16:creationId xmlns:a16="http://schemas.microsoft.com/office/drawing/2014/main" xmlns="" id="{43D97CB1-FBBC-46D3-8F75-ED6833094DEC}"/>
              </a:ext>
            </a:extLst>
          </p:cNvPr>
          <p:cNvSpPr>
            <a:spLocks noGrp="1"/>
          </p:cNvSpPr>
          <p:nvPr>
            <p:ph idx="1"/>
          </p:nvPr>
        </p:nvSpPr>
        <p:spPr/>
        <p:txBody>
          <a:bodyPr>
            <a:normAutofit lnSpcReduction="10000"/>
          </a:bodyPr>
          <a:lstStyle/>
          <a:p>
            <a:r>
              <a:rPr lang="en-US" dirty="0"/>
              <a:t>Internal competition</a:t>
            </a:r>
          </a:p>
          <a:p>
            <a:pPr lvl="1"/>
            <a:r>
              <a:rPr lang="en-US" dirty="0"/>
              <a:t>Increasing the metabolism of knowledge</a:t>
            </a:r>
          </a:p>
          <a:p>
            <a:pPr lvl="2"/>
            <a:r>
              <a:rPr lang="en-US" dirty="0"/>
              <a:t>Incentives (cost x profit center  within organizational structure)</a:t>
            </a:r>
          </a:p>
          <a:p>
            <a:pPr lvl="2"/>
            <a:r>
              <a:rPr lang="en-US" dirty="0"/>
              <a:t>Competition from within – divisions, start-ups and licensing</a:t>
            </a:r>
          </a:p>
          <a:p>
            <a:pPr lvl="1"/>
            <a:r>
              <a:rPr lang="en-US" dirty="0"/>
              <a:t>Setting and advancing the architecture with Internal R&amp;D</a:t>
            </a:r>
          </a:p>
          <a:p>
            <a:pPr lvl="2"/>
            <a:r>
              <a:rPr lang="en-US" dirty="0"/>
              <a:t>Internal R&amp;D is an strategic resource</a:t>
            </a:r>
          </a:p>
          <a:p>
            <a:pPr lvl="2"/>
            <a:r>
              <a:rPr lang="en-US" dirty="0"/>
              <a:t>Connecting internal and external resources and giving meaning to them</a:t>
            </a:r>
          </a:p>
          <a:p>
            <a:pPr lvl="2"/>
            <a:r>
              <a:rPr lang="en-US" dirty="0"/>
              <a:t>Coordinate complexity relationship of and to solve ambiguities – systemic approach to R&amp;D and new technology assessment</a:t>
            </a:r>
          </a:p>
          <a:p>
            <a:pPr lvl="1"/>
            <a:r>
              <a:rPr lang="en-US" b="1" dirty="0"/>
              <a:t>The need for effective connections requires firms to collaborate with others in their ecosystem, as well as to compete with them</a:t>
            </a:r>
          </a:p>
          <a:p>
            <a:pPr lvl="1"/>
            <a:r>
              <a:rPr lang="en-US" dirty="0"/>
              <a:t>Test and bring new technologies to maturity and integrate them to strategic objectives</a:t>
            </a:r>
          </a:p>
        </p:txBody>
      </p:sp>
    </p:spTree>
    <p:extLst>
      <p:ext uri="{BB962C8B-B14F-4D97-AF65-F5344CB8AC3E}">
        <p14:creationId xmlns:p14="http://schemas.microsoft.com/office/powerpoint/2010/main" val="228236911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675</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vt:i4>
      </vt:variant>
    </vt:vector>
  </HeadingPairs>
  <TitlesOfParts>
    <vt:vector size="10" baseType="lpstr">
      <vt:lpstr>Arial</vt:lpstr>
      <vt:lpstr>Calibri</vt:lpstr>
      <vt:lpstr>Calibri Light</vt:lpstr>
      <vt:lpstr>Tema do Office</vt:lpstr>
      <vt:lpstr>The open innovation paradigma Open Innovation: the new imperative for creating and profiting from technology Henry W. Chesbrough</vt:lpstr>
      <vt:lpstr>Closed Innovation x Closed Innovation</vt:lpstr>
      <vt:lpstr>How to access useful Knowledge</vt:lpstr>
      <vt:lpstr>How to live in this new environment</vt:lpstr>
      <vt:lpstr>New approaches</vt:lpstr>
      <vt:lpstr>New approaches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Cesar Massaro</dc:creator>
  <cp:lastModifiedBy>Paulo Feldmann</cp:lastModifiedBy>
  <cp:revision>7</cp:revision>
  <dcterms:created xsi:type="dcterms:W3CDTF">2019-05-29T16:31:06Z</dcterms:created>
  <dcterms:modified xsi:type="dcterms:W3CDTF">2019-06-04T20:29:21Z</dcterms:modified>
</cp:coreProperties>
</file>