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8" r:id="rId3"/>
    <p:sldId id="267" r:id="rId4"/>
    <p:sldId id="266" r:id="rId5"/>
    <p:sldId id="269" r:id="rId6"/>
    <p:sldId id="270" r:id="rId7"/>
    <p:sldId id="271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26/06/2023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26/06/2023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26/06/2023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26/06/2023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26/06/2023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26/06/2023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26/06/2023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26/06/2023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E700DB3-DBF0-4086-B675-117E7A9610B8}" type="datetimeFigureOut">
              <a:rPr lang="pt-BR" smtClean="0"/>
              <a:pPr/>
              <a:t>26/06/2023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26/06/2023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ítulo 7"/>
          <p:cNvSpPr>
            <a:spLocks noGrp="1"/>
          </p:cNvSpPr>
          <p:nvPr>
            <p:ph type="subTitle" idx="1"/>
          </p:nvPr>
        </p:nvSpPr>
        <p:spPr>
          <a:xfrm>
            <a:off x="1371600" y="3284984"/>
            <a:ext cx="6400800" cy="1008112"/>
          </a:xfrm>
        </p:spPr>
        <p:txBody>
          <a:bodyPr/>
          <a:lstStyle/>
          <a:p>
            <a:r>
              <a:rPr lang="pt-BR" dirty="0"/>
              <a:t>PLANEJAMENTO DA AÇÃO DE DIFUSÃO DE TECNOLOGIA</a:t>
            </a: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9512" y="332656"/>
            <a:ext cx="8276456" cy="1247800"/>
          </a:xfrm>
        </p:spPr>
        <p:txBody>
          <a:bodyPr>
            <a:normAutofit/>
          </a:bodyPr>
          <a:lstStyle/>
          <a:p>
            <a:pPr algn="r"/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COMUNICAÇÃO E EXTENSÃO RURAL– ZEB1428</a:t>
            </a:r>
            <a:b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FUNDAMENTOS DE EXTENSÃO RURAL ZEB1307</a:t>
            </a:r>
            <a:br>
              <a:rPr lang="pt-BR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pt-BR" sz="20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Professor Dr. Marcelo Ribeiro</a:t>
            </a:r>
            <a:endParaRPr lang="pt-BR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7" name="Picture 3" descr="D:\Users\User\Documents\graduação\Comunicação e Extensão\logoFzea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332656"/>
            <a:ext cx="1374697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556792"/>
            <a:ext cx="6718872" cy="471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pt-BR" sz="2000" dirty="0"/>
              <a:t>Elementos básicos a serem considerados:</a:t>
            </a:r>
          </a:p>
          <a:p>
            <a:pPr algn="just"/>
            <a:endParaRPr lang="pt-BR" sz="2000" dirty="0"/>
          </a:p>
          <a:p>
            <a:pPr lvl="0" algn="just">
              <a:buNone/>
            </a:pPr>
            <a:r>
              <a:rPr lang="pt-BR" sz="2000" dirty="0"/>
              <a:t>1. Público</a:t>
            </a:r>
          </a:p>
          <a:p>
            <a:pPr algn="just">
              <a:buNone/>
            </a:pPr>
            <a:r>
              <a:rPr lang="pt-BR" sz="2000" dirty="0"/>
              <a:t> </a:t>
            </a:r>
          </a:p>
          <a:p>
            <a:pPr algn="just">
              <a:buNone/>
            </a:pPr>
            <a:r>
              <a:rPr lang="pt-BR" sz="1600" dirty="0"/>
              <a:t>- Comando da ação. A partir do qual todo o trabalho é construído.</a:t>
            </a:r>
          </a:p>
          <a:p>
            <a:pPr algn="just">
              <a:buNone/>
            </a:pPr>
            <a:r>
              <a:rPr lang="pt-BR" sz="1600" dirty="0"/>
              <a:t>Quanto mais conhecimento existir sobre o público-alvo da ação menor será a chance de erro.</a:t>
            </a:r>
          </a:p>
          <a:p>
            <a:pPr algn="just">
              <a:buNone/>
            </a:pPr>
            <a:endParaRPr lang="pt-BR" sz="2000" dirty="0"/>
          </a:p>
          <a:p>
            <a:pPr lvl="0" algn="just">
              <a:buNone/>
            </a:pPr>
            <a:r>
              <a:rPr lang="pt-BR" sz="2000" dirty="0"/>
              <a:t>2. Fixação de objetivos</a:t>
            </a:r>
          </a:p>
          <a:p>
            <a:pPr algn="just">
              <a:buNone/>
            </a:pPr>
            <a:endParaRPr lang="pt-BR" sz="2000" dirty="0"/>
          </a:p>
          <a:p>
            <a:pPr algn="just">
              <a:buNone/>
            </a:pPr>
            <a:r>
              <a:rPr lang="pt-BR" sz="1600" dirty="0"/>
              <a:t>É considerado comando da ação também, embora subordinado ao público-alvo.</a:t>
            </a:r>
          </a:p>
          <a:p>
            <a:pPr algn="just">
              <a:buNone/>
            </a:pPr>
            <a:r>
              <a:rPr lang="pt-BR" sz="1600" dirty="0"/>
              <a:t>Pode ser dividido em objetivos gerais e objetivos específicos. </a:t>
            </a:r>
          </a:p>
          <a:p>
            <a:pPr algn="just">
              <a:buNone/>
            </a:pPr>
            <a:r>
              <a:rPr lang="pt-BR" sz="1600" dirty="0"/>
              <a:t>Sempre será definido em relação à expectativa que temos quanto ao comportamento do </a:t>
            </a:r>
          </a:p>
          <a:p>
            <a:pPr algn="just">
              <a:buNone/>
            </a:pPr>
            <a:r>
              <a:rPr lang="pt-BR" sz="1600" dirty="0"/>
              <a:t>público-alvo.</a:t>
            </a:r>
          </a:p>
          <a:p>
            <a:pPr lvl="1" algn="just">
              <a:buFont typeface="Wingdings" pitchFamily="2" charset="2"/>
              <a:buChar char="ü"/>
            </a:pPr>
            <a:endParaRPr lang="pt-BR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lvl="0" algn="just">
              <a:buNone/>
            </a:pPr>
            <a:r>
              <a:rPr lang="pt-BR" sz="1600" dirty="0"/>
              <a:t>3. </a:t>
            </a:r>
            <a:r>
              <a:rPr lang="pt-BR" sz="2000" dirty="0"/>
              <a:t>Escolha do conteúdo</a:t>
            </a:r>
          </a:p>
          <a:p>
            <a:pPr algn="just"/>
            <a:endParaRPr lang="pt-BR" sz="2000" dirty="0"/>
          </a:p>
          <a:p>
            <a:pPr algn="just">
              <a:buNone/>
            </a:pPr>
            <a:r>
              <a:rPr lang="pt-BR" sz="1600" dirty="0"/>
              <a:t>O conhecimento técnico envolvido na ação. Está condicionado ao diagnóstico elaborado sobre o público e determinado como objetivo a ser conseguido juntamente com ele.</a:t>
            </a:r>
          </a:p>
          <a:p>
            <a:pPr algn="just">
              <a:buNone/>
            </a:pPr>
            <a:r>
              <a:rPr lang="pt-BR" sz="2000" dirty="0"/>
              <a:t> </a:t>
            </a:r>
          </a:p>
          <a:p>
            <a:pPr algn="just">
              <a:buNone/>
            </a:pPr>
            <a:endParaRPr lang="pt-BR" sz="2000" dirty="0"/>
          </a:p>
          <a:p>
            <a:pPr lvl="0" algn="just">
              <a:buNone/>
            </a:pPr>
            <a:r>
              <a:rPr lang="pt-BR" sz="2000" dirty="0"/>
              <a:t>4. Seleção dos métodos e recursos</a:t>
            </a:r>
          </a:p>
          <a:p>
            <a:pPr algn="just"/>
            <a:endParaRPr lang="pt-BR" sz="2000" dirty="0"/>
          </a:p>
          <a:p>
            <a:pPr algn="just">
              <a:buNone/>
            </a:pPr>
            <a:r>
              <a:rPr lang="pt-BR" sz="1600" dirty="0"/>
              <a:t>A metodologia de ação deve ser determinada somente depois de equacionados os outros </a:t>
            </a:r>
          </a:p>
          <a:p>
            <a:pPr algn="just">
              <a:buNone/>
            </a:pPr>
            <a:r>
              <a:rPr lang="pt-BR" sz="1600" dirty="0"/>
              <a:t>elementos, respondendo ao cenário construído na elaboração do diagnóstico de situação.</a:t>
            </a:r>
          </a:p>
          <a:p>
            <a:pPr algn="just">
              <a:buNone/>
            </a:pPr>
            <a:endParaRPr lang="pt-BR" sz="1600" dirty="0"/>
          </a:p>
          <a:p>
            <a:pPr algn="just"/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t-BR" sz="1600" b="1" dirty="0"/>
              <a:t>PRINCÍPIOS PARA A AÇÃO EXTENSIONISTA</a:t>
            </a:r>
          </a:p>
          <a:p>
            <a:pPr>
              <a:buNone/>
            </a:pPr>
            <a:endParaRPr lang="pt-BR" sz="1600" dirty="0"/>
          </a:p>
          <a:p>
            <a:pPr algn="just">
              <a:buClr>
                <a:srgbClr val="002060"/>
              </a:buClr>
              <a:buFont typeface="Wingdings" pitchFamily="2" charset="2"/>
              <a:buChar char="ü"/>
            </a:pPr>
            <a:r>
              <a:rPr lang="pt-BR" sz="1600" dirty="0"/>
              <a:t>considerar as pessoas como permanentemente motivadas para uma ação que lhes seja</a:t>
            </a:r>
          </a:p>
          <a:p>
            <a:pPr algn="just">
              <a:buClr>
                <a:srgbClr val="002060"/>
              </a:buClr>
              <a:buNone/>
            </a:pPr>
            <a:r>
              <a:rPr lang="pt-BR" sz="1600" dirty="0"/>
              <a:t>significativa, rejeitando a validade de motivações extrínsecas, artificiais, “de fora para</a:t>
            </a:r>
          </a:p>
          <a:p>
            <a:pPr algn="just">
              <a:buClr>
                <a:srgbClr val="002060"/>
              </a:buClr>
              <a:buNone/>
            </a:pPr>
            <a:r>
              <a:rPr lang="pt-BR" sz="1600" dirty="0"/>
              <a:t>dentro”;</a:t>
            </a:r>
          </a:p>
          <a:p>
            <a:pPr algn="just">
              <a:buNone/>
            </a:pPr>
            <a:endParaRPr lang="pt-BR" sz="1600" dirty="0"/>
          </a:p>
          <a:p>
            <a:pPr algn="just">
              <a:buClr>
                <a:srgbClr val="002060"/>
              </a:buClr>
              <a:buFont typeface="Wingdings" pitchFamily="2" charset="2"/>
              <a:buChar char="ü"/>
            </a:pPr>
            <a:r>
              <a:rPr lang="pt-BR" sz="1600" dirty="0"/>
              <a:t>mobilizar o espírito de analise critica, criando condições de liberdade de opção e de </a:t>
            </a:r>
          </a:p>
          <a:p>
            <a:pPr algn="just">
              <a:buNone/>
            </a:pPr>
            <a:r>
              <a:rPr lang="pt-BR" sz="1600" dirty="0"/>
              <a:t>responsabilidade assumida conscientemente;</a:t>
            </a:r>
          </a:p>
          <a:p>
            <a:pPr algn="just">
              <a:buNone/>
            </a:pPr>
            <a:endParaRPr lang="pt-BR" sz="1600" dirty="0"/>
          </a:p>
          <a:p>
            <a:pPr algn="just">
              <a:buClr>
                <a:srgbClr val="002060"/>
              </a:buClr>
              <a:buFont typeface="Wingdings" pitchFamily="2" charset="2"/>
              <a:buChar char="ü"/>
            </a:pPr>
            <a:r>
              <a:rPr lang="pt-BR" sz="1600" dirty="0"/>
              <a:t>respeitar crenças, valores, atitudes, hábitos, rejeitando processos que os violentam;</a:t>
            </a:r>
          </a:p>
          <a:p>
            <a:pPr algn="just">
              <a:buFontTx/>
              <a:buChar char="-"/>
            </a:pPr>
            <a:endParaRPr lang="pt-BR" sz="1600" dirty="0"/>
          </a:p>
          <a:p>
            <a:pPr algn="just">
              <a:buClr>
                <a:srgbClr val="002060"/>
              </a:buClr>
              <a:buFont typeface="Wingdings" pitchFamily="2" charset="2"/>
              <a:buChar char="ü"/>
            </a:pPr>
            <a:r>
              <a:rPr lang="pt-BR" sz="1600" dirty="0"/>
              <a:t>criar condições de participação grupal, de confronto e de coordenação de ideias e de</a:t>
            </a:r>
          </a:p>
          <a:p>
            <a:pPr algn="just">
              <a:buNone/>
            </a:pPr>
            <a:r>
              <a:rPr lang="pt-BR" sz="1600" dirty="0"/>
              <a:t>pontos de vista entre as pessoas, para que elas não permaneçam “centradas sobre si </a:t>
            </a:r>
          </a:p>
          <a:p>
            <a:pPr algn="just">
              <a:buNone/>
            </a:pPr>
            <a:r>
              <a:rPr lang="pt-BR" sz="1600" dirty="0"/>
              <a:t>mesmas”;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Autofit/>
          </a:bodyPr>
          <a:lstStyle/>
          <a:p>
            <a:pPr algn="just">
              <a:buClr>
                <a:srgbClr val="002060"/>
              </a:buClr>
              <a:buFont typeface="Wingdings" pitchFamily="2" charset="2"/>
              <a:buChar char="ü"/>
            </a:pPr>
            <a:r>
              <a:rPr lang="pt-BR" sz="1600" dirty="0"/>
              <a:t>mobilizar a racionalidade em todas as situações, desafiando e estimulando a criatividade, </a:t>
            </a:r>
          </a:p>
          <a:p>
            <a:pPr algn="just">
              <a:buClr>
                <a:srgbClr val="002060"/>
              </a:buClr>
              <a:buNone/>
            </a:pPr>
            <a:r>
              <a:rPr lang="pt-BR" sz="1600" dirty="0"/>
              <a:t>evitando assumir atitudes diretivas;</a:t>
            </a:r>
          </a:p>
          <a:p>
            <a:pPr algn="just">
              <a:buClr>
                <a:srgbClr val="002060"/>
              </a:buClr>
              <a:buFont typeface="Wingdings" pitchFamily="2" charset="2"/>
              <a:buChar char="ü"/>
            </a:pPr>
            <a:endParaRPr lang="pt-BR" sz="1600" dirty="0"/>
          </a:p>
          <a:p>
            <a:pPr algn="just">
              <a:buClr>
                <a:srgbClr val="002060"/>
              </a:buClr>
              <a:buFont typeface="Wingdings" pitchFamily="2" charset="2"/>
              <a:buChar char="ü"/>
            </a:pPr>
            <a:r>
              <a:rPr lang="pt-BR" sz="1600" dirty="0"/>
              <a:t>considerar as pessoas como sujeitos de sua própria aprendizagem, a qual se concretiza na </a:t>
            </a:r>
          </a:p>
          <a:p>
            <a:pPr algn="just">
              <a:buClr>
                <a:srgbClr val="002060"/>
              </a:buClr>
              <a:buNone/>
            </a:pPr>
            <a:r>
              <a:rPr lang="pt-BR" sz="1600" dirty="0"/>
              <a:t>medida em que se permite e estimula a realização de atividades mentais do sujeito sobre o </a:t>
            </a:r>
          </a:p>
          <a:p>
            <a:pPr algn="just">
              <a:buClr>
                <a:srgbClr val="002060"/>
              </a:buClr>
              <a:buNone/>
            </a:pPr>
            <a:r>
              <a:rPr lang="pt-BR" sz="1600" dirty="0"/>
              <a:t>que deve ser aprendido;</a:t>
            </a:r>
          </a:p>
          <a:p>
            <a:pPr algn="just">
              <a:buClr>
                <a:srgbClr val="002060"/>
              </a:buClr>
              <a:buFont typeface="Wingdings" pitchFamily="2" charset="2"/>
              <a:buChar char="ü"/>
            </a:pPr>
            <a:endParaRPr lang="pt-BR" sz="1600" dirty="0"/>
          </a:p>
          <a:p>
            <a:pPr algn="just">
              <a:buClr>
                <a:srgbClr val="002060"/>
              </a:buClr>
              <a:buFont typeface="Wingdings" pitchFamily="2" charset="2"/>
              <a:buChar char="ü"/>
            </a:pPr>
            <a:r>
              <a:rPr lang="pt-BR" sz="1600" dirty="0"/>
              <a:t>respeitar os conhecimentos e as “estruturas mentais” que o sujeito possua, para, a partir</a:t>
            </a:r>
          </a:p>
          <a:p>
            <a:pPr algn="just">
              <a:buClr>
                <a:srgbClr val="002060"/>
              </a:buClr>
              <a:buNone/>
            </a:pPr>
            <a:r>
              <a:rPr lang="pt-BR" sz="1600" dirty="0"/>
              <a:t>deles e tomando-os como base, selecionar, adequar, e propor novos problemas, temas,</a:t>
            </a:r>
          </a:p>
          <a:p>
            <a:pPr algn="just">
              <a:buClr>
                <a:srgbClr val="002060"/>
              </a:buClr>
              <a:buNone/>
            </a:pPr>
            <a:r>
              <a:rPr lang="pt-BR" sz="1600" dirty="0"/>
              <a:t>experiências, comportamentos, etc.</a:t>
            </a:r>
          </a:p>
          <a:p>
            <a:pPr algn="just">
              <a:buClr>
                <a:srgbClr val="002060"/>
              </a:buClr>
              <a:buFont typeface="Wingdings" pitchFamily="2" charset="2"/>
              <a:buChar char="ü"/>
            </a:pPr>
            <a:endParaRPr lang="pt-BR" sz="1600" dirty="0"/>
          </a:p>
          <a:p>
            <a:pPr algn="just">
              <a:buClr>
                <a:srgbClr val="002060"/>
              </a:buClr>
              <a:buFont typeface="Wingdings" pitchFamily="2" charset="2"/>
              <a:buChar char="ü"/>
            </a:pPr>
            <a:r>
              <a:rPr lang="pt-BR" sz="1600" dirty="0"/>
              <a:t>partir sempre dos objetivos, interesses, necessidades, motivações do sujeito aprendiz, de </a:t>
            </a:r>
          </a:p>
          <a:p>
            <a:pPr algn="just">
              <a:buClr>
                <a:srgbClr val="002060"/>
              </a:buClr>
              <a:buNone/>
            </a:pPr>
            <a:r>
              <a:rPr lang="pt-BR" sz="1600" dirty="0"/>
              <a:t>tal forma que o novo conhecimento, objeto da aprendizagem, apareça ao sujeito como </a:t>
            </a:r>
          </a:p>
          <a:p>
            <a:pPr algn="just">
              <a:buClr>
                <a:srgbClr val="002060"/>
              </a:buClr>
              <a:buNone/>
            </a:pPr>
            <a:r>
              <a:rPr lang="pt-BR" sz="1600" dirty="0"/>
              <a:t>respostas ou solução para um problema;</a:t>
            </a:r>
          </a:p>
          <a:p>
            <a:pPr algn="just">
              <a:buClr>
                <a:srgbClr val="002060"/>
              </a:buClr>
              <a:buFont typeface="Wingdings" pitchFamily="2" charset="2"/>
              <a:buChar char="ü"/>
            </a:pPr>
            <a:endParaRPr lang="pt-BR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Conteúdo 4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Autofit/>
          </a:bodyPr>
          <a:lstStyle/>
          <a:p>
            <a:pPr algn="just">
              <a:buClr>
                <a:srgbClr val="002060"/>
              </a:buClr>
              <a:buFont typeface="Wingdings" pitchFamily="2" charset="2"/>
              <a:buChar char="ü"/>
            </a:pPr>
            <a:r>
              <a:rPr lang="pt-BR" sz="1600" dirty="0"/>
              <a:t>partir sempre do concreto para o abstrato, respeitando a sequencia natural do </a:t>
            </a:r>
          </a:p>
          <a:p>
            <a:pPr algn="just">
              <a:buClr>
                <a:srgbClr val="002060"/>
              </a:buClr>
              <a:buNone/>
            </a:pPr>
            <a:r>
              <a:rPr lang="pt-BR" sz="1600" dirty="0"/>
              <a:t>desenvolvimento dos esquemas de assimilação do sujeito;</a:t>
            </a:r>
          </a:p>
          <a:p>
            <a:pPr algn="just">
              <a:buClr>
                <a:srgbClr val="002060"/>
              </a:buClr>
              <a:buFont typeface="Wingdings" pitchFamily="2" charset="2"/>
              <a:buChar char="ü"/>
            </a:pPr>
            <a:endParaRPr lang="pt-BR" sz="1600" dirty="0"/>
          </a:p>
          <a:p>
            <a:pPr algn="just">
              <a:buClr>
                <a:srgbClr val="002060"/>
              </a:buClr>
              <a:buFont typeface="Wingdings" pitchFamily="2" charset="2"/>
              <a:buChar char="ü"/>
            </a:pPr>
            <a:r>
              <a:rPr lang="pt-BR" sz="1600" dirty="0"/>
              <a:t>partir sempre daquilo que é conhecido e familiar para chegar ao que é novo e menos </a:t>
            </a:r>
          </a:p>
          <a:p>
            <a:pPr algn="just">
              <a:buClr>
                <a:srgbClr val="002060"/>
              </a:buClr>
              <a:buNone/>
            </a:pPr>
            <a:r>
              <a:rPr lang="pt-BR" sz="1600" dirty="0"/>
              <a:t>familiar, lembrando que toda aquisição de um novo conhecimento implica sempre na </a:t>
            </a:r>
          </a:p>
          <a:p>
            <a:pPr algn="just">
              <a:buClr>
                <a:srgbClr val="002060"/>
              </a:buClr>
              <a:buNone/>
            </a:pPr>
            <a:r>
              <a:rPr lang="pt-BR" sz="1600" dirty="0"/>
              <a:t>assimilação das estruturas do objeto às estruturas do sujeito e na acomodação destas </a:t>
            </a:r>
          </a:p>
          <a:p>
            <a:pPr algn="just">
              <a:buClr>
                <a:srgbClr val="002060"/>
              </a:buClr>
              <a:buNone/>
            </a:pPr>
            <a:r>
              <a:rPr lang="pt-BR" sz="1600" dirty="0"/>
              <a:t>àquelas;</a:t>
            </a:r>
          </a:p>
          <a:p>
            <a:pPr algn="just">
              <a:buClr>
                <a:srgbClr val="002060"/>
              </a:buClr>
              <a:buFont typeface="Wingdings" pitchFamily="2" charset="2"/>
              <a:buChar char="ü"/>
            </a:pPr>
            <a:endParaRPr lang="pt-BR" sz="1600" dirty="0"/>
          </a:p>
          <a:p>
            <a:pPr algn="just">
              <a:buClr>
                <a:srgbClr val="002060"/>
              </a:buClr>
              <a:buFont typeface="Wingdings" pitchFamily="2" charset="2"/>
              <a:buChar char="ü"/>
            </a:pPr>
            <a:r>
              <a:rPr lang="pt-BR" sz="1600" dirty="0"/>
              <a:t>adequar a </a:t>
            </a:r>
            <a:r>
              <a:rPr lang="pt-BR" sz="1600" dirty="0" smtClean="0"/>
              <a:t>linguagem</a:t>
            </a:r>
            <a:r>
              <a:rPr lang="pt-BR" sz="1600" dirty="0"/>
              <a:t>, o uso de códigos e as formas e meios de comunicação às </a:t>
            </a:r>
          </a:p>
          <a:p>
            <a:pPr algn="just">
              <a:buClr>
                <a:srgbClr val="002060"/>
              </a:buClr>
              <a:buNone/>
            </a:pPr>
            <a:r>
              <a:rPr lang="pt-BR" sz="1600" dirty="0"/>
              <a:t>peculiaridades culturais das pessoas e dos grupos.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268</TotalTime>
  <Words>376</Words>
  <Application>Microsoft Office PowerPoint</Application>
  <PresentationFormat>Apresentação na tela (4:3)</PresentationFormat>
  <Paragraphs>62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Georgia</vt:lpstr>
      <vt:lpstr>Wingdings</vt:lpstr>
      <vt:lpstr>Wingdings 2</vt:lpstr>
      <vt:lpstr>Cívico</vt:lpstr>
      <vt:lpstr>COMUNICAÇÃO E EXTENSÃO RURAL– ZEB1428 FUNDAMENTOS DE EXTENSÃO RURAL ZEB1307  Professor Dr. Marcelo Ribeiro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FUNDAMENTOS DE EXTENSÃO RURAL– ZEB1307 MEDICINA VETERINÁRIA – Turma 2016  Professor Dr. Marcelo Ribeiro</dc:title>
  <dc:creator>Marcelinho</dc:creator>
  <cp:lastModifiedBy>Usuario</cp:lastModifiedBy>
  <cp:revision>60</cp:revision>
  <dcterms:created xsi:type="dcterms:W3CDTF">2016-08-02T13:11:49Z</dcterms:created>
  <dcterms:modified xsi:type="dcterms:W3CDTF">2023-06-27T01:11:06Z</dcterms:modified>
</cp:coreProperties>
</file>