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2" r:id="rId5"/>
    <p:sldId id="286" r:id="rId6"/>
    <p:sldId id="283" r:id="rId7"/>
    <p:sldId id="257" r:id="rId8"/>
    <p:sldId id="273" r:id="rId9"/>
    <p:sldId id="259" r:id="rId10"/>
    <p:sldId id="274" r:id="rId11"/>
    <p:sldId id="275" r:id="rId12"/>
    <p:sldId id="277" r:id="rId13"/>
    <p:sldId id="278" r:id="rId14"/>
    <p:sldId id="279" r:id="rId15"/>
    <p:sldId id="258" r:id="rId16"/>
    <p:sldId id="260" r:id="rId17"/>
    <p:sldId id="263" r:id="rId18"/>
    <p:sldId id="264" r:id="rId19"/>
    <p:sldId id="271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902B6-7317-4A96-ACB0-8C68E4C428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07BC89B5-A028-4709-A251-57F12D0F18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9D9FEF21-99EE-4610-9E39-2A09F6C6B8C3}" type="parTrans" cxnId="{E716412B-7619-4922-90EF-6AD18ED8C822}">
      <dgm:prSet/>
      <dgm:spPr/>
    </dgm:pt>
    <dgm:pt modelId="{75EA00DE-C11B-4150-A049-6B778E873997}" type="sibTrans" cxnId="{E716412B-7619-4922-90EF-6AD18ED8C822}">
      <dgm:prSet/>
      <dgm:spPr/>
    </dgm:pt>
    <dgm:pt modelId="{010649DD-3FFB-4156-822E-CAAFF8AD42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59D84193-7888-4391-897F-BE71055D856C}" type="parTrans" cxnId="{72F72048-76F1-4E24-BDB6-5EE7D5388129}">
      <dgm:prSet/>
      <dgm:spPr/>
    </dgm:pt>
    <dgm:pt modelId="{66E3AC61-A6C6-41EB-9297-1D04483E9578}" type="sibTrans" cxnId="{72F72048-76F1-4E24-BDB6-5EE7D5388129}">
      <dgm:prSet/>
      <dgm:spPr/>
    </dgm:pt>
    <dgm:pt modelId="{6BCDECED-5114-4429-923E-3B52CA2016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B13CF872-EAE5-4C0C-992C-1692418B16C5}" type="parTrans" cxnId="{1585DDEA-2223-4AA9-9BCD-B8096F3509C5}">
      <dgm:prSet/>
      <dgm:spPr/>
    </dgm:pt>
    <dgm:pt modelId="{75A3FF32-DC49-4341-B711-BAAF62EB4588}" type="sibTrans" cxnId="{1585DDEA-2223-4AA9-9BCD-B8096F3509C5}">
      <dgm:prSet/>
      <dgm:spPr/>
    </dgm:pt>
    <dgm:pt modelId="{B1D2FD5A-7030-4E09-8F27-A45DDE87B027}" type="pres">
      <dgm:prSet presAssocID="{2F8902B6-7317-4A96-ACB0-8C68E4C42848}" presName="compositeShape" presStyleCnt="0">
        <dgm:presLayoutVars>
          <dgm:chMax val="7"/>
          <dgm:dir/>
          <dgm:resizeHandles val="exact"/>
        </dgm:presLayoutVars>
      </dgm:prSet>
      <dgm:spPr/>
    </dgm:pt>
    <dgm:pt modelId="{1BDD2FF6-1C70-457B-821A-B0ABE45A359C}" type="pres">
      <dgm:prSet presAssocID="{07BC89B5-A028-4709-A251-57F12D0F1819}" presName="circ1" presStyleLbl="vennNode1" presStyleIdx="0" presStyleCnt="3"/>
      <dgm:spPr/>
    </dgm:pt>
    <dgm:pt modelId="{C20208A3-658B-4B1C-AC33-461E28436AA5}" type="pres">
      <dgm:prSet presAssocID="{07BC89B5-A028-4709-A251-57F12D0F18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B7E690-D98A-4A3D-974E-B0F9593F7FB1}" type="pres">
      <dgm:prSet presAssocID="{010649DD-3FFB-4156-822E-CAAFF8AD4260}" presName="circ2" presStyleLbl="vennNode1" presStyleIdx="1" presStyleCnt="3"/>
      <dgm:spPr/>
    </dgm:pt>
    <dgm:pt modelId="{DF15F94B-418D-4C45-BC68-6CCFAFA6E960}" type="pres">
      <dgm:prSet presAssocID="{010649DD-3FFB-4156-822E-CAAFF8AD42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3E0179-A879-493F-BF8C-526A885D5B44}" type="pres">
      <dgm:prSet presAssocID="{6BCDECED-5114-4429-923E-3B52CA201654}" presName="circ3" presStyleLbl="vennNode1" presStyleIdx="2" presStyleCnt="3"/>
      <dgm:spPr/>
    </dgm:pt>
    <dgm:pt modelId="{97F8CA4A-57E2-48AF-A28E-090624C8324D}" type="pres">
      <dgm:prSet presAssocID="{6BCDECED-5114-4429-923E-3B52CA2016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365BDD9-7261-41FD-BE9E-0DA182A11795}" type="presOf" srcId="{6BCDECED-5114-4429-923E-3B52CA201654}" destId="{97F8CA4A-57E2-48AF-A28E-090624C8324D}" srcOrd="1" destOrd="0" presId="urn:microsoft.com/office/officeart/2005/8/layout/venn1"/>
    <dgm:cxn modelId="{1585DDEA-2223-4AA9-9BCD-B8096F3509C5}" srcId="{2F8902B6-7317-4A96-ACB0-8C68E4C42848}" destId="{6BCDECED-5114-4429-923E-3B52CA201654}" srcOrd="2" destOrd="0" parTransId="{B13CF872-EAE5-4C0C-992C-1692418B16C5}" sibTransId="{75A3FF32-DC49-4341-B711-BAAF62EB4588}"/>
    <dgm:cxn modelId="{4E2C3DE5-6F57-488E-8FD9-E2507E98D007}" type="presOf" srcId="{010649DD-3FFB-4156-822E-CAAFF8AD4260}" destId="{DF15F94B-418D-4C45-BC68-6CCFAFA6E960}" srcOrd="1" destOrd="0" presId="urn:microsoft.com/office/officeart/2005/8/layout/venn1"/>
    <dgm:cxn modelId="{3C31D730-602A-4D6E-AC8E-1FE228BF44F2}" type="presOf" srcId="{07BC89B5-A028-4709-A251-57F12D0F1819}" destId="{1BDD2FF6-1C70-457B-821A-B0ABE45A359C}" srcOrd="0" destOrd="0" presId="urn:microsoft.com/office/officeart/2005/8/layout/venn1"/>
    <dgm:cxn modelId="{9CB495B3-307C-49D1-AADD-2FF50F1DC141}" type="presOf" srcId="{010649DD-3FFB-4156-822E-CAAFF8AD4260}" destId="{14B7E690-D98A-4A3D-974E-B0F9593F7FB1}" srcOrd="0" destOrd="0" presId="urn:microsoft.com/office/officeart/2005/8/layout/venn1"/>
    <dgm:cxn modelId="{BEEDD56A-7627-4943-83FE-203BCC06A99F}" type="presOf" srcId="{07BC89B5-A028-4709-A251-57F12D0F1819}" destId="{C20208A3-658B-4B1C-AC33-461E28436AA5}" srcOrd="1" destOrd="0" presId="urn:microsoft.com/office/officeart/2005/8/layout/venn1"/>
    <dgm:cxn modelId="{72F72048-76F1-4E24-BDB6-5EE7D5388129}" srcId="{2F8902B6-7317-4A96-ACB0-8C68E4C42848}" destId="{010649DD-3FFB-4156-822E-CAAFF8AD4260}" srcOrd="1" destOrd="0" parTransId="{59D84193-7888-4391-897F-BE71055D856C}" sibTransId="{66E3AC61-A6C6-41EB-9297-1D04483E9578}"/>
    <dgm:cxn modelId="{E716412B-7619-4922-90EF-6AD18ED8C822}" srcId="{2F8902B6-7317-4A96-ACB0-8C68E4C42848}" destId="{07BC89B5-A028-4709-A251-57F12D0F1819}" srcOrd="0" destOrd="0" parTransId="{9D9FEF21-99EE-4610-9E39-2A09F6C6B8C3}" sibTransId="{75EA00DE-C11B-4150-A049-6B778E873997}"/>
    <dgm:cxn modelId="{F00D6997-91FA-492F-85B8-63B4ABFE98A4}" type="presOf" srcId="{6BCDECED-5114-4429-923E-3B52CA201654}" destId="{2C3E0179-A879-493F-BF8C-526A885D5B44}" srcOrd="0" destOrd="0" presId="urn:microsoft.com/office/officeart/2005/8/layout/venn1"/>
    <dgm:cxn modelId="{329B3B56-8B4D-4BC3-9A0D-1EA7AA8A5330}" type="presOf" srcId="{2F8902B6-7317-4A96-ACB0-8C68E4C42848}" destId="{B1D2FD5A-7030-4E09-8F27-A45DDE87B027}" srcOrd="0" destOrd="0" presId="urn:microsoft.com/office/officeart/2005/8/layout/venn1"/>
    <dgm:cxn modelId="{DC6EA6A1-9255-415B-A198-5983C24AD532}" type="presParOf" srcId="{B1D2FD5A-7030-4E09-8F27-A45DDE87B027}" destId="{1BDD2FF6-1C70-457B-821A-B0ABE45A359C}" srcOrd="0" destOrd="0" presId="urn:microsoft.com/office/officeart/2005/8/layout/venn1"/>
    <dgm:cxn modelId="{9990A5E6-EEAE-432A-861A-332958C4BF22}" type="presParOf" srcId="{B1D2FD5A-7030-4E09-8F27-A45DDE87B027}" destId="{C20208A3-658B-4B1C-AC33-461E28436AA5}" srcOrd="1" destOrd="0" presId="urn:microsoft.com/office/officeart/2005/8/layout/venn1"/>
    <dgm:cxn modelId="{1F277E58-37BE-4B02-8076-60349C3143F3}" type="presParOf" srcId="{B1D2FD5A-7030-4E09-8F27-A45DDE87B027}" destId="{14B7E690-D98A-4A3D-974E-B0F9593F7FB1}" srcOrd="2" destOrd="0" presId="urn:microsoft.com/office/officeart/2005/8/layout/venn1"/>
    <dgm:cxn modelId="{AA15E953-F0A0-490A-872F-3DF86E995A0B}" type="presParOf" srcId="{B1D2FD5A-7030-4E09-8F27-A45DDE87B027}" destId="{DF15F94B-418D-4C45-BC68-6CCFAFA6E960}" srcOrd="3" destOrd="0" presId="urn:microsoft.com/office/officeart/2005/8/layout/venn1"/>
    <dgm:cxn modelId="{3932AB4C-DC3F-48C8-A27F-3504CD51D7BE}" type="presParOf" srcId="{B1D2FD5A-7030-4E09-8F27-A45DDE87B027}" destId="{2C3E0179-A879-493F-BF8C-526A885D5B44}" srcOrd="4" destOrd="0" presId="urn:microsoft.com/office/officeart/2005/8/layout/venn1"/>
    <dgm:cxn modelId="{8E78C83B-AB2E-49C6-B1C5-A0972738F8A4}" type="presParOf" srcId="{B1D2FD5A-7030-4E09-8F27-A45DDE87B027}" destId="{97F8CA4A-57E2-48AF-A28E-090624C832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D2FF6-1C70-457B-821A-B0ABE45A359C}">
      <dsp:nvSpPr>
        <dsp:cNvPr id="0" name=""/>
        <dsp:cNvSpPr/>
      </dsp:nvSpPr>
      <dsp:spPr>
        <a:xfrm>
          <a:off x="1618297" y="51434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1947481" y="483488"/>
        <a:ext cx="1810512" cy="1110996"/>
      </dsp:txXfrm>
    </dsp:sp>
    <dsp:sp modelId="{14B7E690-D98A-4A3D-974E-B0F9593F7FB1}">
      <dsp:nvSpPr>
        <dsp:cNvPr id="0" name=""/>
        <dsp:cNvSpPr/>
      </dsp:nvSpPr>
      <dsp:spPr>
        <a:xfrm>
          <a:off x="2509151" y="1594485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3264217" y="2232278"/>
        <a:ext cx="1481328" cy="1357884"/>
      </dsp:txXfrm>
    </dsp:sp>
    <dsp:sp modelId="{2C3E0179-A879-493F-BF8C-526A885D5B44}">
      <dsp:nvSpPr>
        <dsp:cNvPr id="0" name=""/>
        <dsp:cNvSpPr/>
      </dsp:nvSpPr>
      <dsp:spPr>
        <a:xfrm>
          <a:off x="727443" y="1594485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959929" y="2232278"/>
        <a:ext cx="1481328" cy="135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0EE77-4738-4C95-B1E8-95B0C93DCF7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4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5199A8-D403-4A92-B931-68A900C1797B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oana%20Andrade\Videos\Cepre\Dante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Linguagem e </a:t>
            </a:r>
            <a:r>
              <a:rPr lang="pt-BR" dirty="0" smtClean="0"/>
              <a:t>desenvolvimento</a:t>
            </a:r>
            <a:endParaRPr lang="pt-BR" dirty="0"/>
          </a:p>
        </p:txBody>
      </p:sp>
      <p:pic>
        <p:nvPicPr>
          <p:cNvPr id="1026" name="Picture 2" descr="http://www.garotasgeeks.com/wp-content/uploads/2011/05/mafpr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88" y="4077072"/>
            <a:ext cx="5235824" cy="19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4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3600" dirty="0" smtClean="0"/>
              <a:t>Acordo social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Imitação (</a:t>
            </a:r>
            <a:r>
              <a:rPr lang="pt-BR" sz="3600" dirty="0" err="1" smtClean="0"/>
              <a:t>intramental-intermental</a:t>
            </a:r>
            <a:r>
              <a:rPr lang="pt-BR" sz="3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Troca de turnos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Respeito ao tempo de turno do outro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Aceitação pelo sorriso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Gestos</a:t>
            </a:r>
          </a:p>
          <a:p>
            <a:pPr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800000"/>
                </a:solidFill>
                <a:sym typeface="Wingdings" pitchFamily="2" charset="2"/>
              </a:rPr>
              <a:t>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800000"/>
                </a:solidFill>
                <a:sym typeface="Wingdings" pitchFamily="2" charset="2"/>
              </a:rPr>
              <a:t>                                                       </a:t>
            </a:r>
            <a:endParaRPr lang="pt-BR" sz="3600" b="1" dirty="0" smtClean="0">
              <a:solidFill>
                <a:srgbClr val="8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501363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800000"/>
                </a:solidFill>
              </a:rPr>
              <a:t>Função Psicológicas </a:t>
            </a:r>
            <a:endParaRPr lang="pt-BR" sz="2400" dirty="0" smtClean="0">
              <a:solidFill>
                <a:srgbClr val="800000"/>
              </a:solidFill>
            </a:endParaRPr>
          </a:p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Elementares   </a:t>
            </a: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52120" y="47376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800000"/>
                </a:solidFill>
              </a:rPr>
              <a:t>Função </a:t>
            </a:r>
            <a:r>
              <a:rPr lang="pt-BR" sz="2400" dirty="0" smtClean="0">
                <a:solidFill>
                  <a:srgbClr val="800000"/>
                </a:solidFill>
              </a:rPr>
              <a:t>Psicológicas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Superiores</a:t>
            </a: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3923928" y="916861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03840" cy="922114"/>
          </a:xfrm>
        </p:spPr>
        <p:txBody>
          <a:bodyPr/>
          <a:lstStyle/>
          <a:p>
            <a:r>
              <a:rPr lang="pt-BR" b="1" dirty="0" smtClean="0"/>
              <a:t>A </a:t>
            </a:r>
            <a:r>
              <a:rPr lang="pt-BR" b="1" dirty="0" smtClean="0"/>
              <a:t>linguagem na escola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789126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É diferente da linguagem cotidiana... e da linguagem escolar</a:t>
            </a:r>
            <a:endParaRPr lang="pt-BR" b="1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b="1" dirty="0" smtClean="0"/>
          </a:p>
          <a:p>
            <a:pPr>
              <a:spcBef>
                <a:spcPts val="0"/>
              </a:spcBef>
            </a:pPr>
            <a:r>
              <a:rPr lang="pt-BR" b="1" dirty="0" smtClean="0"/>
              <a:t>Forma</a:t>
            </a:r>
            <a:r>
              <a:rPr lang="pt-BR" dirty="0" smtClean="0"/>
              <a:t>: construção de nexos abstratos.</a:t>
            </a:r>
          </a:p>
          <a:p>
            <a:pPr>
              <a:spcBef>
                <a:spcPts val="0"/>
              </a:spcBef>
            </a:pPr>
            <a:r>
              <a:rPr lang="pt-BR" b="1" dirty="0" smtClean="0"/>
              <a:t>Conteúdo</a:t>
            </a:r>
            <a:r>
              <a:rPr lang="pt-BR" dirty="0" smtClean="0"/>
              <a:t>: signos específicos de um campo de conhecimento reservado aos iniciados.</a:t>
            </a:r>
          </a:p>
          <a:p>
            <a:pPr>
              <a:spcBef>
                <a:spcPts val="0"/>
              </a:spcBef>
            </a:pPr>
            <a:endParaRPr lang="pt-BR" dirty="0" smtClean="0"/>
          </a:p>
          <a:p>
            <a:pPr algn="ctr">
              <a:spcBef>
                <a:spcPts val="0"/>
              </a:spcBef>
              <a:buNone/>
            </a:pPr>
            <a:r>
              <a:rPr lang="pt-BR" i="1" dirty="0" smtClean="0"/>
              <a:t>Hermética      </a:t>
            </a:r>
            <a:r>
              <a:rPr lang="pt-BR" i="1" dirty="0" err="1" smtClean="0"/>
              <a:t>Ahistórica</a:t>
            </a:r>
            <a:r>
              <a:rPr lang="pt-BR" i="1" dirty="0" smtClean="0"/>
              <a:t>     Asséptica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3312" y="3284983"/>
            <a:ext cx="4682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800000"/>
                </a:solidFill>
              </a:rPr>
              <a:t>Sistematização da informação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3284984"/>
            <a:ext cx="400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solidFill>
                  <a:srgbClr val="800000"/>
                </a:solidFill>
              </a:rPr>
              <a:t>Generalização conceitual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856" y="569858"/>
            <a:ext cx="5184576" cy="278713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pt-BR" dirty="0" smtClean="0"/>
              <a:t>"No momento </a:t>
            </a:r>
            <a:r>
              <a:rPr lang="pt-BR" dirty="0"/>
              <a:t>em que </a:t>
            </a:r>
            <a:r>
              <a:rPr lang="pt-BR" dirty="0" smtClean="0"/>
              <a:t>o sujeito toma </a:t>
            </a:r>
            <a:r>
              <a:rPr lang="pt-BR" dirty="0"/>
              <a:t>conhecimento pela primeira vez do significado de uma nova palavra, o processo de desenvolvimento dos conceitos não termina, mas está apenas começando</a:t>
            </a:r>
            <a:r>
              <a:rPr lang="pt-BR" dirty="0" smtClean="0"/>
              <a:t>”. </a:t>
            </a:r>
          </a:p>
        </p:txBody>
      </p:sp>
      <p:pic>
        <p:nvPicPr>
          <p:cNvPr id="4" name="Picture 4" descr="568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5032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51520" y="4365104"/>
            <a:ext cx="770485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>
                <a:solidFill>
                  <a:srgbClr val="800000"/>
                </a:solidFill>
                <a:cs typeface="Arial" charset="0"/>
              </a:rPr>
              <a:t> “O sistema de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signos 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reestrutura a totalidade dos processos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psicológicos, tornando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a criança capaz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de dominar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seu movimento. </a:t>
            </a:r>
            <a:endParaRPr lang="pt-BR" sz="2800" dirty="0" smtClean="0">
              <a:solidFill>
                <a:srgbClr val="800000"/>
              </a:solidFill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1100" dirty="0" smtClean="0">
              <a:solidFill>
                <a:srgbClr val="800000"/>
              </a:solidFill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Ela reconstrói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o processo de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escolha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em bases </a:t>
            </a:r>
            <a:br>
              <a:rPr lang="pt-BR" sz="2800" dirty="0">
                <a:solidFill>
                  <a:srgbClr val="800000"/>
                </a:solidFill>
                <a:cs typeface="Arial" charset="0"/>
              </a:rPr>
            </a:br>
            <a:r>
              <a:rPr lang="pt-BR" sz="2800" dirty="0">
                <a:solidFill>
                  <a:srgbClr val="800000"/>
                </a:solidFill>
                <a:cs typeface="Arial" charset="0"/>
              </a:rPr>
              <a:t>totalmente novas"</a:t>
            </a:r>
            <a:endParaRPr lang="pt-BR" sz="2800" dirty="0">
              <a:solidFill>
                <a:srgbClr val="8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3429000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ts val="0"/>
              </a:spcBef>
              <a:buClr>
                <a:srgbClr val="000000"/>
              </a:buClr>
            </a:pPr>
            <a:r>
              <a:rPr lang="pt-BR" b="0" kern="0" dirty="0" smtClean="0">
                <a:latin typeface="Garamond"/>
              </a:rPr>
              <a:t>(L. S. Vigotski</a:t>
            </a:r>
            <a:r>
              <a:rPr lang="pt-BR" b="0" kern="0" dirty="0">
                <a:latin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5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7818437" cy="4637087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sz="3600" dirty="0"/>
              <a:t>“A linguagem </a:t>
            </a:r>
            <a:r>
              <a:rPr lang="pt-BR" sz="3600" dirty="0" smtClean="0"/>
              <a:t>nem sempre </a:t>
            </a:r>
            <a:r>
              <a:rPr lang="pt-BR" sz="3600" dirty="0"/>
              <a:t>comunica, </a:t>
            </a:r>
            <a:r>
              <a:rPr lang="pt-BR" sz="3600" dirty="0" smtClean="0"/>
              <a:t>não é </a:t>
            </a:r>
            <a:r>
              <a:rPr lang="pt-BR" sz="3600" dirty="0"/>
              <a:t>transparente, </a:t>
            </a:r>
            <a:r>
              <a:rPr lang="pt-BR" sz="3600" dirty="0" smtClean="0"/>
              <a:t>ela significa </a:t>
            </a:r>
            <a:r>
              <a:rPr lang="pt-BR" sz="3600" dirty="0"/>
              <a:t>através </a:t>
            </a:r>
            <a:r>
              <a:rPr lang="pt-BR" sz="3600" dirty="0" smtClean="0"/>
              <a:t>do ‘não </a:t>
            </a:r>
            <a:r>
              <a:rPr lang="pt-BR" sz="3600" dirty="0"/>
              <a:t>dito’ e </a:t>
            </a:r>
            <a:r>
              <a:rPr lang="pt-BR" sz="3600" dirty="0" smtClean="0"/>
              <a:t>não necessariamente através </a:t>
            </a:r>
            <a:r>
              <a:rPr lang="pt-BR" sz="3600" dirty="0"/>
              <a:t>do que é </a:t>
            </a:r>
            <a:r>
              <a:rPr lang="pt-BR" sz="3600" dirty="0" smtClean="0"/>
              <a:t>dito”.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Assimetria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Polissemia (muitos sentidos)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Polifonia (muitas vozes)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Generalizações</a:t>
            </a:r>
          </a:p>
        </p:txBody>
      </p:sp>
    </p:spTree>
    <p:extLst>
      <p:ext uri="{BB962C8B-B14F-4D97-AF65-F5344CB8AC3E}">
        <p14:creationId xmlns:p14="http://schemas.microsoft.com/office/powerpoint/2010/main" val="3111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Dant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19088"/>
            <a:ext cx="8718549" cy="65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2963"/>
            <a:ext cx="9144000" cy="38433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accent3"/>
                </a:solidFill>
                <a:latin typeface="Arial" charset="0"/>
                <a:cs typeface="Arial" charset="0"/>
              </a:rPr>
              <a:t>INSTRUMENTO (</a:t>
            </a:r>
            <a:r>
              <a:rPr lang="pt-BR" sz="2800" dirty="0">
                <a:solidFill>
                  <a:schemeClr val="accent3"/>
                </a:solidFill>
                <a:latin typeface="Arial" charset="0"/>
                <a:cs typeface="Arial" charset="0"/>
              </a:rPr>
              <a:t>atividade prática</a:t>
            </a:r>
            <a:r>
              <a:rPr lang="pt-BR" dirty="0">
                <a:solidFill>
                  <a:schemeClr val="accent3"/>
                </a:solidFill>
                <a:latin typeface="Arial" charset="0"/>
                <a:cs typeface="Arial" charset="0"/>
              </a:rPr>
              <a:t>)</a:t>
            </a:r>
            <a: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/>
            </a:r>
            <a:b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</a:br>
            <a: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/>
            </a:r>
            <a:b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</a:b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SIGNO  (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fala - intelecto </a:t>
            </a:r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puro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pt-BR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563888" y="692696"/>
            <a:ext cx="2286000" cy="6858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434875" y="4365104"/>
            <a:ext cx="2743200" cy="6858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571500" y="5445224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Abstrações possíveis pelo signo: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presente - passado – futuro</a:t>
            </a:r>
            <a:endParaRPr lang="pt-BR" sz="36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859216" cy="4726878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   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“A fala da criança é tão importante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quanto a ação para atingir um objetivo. As crianças não ficam simplesmente falando o que elas estão fazendo; 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sua fala e ação fazem parte de 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uma mesma função psicológica 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complexa, dirigida para a </a:t>
            </a: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3600" b="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solução do 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problema em questão" </a:t>
            </a: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Times New Roman" pitchFamily="18" charset="0"/>
              </a:rPr>
            </a:br>
            <a: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5603" name="Picture 5" descr="Bobby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000500"/>
            <a:ext cx="2305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260648"/>
            <a:ext cx="7105153" cy="271462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Funções Psicológicas </a:t>
            </a:r>
            <a: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Elementares</a:t>
            </a:r>
            <a:b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                     R     </a:t>
            </a:r>
            <a: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(origem biológica) direta, não-mediada</a:t>
            </a: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8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3429000"/>
            <a:ext cx="7276604" cy="30003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68580" indent="0" algn="just" eaLnBrk="1" hangingPunct="1">
              <a:buNone/>
            </a:pPr>
            <a:r>
              <a:rPr lang="pt-B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Funções Psicológicas Superiores</a:t>
            </a:r>
          </a:p>
          <a:p>
            <a:pPr marL="68580" indent="0" algn="just" eaLnBrk="1" hangingPunct="1">
              <a:buNone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E                       R  </a:t>
            </a:r>
          </a:p>
          <a:p>
            <a:pPr algn="just" eaLnBrk="1" hangingPunct="1"/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68580" indent="0" algn="just" eaLnBrk="1" hangingPunct="1">
              <a:buNone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S </a:t>
            </a:r>
          </a:p>
          <a:p>
            <a:pPr marL="68580" indent="0" algn="ctr" eaLnBrk="1" hangingPunct="1"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(origem </a:t>
            </a:r>
            <a:r>
              <a:rPr lang="pt-BR" sz="28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sócio-cultural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 indireta, mediada</a:t>
            </a:r>
          </a:p>
          <a:p>
            <a:pPr eaLnBrk="1" hangingPunct="1"/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3995936" y="1484784"/>
            <a:ext cx="151216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3347864" y="4683944"/>
            <a:ext cx="1000125" cy="785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5048864" y="4727055"/>
            <a:ext cx="1214437" cy="785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8572560" cy="4520362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EXTERIOR EGOCÊNTRICA INTERNA</a:t>
            </a:r>
            <a:r>
              <a:rPr lang="pt-BR" sz="24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pt-BR" sz="24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  <a:t>SOCIALIZADA                                   INDIVIDUALIZADA</a:t>
            </a:r>
            <a:b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FF0000"/>
                </a:solidFill>
                <a:cs typeface="Times New Roman" pitchFamily="18" charset="0"/>
              </a:rPr>
              <a:t>INTERNALIZAÇÃO</a:t>
            </a: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FUNÇÃO  </a:t>
            </a:r>
            <a:r>
              <a:rPr lang="pt-BR" sz="24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FUNÇÃO</a:t>
            </a: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INTERPESSOAL INTRAPESSOAL </a:t>
            </a:r>
            <a:r>
              <a:rPr lang="pt-BR" sz="2400" dirty="0" smtClean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endParaRPr lang="pt-BR" sz="2400" dirty="0">
              <a:solidFill>
                <a:schemeClr val="accent1">
                  <a:satMod val="1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6113894" y="220486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693812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8316416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914400" y="3276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914400" y="4038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V="1">
            <a:off x="8001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5" name="CaixaDeTexto 9"/>
          <p:cNvSpPr txBox="1">
            <a:spLocks noChangeArrowheads="1"/>
          </p:cNvSpPr>
          <p:nvPr/>
        </p:nvSpPr>
        <p:spPr bwMode="auto">
          <a:xfrm>
            <a:off x="2714625" y="428625"/>
            <a:ext cx="3571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400" dirty="0">
                <a:solidFill>
                  <a:srgbClr val="00B050"/>
                </a:solidFill>
              </a:rPr>
              <a:t>LINGUAGEM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195736" y="2203277"/>
            <a:ext cx="1285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lobo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947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>
                <a:latin typeface="Times New Roman" pitchFamily="18" charset="0"/>
              </a:rPr>
              <a:t>LOBOS</a:t>
            </a:r>
          </a:p>
        </p:txBody>
      </p:sp>
    </p:spTree>
    <p:extLst>
      <p:ext uri="{BB962C8B-B14F-4D97-AF65-F5344CB8AC3E}">
        <p14:creationId xmlns:p14="http://schemas.microsoft.com/office/powerpoint/2010/main" val="22237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2564904"/>
            <a:ext cx="7745505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Por que o SOCIAL é tão importante na abordagem </a:t>
            </a:r>
            <a:r>
              <a:rPr lang="pt-BR" sz="4800" dirty="0" err="1" smtClean="0"/>
              <a:t>Luriana</a:t>
            </a:r>
            <a:r>
              <a:rPr lang="pt-BR" sz="4800" dirty="0" smtClean="0"/>
              <a:t> e </a:t>
            </a:r>
            <a:r>
              <a:rPr lang="pt-BR" sz="4800" dirty="0" err="1" smtClean="0"/>
              <a:t>Vigotskiana</a:t>
            </a:r>
            <a:r>
              <a:rPr lang="pt-BR" sz="4800" dirty="0" smtClean="0"/>
              <a:t>???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6614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35781"/>
            <a:ext cx="82343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143000" y="1357313"/>
            <a:ext cx="203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INTENÇÃO</a:t>
            </a:r>
            <a:endParaRPr lang="pt-BR" sz="320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57375" y="2143125"/>
            <a:ext cx="313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COORDENAÇÃO 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857500" y="1714500"/>
            <a:ext cx="239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MOVIMENTO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143500" y="1714500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chemeClr val="tx2"/>
                </a:solidFill>
              </a:rPr>
              <a:t>sensação</a:t>
            </a:r>
            <a:endParaRPr lang="pt-BR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929313" y="200025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percepção</a:t>
            </a: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857750" y="2643188"/>
            <a:ext cx="22352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associação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858000" y="3429000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chemeClr val="tx2"/>
                </a:solidFill>
              </a:rPr>
              <a:t>sensação</a:t>
            </a:r>
            <a:endParaRPr lang="pt-BR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143250" y="3286125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chemeClr val="tx2"/>
                </a:solidFill>
              </a:rPr>
              <a:t>sensação</a:t>
            </a:r>
            <a:endParaRPr lang="pt-BR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215063" y="4071938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percepção</a:t>
            </a:r>
            <a:endParaRPr lang="pt-BR"/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357688" y="4071938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percepção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build="allAtOnce"/>
      <p:bldP spid="10" grpId="0"/>
      <p:bldP spid="11" grpId="0"/>
      <p:bldP spid="12" grpId="0" build="allAtOnce"/>
      <p:bldP spid="13" grpId="0" build="allAtOnce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143116"/>
            <a:ext cx="8713787" cy="4429134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pt-BR" sz="3600" dirty="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t-BR" sz="3600" dirty="0" smtClean="0"/>
              <a:t>1ª Unidade: CÉREBRO DESPERTO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pt-BR" sz="3600" dirty="0" smtClean="0"/>
              <a:t>              Formação Reticular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t-BR" sz="3600" dirty="0" smtClean="0"/>
              <a:t>2ª Unidade: CÉREBRO INFORMADO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pt-BR" sz="3600" dirty="0" smtClean="0"/>
              <a:t>               Córtex Sensitivo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t-BR" sz="3600" dirty="0" smtClean="0"/>
              <a:t>3ª Unidade: CÉREBRO HUMANIZADO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pt-BR" sz="3600" dirty="0" smtClean="0"/>
              <a:t>               Córtex frontal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620688"/>
            <a:ext cx="5961063" cy="1666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4400" dirty="0" smtClean="0">
                <a:solidFill>
                  <a:srgbClr val="00B050"/>
                </a:solidFill>
              </a:rPr>
              <a:t>Três Unidades </a:t>
            </a:r>
            <a:br>
              <a:rPr lang="pt-BR" sz="4400" dirty="0" smtClean="0">
                <a:solidFill>
                  <a:srgbClr val="00B050"/>
                </a:solidFill>
              </a:rPr>
            </a:br>
            <a:r>
              <a:rPr lang="pt-BR" sz="4400" dirty="0" smtClean="0">
                <a:solidFill>
                  <a:srgbClr val="00B050"/>
                </a:solidFill>
              </a:rPr>
              <a:t>Funcionais</a:t>
            </a:r>
            <a:r>
              <a:rPr lang="pt-BR" sz="4400" dirty="0" smtClean="0">
                <a:solidFill>
                  <a:schemeClr val="tx1"/>
                </a:solidFill>
              </a:rPr>
              <a:t/>
            </a:r>
            <a:br>
              <a:rPr lang="pt-BR" sz="4400" dirty="0" smtClean="0">
                <a:solidFill>
                  <a:schemeClr val="tx1"/>
                </a:solidFill>
              </a:rPr>
            </a:br>
            <a:endParaRPr lang="pt-BR" sz="4400" dirty="0" smtClean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638" y="36653"/>
            <a:ext cx="32813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0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100" smtClean="0"/>
              <a:t> </a:t>
            </a:r>
            <a:r>
              <a:rPr lang="pt-BR" sz="2100" smtClean="0">
                <a:solidFill>
                  <a:srgbClr val="FFFFFF"/>
                </a:solidFill>
              </a:rPr>
              <a:t>                                  </a:t>
            </a:r>
            <a:r>
              <a:rPr lang="pt-BR" sz="3900" smtClean="0">
                <a:solidFill>
                  <a:schemeClr val="tx2"/>
                </a:solidFill>
              </a:rPr>
              <a:t>Localização:</a:t>
            </a:r>
          </a:p>
          <a:p>
            <a:pPr eaLnBrk="1" hangingPunct="1">
              <a:buClr>
                <a:srgbClr val="FFFFFF"/>
              </a:buClr>
            </a:pPr>
            <a:r>
              <a:rPr lang="pt-BR" smtClean="0"/>
              <a:t>Tronco cerebral: formação reticular</a:t>
            </a:r>
          </a:p>
          <a:p>
            <a:pPr eaLnBrk="1" hangingPunct="1"/>
            <a:r>
              <a:rPr lang="pt-BR" smtClean="0"/>
              <a:t>Hipotálamo: excitação</a:t>
            </a:r>
          </a:p>
          <a:p>
            <a:pPr eaLnBrk="1" hangingPunct="1"/>
            <a:r>
              <a:rPr lang="pt-BR" smtClean="0"/>
              <a:t>Tálamo: atenção seletiva</a:t>
            </a:r>
          </a:p>
          <a:p>
            <a:pPr eaLnBrk="1" hangingPunct="1"/>
            <a:r>
              <a:rPr lang="pt-BR" smtClean="0"/>
              <a:t>Sistema límbico: estados afetivos</a:t>
            </a:r>
          </a:p>
          <a:p>
            <a:pPr eaLnBrk="1" hangingPunct="1"/>
            <a:r>
              <a:rPr lang="pt-BR" smtClean="0"/>
              <a:t>Córtex: atenção voluntária e consciência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5700" smtClean="0"/>
              <a:t>Primeira Unidade Funcional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97991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i="1" dirty="0">
                <a:solidFill>
                  <a:schemeClr val="folHlink"/>
                </a:solidFill>
                <a:latin typeface="Times New Roman" pitchFamily="18" charset="0"/>
              </a:rPr>
              <a:t>CÉREBRO DESPERTO</a:t>
            </a:r>
          </a:p>
        </p:txBody>
      </p:sp>
      <p:pic>
        <p:nvPicPr>
          <p:cNvPr id="6" name="Picture 4" descr="retic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1" y="2420888"/>
            <a:ext cx="2901149" cy="23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1026" grpId="0" autoUpdateAnimBg="0"/>
      <p:bldP spid="10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857496"/>
            <a:ext cx="8715404" cy="129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dirty="0" smtClean="0">
                <a:solidFill>
                  <a:srgbClr val="FFFFFF"/>
                </a:solidFill>
              </a:rPr>
              <a:t>				</a:t>
            </a:r>
            <a:r>
              <a:rPr lang="pt-BR" dirty="0" smtClean="0"/>
              <a:t>Localização:</a:t>
            </a:r>
          </a:p>
          <a:p>
            <a:pPr eaLnBrk="1" hangingPunct="1"/>
            <a:r>
              <a:rPr lang="pt-BR" dirty="0" smtClean="0"/>
              <a:t>Córtex sensitivo: Lobos </a:t>
            </a:r>
            <a:r>
              <a:rPr lang="pt-BR" dirty="0" err="1" smtClean="0"/>
              <a:t>occipital-parietal-temporal</a:t>
            </a:r>
            <a:r>
              <a:rPr lang="pt-BR" dirty="0" smtClean="0"/>
              <a:t>;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dirty="0">
                <a:solidFill>
                  <a:schemeClr val="accent1"/>
                </a:solidFill>
                <a:latin typeface="Times New Roman" pitchFamily="18" charset="0"/>
              </a:rPr>
              <a:t>Segunda Unidade Funcional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42910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i="1" dirty="0">
                <a:solidFill>
                  <a:schemeClr val="folHlink"/>
                </a:solidFill>
                <a:latin typeface="Times New Roman" pitchFamily="18" charset="0"/>
              </a:rPr>
              <a:t>CÉREBRO INFORMADO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28596" y="2285992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32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pt-BR" sz="3200" dirty="0">
                <a:latin typeface="Times New Roman" pitchFamily="18" charset="0"/>
              </a:rPr>
              <a:t>Recebe, analisa e armazena informações;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14546" y="4214818"/>
            <a:ext cx="472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latin typeface="Times New Roman" pitchFamily="18" charset="0"/>
              </a:rPr>
              <a:t>É dividida em três áreas: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57158" y="4786322"/>
            <a:ext cx="8377238" cy="584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u="sng" dirty="0">
                <a:solidFill>
                  <a:srgbClr val="FFFF00"/>
                </a:solidFill>
                <a:latin typeface="Times New Roman" pitchFamily="18" charset="0"/>
              </a:rPr>
              <a:t>Primária</a:t>
            </a:r>
            <a:r>
              <a:rPr lang="pt-BR" sz="3200" dirty="0">
                <a:solidFill>
                  <a:srgbClr val="FFFF00"/>
                </a:solidFill>
                <a:latin typeface="Times New Roman" pitchFamily="18" charset="0"/>
              </a:rPr>
              <a:t>: recebe e/ou envia impulsos da periferia;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57158" y="5357826"/>
            <a:ext cx="8377238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u="sng" dirty="0">
                <a:solidFill>
                  <a:srgbClr val="FFFF00"/>
                </a:solidFill>
                <a:latin typeface="Times New Roman" pitchFamily="18" charset="0"/>
              </a:rPr>
              <a:t>Secundária</a:t>
            </a:r>
            <a:r>
              <a:rPr lang="pt-BR" sz="3200" dirty="0">
                <a:solidFill>
                  <a:srgbClr val="FFFF00"/>
                </a:solidFill>
                <a:latin typeface="Times New Roman" pitchFamily="18" charset="0"/>
              </a:rPr>
              <a:t>: processa informações, imagens;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57158" y="5929330"/>
            <a:ext cx="8377238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u="sng" dirty="0">
                <a:solidFill>
                  <a:srgbClr val="FFFF00"/>
                </a:solidFill>
                <a:latin typeface="Times New Roman" pitchFamily="18" charset="0"/>
              </a:rPr>
              <a:t>Terciária</a:t>
            </a:r>
            <a:r>
              <a:rPr lang="pt-BR" sz="3200" dirty="0">
                <a:solidFill>
                  <a:srgbClr val="FFFF00"/>
                </a:solidFill>
                <a:latin typeface="Times New Roman" pitchFamily="18" charset="0"/>
              </a:rPr>
              <a:t>: integra as informações.</a:t>
            </a:r>
          </a:p>
        </p:txBody>
      </p:sp>
      <p:pic>
        <p:nvPicPr>
          <p:cNvPr id="11" name="Picture 4" descr="b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86" y="0"/>
            <a:ext cx="2903147" cy="1916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nimBg="1" autoUpdateAnimBg="0"/>
      <p:bldP spid="12303" grpId="0" animBg="1" autoUpdateAnimBg="0"/>
      <p:bldP spid="1230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dirty="0">
                <a:solidFill>
                  <a:schemeClr val="accent1"/>
                </a:solidFill>
                <a:latin typeface="Times New Roman" pitchFamily="18" charset="0"/>
              </a:rPr>
              <a:t>Terceira Unidade Funcional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95536" y="92505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i="1" dirty="0">
                <a:solidFill>
                  <a:schemeClr val="folHlink"/>
                </a:solidFill>
                <a:latin typeface="Times New Roman" pitchFamily="18" charset="0"/>
              </a:rPr>
              <a:t>CÉREBRO HUMANIZADO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3071810"/>
            <a:ext cx="8915400" cy="685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dirty="0" smtClean="0">
                <a:solidFill>
                  <a:srgbClr val="FFFFFF"/>
                </a:solidFill>
              </a:rPr>
              <a:t>	</a:t>
            </a:r>
            <a:r>
              <a:rPr lang="pt-BR" dirty="0" smtClean="0"/>
              <a:t>Localização:    Lobo frontal</a:t>
            </a:r>
          </a:p>
          <a:p>
            <a:pPr eaLnBrk="1" hangingPunct="1"/>
            <a:endParaRPr lang="pt-BR" dirty="0" smtClean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42910" y="2571744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3200" dirty="0">
                <a:latin typeface="Times New Roman" pitchFamily="18" charset="0"/>
              </a:rPr>
              <a:t>  programar, regular e executar atividades;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28600" y="5562600"/>
            <a:ext cx="8915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Primária: transmite impulsos para o mecanismo neuromuscular.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28600" y="5029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Secundária: prepara programas para ação;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28600" y="4038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Terciária: planeja informações para a execução das ações.</a:t>
            </a:r>
          </a:p>
        </p:txBody>
      </p:sp>
      <p:pic>
        <p:nvPicPr>
          <p:cNvPr id="9" name="Picture 4" descr="b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5" y="0"/>
            <a:ext cx="2903147" cy="1916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build="p" autoUpdateAnimBg="0"/>
      <p:bldP spid="21514" grpId="0" autoUpdateAnimBg="0"/>
      <p:bldP spid="21516" grpId="0" animBg="1" autoUpdateAnimBg="0"/>
      <p:bldP spid="21517" grpId="0" autoUpdateAnimBg="0"/>
      <p:bldP spid="2151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m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088"/>
            <a:ext cx="51054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kamal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819400"/>
            <a:ext cx="322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kamala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75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3124200" y="0"/>
            <a:ext cx="60198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/>
              <a:t>AMALA E KAMALA,</a:t>
            </a:r>
          </a:p>
          <a:p>
            <a:pPr algn="ctr" eaLnBrk="1" hangingPunct="1"/>
            <a:r>
              <a:rPr lang="pt-BR" sz="2400"/>
              <a:t>Índia, 1920</a:t>
            </a:r>
          </a:p>
          <a:p>
            <a:pPr algn="ctr" eaLnBrk="1" hangingPunct="1"/>
            <a:endParaRPr lang="pt-BR"/>
          </a:p>
          <a:p>
            <a:pPr eaLnBrk="1" hangingPunct="1"/>
            <a:r>
              <a:rPr lang="pt-BR" sz="2400"/>
              <a:t>Amala morreu um ano após ser encontrada – foi a primeira vez que Kamala chorou. Kamala viveu mais oito anos e levou seis anos para aprender </a:t>
            </a:r>
          </a:p>
          <a:p>
            <a:pPr eaLnBrk="1" hangingPunct="1"/>
            <a:r>
              <a:rPr lang="pt-BR" sz="2400"/>
              <a:t>a andar.</a:t>
            </a:r>
          </a:p>
        </p:txBody>
      </p:sp>
    </p:spTree>
    <p:extLst>
      <p:ext uri="{BB962C8B-B14F-4D97-AF65-F5344CB8AC3E}">
        <p14:creationId xmlns:p14="http://schemas.microsoft.com/office/powerpoint/2010/main" val="39466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age38_pop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94125"/>
            <a:ext cx="4191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525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4876800" y="228600"/>
            <a:ext cx="40544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/>
              <a:t>VITOR de AVEYRON, França - 1798. </a:t>
            </a:r>
          </a:p>
          <a:p>
            <a:pPr eaLnBrk="1" hangingPunct="1"/>
            <a:endParaRPr lang="pt-BR" sz="1600"/>
          </a:p>
          <a:p>
            <a:pPr algn="ctr" eaLnBrk="1" hangingPunct="1"/>
            <a:r>
              <a:rPr lang="pt-BR" sz="2400"/>
              <a:t>Aparentando dez a doze anos de idade, surdo e mudo. Aprendeu a falar ‘lait’ e a se ‘comunicar por sinais’.</a:t>
            </a:r>
          </a:p>
        </p:txBody>
      </p:sp>
    </p:spTree>
    <p:extLst>
      <p:ext uri="{BB962C8B-B14F-4D97-AF65-F5344CB8AC3E}">
        <p14:creationId xmlns:p14="http://schemas.microsoft.com/office/powerpoint/2010/main" val="17479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67725" cy="55149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5949280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https://www.youtube.com/watch?v=uWMGJ69hU-8</a:t>
            </a:r>
          </a:p>
        </p:txBody>
      </p:sp>
    </p:spTree>
    <p:extLst>
      <p:ext uri="{BB962C8B-B14F-4D97-AF65-F5344CB8AC3E}">
        <p14:creationId xmlns:p14="http://schemas.microsoft.com/office/powerpoint/2010/main" val="6293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3575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merType Md BT" pitchFamily="18" charset="0"/>
              </a:rPr>
              <a:t>O que nos torna humanos?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1106" y="1826197"/>
            <a:ext cx="5948363" cy="49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Atividade mediada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Uso de instrumentos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Uso de signos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Linguagem 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Pensamento 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Funções psicológicas 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superiores</a:t>
            </a:r>
          </a:p>
          <a:p>
            <a:pPr eaLnBrk="1" hangingPunct="1">
              <a:lnSpc>
                <a:spcPct val="110000"/>
              </a:lnSpc>
            </a:pPr>
            <a:r>
              <a:rPr lang="pt-BR" sz="3200" dirty="0">
                <a:latin typeface="Book Antiqua" panose="02040602050305030304" pitchFamily="18" charset="0"/>
              </a:rPr>
              <a:t>Consciência </a:t>
            </a:r>
            <a:endParaRPr lang="pt-BR" sz="3200" dirty="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pt-BR" sz="3200" dirty="0" err="1" smtClean="0">
                <a:latin typeface="Book Antiqua" panose="02040602050305030304" pitchFamily="18" charset="0"/>
              </a:rPr>
              <a:t>Maternagem</a:t>
            </a:r>
            <a:r>
              <a:rPr lang="pt-BR" sz="3200" dirty="0" smtClean="0">
                <a:latin typeface="Book Antiqua" panose="02040602050305030304" pitchFamily="18" charset="0"/>
              </a:rPr>
              <a:t>...</a:t>
            </a:r>
            <a:endParaRPr lang="pt-BR" sz="3200" dirty="0">
              <a:latin typeface="Book Antiqua" panose="02040602050305030304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29200" y="5440363"/>
            <a:ext cx="3876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800">
                <a:latin typeface="Book Antiqua" panose="02040602050305030304" pitchFamily="18" charset="0"/>
              </a:rPr>
              <a:t>Materialidade simbólica da Vida</a:t>
            </a:r>
            <a:endParaRPr lang="pt-BR" sz="2800">
              <a:latin typeface="Tahoma" panose="020B0604030504040204" pitchFamily="34" charset="0"/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4097338" y="1916832"/>
            <a:ext cx="830262" cy="4709393"/>
          </a:xfrm>
          <a:prstGeom prst="rightBrace">
            <a:avLst>
              <a:gd name="adj1" fmla="val 45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graphicFrame>
        <p:nvGraphicFramePr>
          <p:cNvPr id="2" name="Diagrama 1"/>
          <p:cNvGraphicFramePr/>
          <p:nvPr/>
        </p:nvGraphicFramePr>
        <p:xfrm>
          <a:off x="4010772" y="1454613"/>
          <a:ext cx="5705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224588" y="283686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Tahoma" panose="020B0604030504040204" pitchFamily="34" charset="0"/>
              </a:rPr>
              <a:t>HISTÓRICO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638800" y="3733800"/>
            <a:ext cx="1258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Tahoma" panose="020B0604030504040204" pitchFamily="34" charset="0"/>
              </a:rPr>
              <a:t>CULTURAL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781800" y="4114800"/>
            <a:ext cx="1379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Tahoma" panose="020B0604030504040204" pitchFamily="34" charset="0"/>
              </a:rPr>
              <a:t>BIOLÓGICO</a:t>
            </a:r>
          </a:p>
        </p:txBody>
      </p:sp>
    </p:spTree>
    <p:extLst>
      <p:ext uri="{BB962C8B-B14F-4D97-AF65-F5344CB8AC3E}">
        <p14:creationId xmlns:p14="http://schemas.microsoft.com/office/powerpoint/2010/main" val="50697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/>
      <p:bldP spid="24580" grpId="0"/>
      <p:bldP spid="24581" grpId="0" animBg="1"/>
      <p:bldGraphic spid="2" grpId="0">
        <p:bldAsOne/>
      </p:bldGraphic>
      <p:bldP spid="24592" grpId="0"/>
      <p:bldP spid="24593" grpId="0"/>
      <p:bldP spid="245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2276872"/>
            <a:ext cx="7416824" cy="4625975"/>
          </a:xfrm>
        </p:spPr>
        <p:txBody>
          <a:bodyPr/>
          <a:lstStyle/>
          <a:p>
            <a:r>
              <a:rPr lang="pt-BR" sz="2800" dirty="0" smtClean="0"/>
              <a:t>Atividade instrumental </a:t>
            </a:r>
          </a:p>
          <a:p>
            <a:r>
              <a:rPr lang="pt-BR" sz="2800" dirty="0" smtClean="0"/>
              <a:t>Nossa relação com o mundo é sempre mediada  por </a:t>
            </a:r>
            <a:r>
              <a:rPr lang="pt-BR" sz="2800" b="1" dirty="0" smtClean="0"/>
              <a:t>signos</a:t>
            </a:r>
            <a:r>
              <a:rPr lang="pt-BR" sz="2800" dirty="0" smtClean="0"/>
              <a:t> e </a:t>
            </a:r>
            <a:r>
              <a:rPr lang="pt-BR" sz="2800" b="1" dirty="0" smtClean="0"/>
              <a:t>sentidos</a:t>
            </a:r>
            <a:r>
              <a:rPr lang="pt-BR" sz="2800" dirty="0" smtClean="0"/>
              <a:t>.</a:t>
            </a:r>
          </a:p>
          <a:p>
            <a:pPr>
              <a:buFont typeface="Wingdings 2" pitchFamily="18" charset="2"/>
              <a:buNone/>
            </a:pPr>
            <a:endParaRPr lang="pt-BR" dirty="0" smtClean="0"/>
          </a:p>
          <a:p>
            <a:pPr algn="ctr">
              <a:buFont typeface="Wingdings 2" pitchFamily="18" charset="2"/>
              <a:buNone/>
            </a:pPr>
            <a:r>
              <a:rPr lang="pt-BR" dirty="0" smtClean="0"/>
              <a:t> </a:t>
            </a:r>
            <a:r>
              <a:rPr lang="pt-BR" sz="4800" dirty="0" smtClean="0"/>
              <a:t>Outro</a:t>
            </a:r>
          </a:p>
          <a:p>
            <a:pPr algn="ctr">
              <a:buFont typeface="Wingdings 2" pitchFamily="18" charset="2"/>
              <a:buNone/>
            </a:pPr>
            <a:r>
              <a:rPr lang="pt-BR" sz="4800" dirty="0" smtClean="0"/>
              <a:t> Linguagem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Mediação Semiótica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65640" cy="1498178"/>
          </a:xfrm>
        </p:spPr>
        <p:txBody>
          <a:bodyPr/>
          <a:lstStyle/>
          <a:p>
            <a:r>
              <a:rPr lang="pt-BR" sz="4000" dirty="0" smtClean="0"/>
              <a:t>É um homem falando que </a:t>
            </a:r>
            <a:br>
              <a:rPr lang="pt-BR" sz="4000" dirty="0" smtClean="0"/>
            </a:br>
            <a:r>
              <a:rPr lang="pt-BR" sz="4000" dirty="0" smtClean="0"/>
              <a:t>encontramos no mundo...</a:t>
            </a:r>
            <a:br>
              <a:rPr lang="pt-BR" sz="4000" dirty="0" smtClean="0"/>
            </a:br>
            <a:r>
              <a:rPr lang="pt-BR" sz="1400" dirty="0" smtClean="0"/>
              <a:t>(E. Benveniste)</a:t>
            </a: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564904"/>
            <a:ext cx="7315200" cy="4608512"/>
          </a:xfrm>
        </p:spPr>
        <p:txBody>
          <a:bodyPr/>
          <a:lstStyle/>
          <a:p>
            <a:r>
              <a:rPr lang="pt-BR" dirty="0" smtClean="0"/>
              <a:t>Constitui-se </a:t>
            </a:r>
            <a:r>
              <a:rPr lang="pt-BR" i="1" dirty="0" smtClean="0"/>
              <a:t>humano</a:t>
            </a:r>
            <a:r>
              <a:rPr lang="pt-BR" dirty="0" smtClean="0"/>
              <a:t> na e pela linguagem</a:t>
            </a:r>
          </a:p>
          <a:p>
            <a:r>
              <a:rPr lang="pt-BR" dirty="0" smtClean="0"/>
              <a:t>Constrói </a:t>
            </a:r>
            <a:r>
              <a:rPr lang="pt-BR" i="1" dirty="0" smtClean="0"/>
              <a:t>conhecimento</a:t>
            </a:r>
            <a:r>
              <a:rPr lang="pt-BR" dirty="0" smtClean="0"/>
              <a:t> na e pela linguagem</a:t>
            </a:r>
          </a:p>
          <a:p>
            <a:r>
              <a:rPr lang="pt-BR" dirty="0" smtClean="0"/>
              <a:t>Define e descreve o </a:t>
            </a:r>
            <a:r>
              <a:rPr lang="pt-BR" i="1" dirty="0" smtClean="0"/>
              <a:t>mundo</a:t>
            </a:r>
            <a:r>
              <a:rPr lang="pt-BR" dirty="0" smtClean="0"/>
              <a:t> </a:t>
            </a:r>
            <a:r>
              <a:rPr lang="pt-BR" dirty="0" smtClean="0"/>
              <a:t>na e pela </a:t>
            </a:r>
            <a:r>
              <a:rPr lang="pt-BR" dirty="0" smtClean="0"/>
              <a:t>linguagem</a:t>
            </a:r>
          </a:p>
          <a:p>
            <a:pPr marL="1528763" indent="0">
              <a:spcBef>
                <a:spcPts val="0"/>
              </a:spcBef>
              <a:buNone/>
            </a:pPr>
            <a:endParaRPr lang="pt-BR" b="1" dirty="0" smtClean="0"/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Comunica 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Identifica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Classifica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Nomeia 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Significa 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Transmite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508518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Funções 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</a:rPr>
              <a:t>da linguagem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Chave direita 4"/>
          <p:cNvSpPr/>
          <p:nvPr/>
        </p:nvSpPr>
        <p:spPr bwMode="auto">
          <a:xfrm>
            <a:off x="3707904" y="4221088"/>
            <a:ext cx="864096" cy="25202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onica.com.br/comics/tirinhas/images/tira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8353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22920" y="2291122"/>
            <a:ext cx="8229600" cy="17859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Comunicação             Organização</a:t>
            </a:r>
          </a:p>
          <a:p>
            <a:pPr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Indicação                    Definição </a:t>
            </a:r>
          </a:p>
          <a:p>
            <a:pPr marL="95250" lvl="8" indent="-95250"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Orientação                  Constituição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08" y="413792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Funções da linguagem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994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77</TotalTime>
  <Words>546</Words>
  <Application>Microsoft Office PowerPoint</Application>
  <PresentationFormat>Apresentação na tela (4:3)</PresentationFormat>
  <Paragraphs>136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Capa Dura</vt:lpstr>
      <vt:lpstr>Linguagem e desenvolvimento</vt:lpstr>
      <vt:lpstr>Apresentação do PowerPoint</vt:lpstr>
      <vt:lpstr>Apresentação do PowerPoint</vt:lpstr>
      <vt:lpstr>Apresentação do PowerPoint</vt:lpstr>
      <vt:lpstr>Apresentação do PowerPoint</vt:lpstr>
      <vt:lpstr>O que nos torna humanos?</vt:lpstr>
      <vt:lpstr>Mediação Semiótica</vt:lpstr>
      <vt:lpstr>É um homem falando que  encontramos no mundo... (E. Benveniste)</vt:lpstr>
      <vt:lpstr>Funções da linguagem</vt:lpstr>
      <vt:lpstr>Apresentação do PowerPoint</vt:lpstr>
      <vt:lpstr>A linguagem na escola</vt:lpstr>
      <vt:lpstr>Apresentação do PowerPoint</vt:lpstr>
      <vt:lpstr>Apresentação do PowerPoint</vt:lpstr>
      <vt:lpstr>Apresentação do PowerPoint</vt:lpstr>
      <vt:lpstr>INSTRUMENTO (atividade prática)  SIGNO  (fala - intelecto puro)</vt:lpstr>
      <vt:lpstr>        “A fala da criança é tão importante quanto a ação para atingir um objetivo. As crianças não ficam simplesmente falando o que elas estão fazendo;  sua fala e ação fazem parte de  uma mesma função psicológica  complexa, dirigida para a  solução do problema em questão"   </vt:lpstr>
      <vt:lpstr>Funções Psicológicas Elementares    E                      R       (origem biológica) direta, não-mediada </vt:lpstr>
      <vt:lpstr>EXTERIOR EGOCÊNTRICA INTERNA SOCIALIZADA                                   INDIVIDUALIZADA  INTERNALIZAÇÃO   FUNÇÃO  FUNÇÃO  INTERPESSOAL INTRAPESSOAL  </vt:lpstr>
      <vt:lpstr>Apresentação do PowerPoint</vt:lpstr>
      <vt:lpstr>Apresentação do PowerPoint</vt:lpstr>
      <vt:lpstr>Três Unidades  Funcionais </vt:lpstr>
      <vt:lpstr>Primeira Unidade Funcional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e cognição</dc:title>
  <dc:creator>Joana</dc:creator>
  <cp:lastModifiedBy>joana andrade</cp:lastModifiedBy>
  <cp:revision>10</cp:revision>
  <dcterms:created xsi:type="dcterms:W3CDTF">2013-05-13T23:10:40Z</dcterms:created>
  <dcterms:modified xsi:type="dcterms:W3CDTF">2015-05-04T12:35:50Z</dcterms:modified>
</cp:coreProperties>
</file>