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4" r:id="rId6"/>
    <p:sldId id="260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728E3-4BE6-4ADC-9F6C-3A551F1F5D60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2CC90-55D5-4271-A1EB-3CB6EC18C3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cianavillela@gmail.com" TargetMode="External"/><Relationship Id="rId2" Type="http://schemas.openxmlformats.org/officeDocument/2006/relationships/hyperlink" Target="mailto:tvsavian@usp.b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1604" y="1173157"/>
            <a:ext cx="6715172" cy="1470025"/>
          </a:xfrm>
        </p:spPr>
        <p:txBody>
          <a:bodyPr>
            <a:normAutofit fontScale="90000"/>
          </a:bodyPr>
          <a:lstStyle/>
          <a:p>
            <a:r>
              <a:rPr lang="pt-BR" sz="3100" b="1" i="1" dirty="0" smtClean="0"/>
              <a:t>Escola Superior de Agricultura</a:t>
            </a:r>
            <a:br>
              <a:rPr lang="pt-BR" sz="3100" b="1" i="1" dirty="0" smtClean="0"/>
            </a:br>
            <a:r>
              <a:rPr lang="pt-BR" sz="3100" b="1" i="1" dirty="0" smtClean="0"/>
              <a:t> “Luiz de Queiroz”</a:t>
            </a:r>
            <a:br>
              <a:rPr lang="pt-BR" sz="3100" b="1" i="1" dirty="0" smtClean="0"/>
            </a:br>
            <a:r>
              <a:rPr lang="pt-BR" sz="3100" b="1" i="1" dirty="0" smtClean="0"/>
              <a:t>Universidade de São Paulo</a:t>
            </a:r>
            <a:br>
              <a:rPr lang="pt-BR" sz="3100" b="1" i="1" dirty="0" smtClean="0"/>
            </a:br>
            <a:r>
              <a:rPr lang="pt-BR" sz="3100" b="1" i="1" dirty="0" smtClean="0"/>
              <a:t/>
            </a:r>
            <a:br>
              <a:rPr lang="pt-BR" sz="3100" b="1" i="1" dirty="0" smtClean="0"/>
            </a:br>
            <a:r>
              <a:rPr lang="pt-BR" b="1" i="1" dirty="0" smtClean="0"/>
              <a:t>LCE5801 – Regressão e Covariância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pt-BR" dirty="0"/>
              <a:t>Taciana Villela </a:t>
            </a:r>
            <a:r>
              <a:rPr lang="pt-BR" dirty="0" err="1" smtClean="0"/>
              <a:t>Savian</a:t>
            </a:r>
            <a:endParaRPr lang="pt-BR" dirty="0" smtClean="0"/>
          </a:p>
          <a:p>
            <a:pPr algn="r"/>
            <a:r>
              <a:rPr lang="pt-BR" dirty="0" smtClean="0"/>
              <a:t>Sala 304, </a:t>
            </a:r>
            <a:r>
              <a:rPr lang="pt-BR" dirty="0" err="1" smtClean="0"/>
              <a:t>pav</a:t>
            </a:r>
            <a:r>
              <a:rPr lang="pt-BR" dirty="0" smtClean="0"/>
              <a:t>. Engenharia, ramal 237 </a:t>
            </a:r>
            <a:r>
              <a:rPr lang="pt-BR" u="sng" dirty="0" smtClean="0">
                <a:hlinkClick r:id="rId2"/>
              </a:rPr>
              <a:t>tvsavian@usp.br</a:t>
            </a:r>
            <a:r>
              <a:rPr lang="pt-BR" u="sng" dirty="0" smtClean="0"/>
              <a:t> </a:t>
            </a:r>
            <a:r>
              <a:rPr lang="pt-BR" u="sng" dirty="0" smtClean="0">
                <a:hlinkClick r:id="rId3"/>
              </a:rPr>
              <a:t>tacianavillela@gmail.com</a:t>
            </a:r>
            <a:endParaRPr lang="pt-BR" dirty="0"/>
          </a:p>
        </p:txBody>
      </p:sp>
      <p:pic>
        <p:nvPicPr>
          <p:cNvPr id="27650" name="Picture 2" descr="http://www4.esalq.usp.br/sites/default/files/logo-esalq-simbolo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1295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0117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lvl="0" algn="just"/>
            <a:r>
              <a:rPr lang="pt-BR" sz="2200" b="1" dirty="0" smtClean="0"/>
              <a:t>Capítulo 1 - Conceitos gerais: </a:t>
            </a:r>
            <a:r>
              <a:rPr lang="pt-BR" sz="2200" dirty="0" smtClean="0"/>
              <a:t>natureza (tipos) de variáveis, tipos de variáveis </a:t>
            </a:r>
            <a:r>
              <a:rPr lang="pt-BR" sz="2200" dirty="0" err="1" smtClean="0"/>
              <a:t>vs</a:t>
            </a:r>
            <a:r>
              <a:rPr lang="pt-BR" sz="2200" dirty="0" smtClean="0"/>
              <a:t> tipos de erros, tipos de funções (lineares e não lineares), tipos de modelos (fixo, aleatórios e mistos) e análise exploratória de dados;</a:t>
            </a:r>
            <a:endParaRPr lang="pt-BR" sz="2200" b="1" dirty="0" smtClean="0"/>
          </a:p>
          <a:p>
            <a:pPr lvl="0" algn="just"/>
            <a:r>
              <a:rPr lang="pt-BR" sz="2200" b="1" dirty="0" smtClean="0"/>
              <a:t>Capítulo 2 - Regressão </a:t>
            </a:r>
            <a:r>
              <a:rPr lang="pt-BR" sz="2200" b="1" dirty="0"/>
              <a:t>linear simples:</a:t>
            </a:r>
            <a:r>
              <a:rPr lang="pt-BR" sz="2200" dirty="0"/>
              <a:t> modelo estatístico, estimação pelo método dos mínimos quadrados, propriedade dos estimadores, testes de hipóteses e intervalo de confiança para os parâmetros, intervalo de </a:t>
            </a:r>
            <a:r>
              <a:rPr lang="pt-BR" sz="2200" dirty="0" smtClean="0"/>
              <a:t>previsão, análise de variância, teste para falta de ajuste;</a:t>
            </a:r>
            <a:endParaRPr lang="pt-BR" sz="2200" dirty="0"/>
          </a:p>
          <a:p>
            <a:pPr lvl="0" algn="just"/>
            <a:r>
              <a:rPr lang="pt-BR" sz="2200" b="1" dirty="0" smtClean="0"/>
              <a:t>Capítulo 3 - Regressão </a:t>
            </a:r>
            <a:r>
              <a:rPr lang="pt-BR" sz="2200" b="1" dirty="0"/>
              <a:t>linear múltipla:</a:t>
            </a:r>
            <a:r>
              <a:rPr lang="pt-BR" sz="2200" dirty="0"/>
              <a:t> modelo </a:t>
            </a:r>
            <a:r>
              <a:rPr lang="pt-BR" sz="2200" dirty="0" smtClean="0"/>
              <a:t>estatístico – notação matricial, </a:t>
            </a:r>
            <a:r>
              <a:rPr lang="pt-BR" sz="2200" dirty="0"/>
              <a:t>estimação dos parâmetros pelo método dos mínimos quadrados, propriedade dos estimadores, testes de hipóteses e intervalo de confiança para os </a:t>
            </a:r>
            <a:r>
              <a:rPr lang="pt-BR" sz="2200" dirty="0" smtClean="0"/>
              <a:t>parâmetros;</a:t>
            </a:r>
            <a:endParaRPr lang="pt-BR" sz="2200" dirty="0"/>
          </a:p>
          <a:p>
            <a:pPr lvl="0" algn="just"/>
            <a:r>
              <a:rPr lang="pt-BR" sz="2200" b="1" dirty="0" smtClean="0"/>
              <a:t>Capítulo 4 - Análise </a:t>
            </a:r>
            <a:r>
              <a:rPr lang="pt-BR" sz="2200" b="1" dirty="0"/>
              <a:t>de resíduos e </a:t>
            </a:r>
            <a:r>
              <a:rPr lang="pt-BR" sz="2200" b="1" dirty="0" smtClean="0"/>
              <a:t>diagnósticos: </a:t>
            </a:r>
            <a:r>
              <a:rPr lang="pt-BR" sz="2200" dirty="0" smtClean="0"/>
              <a:t>tipos de resíduos, estatísticas para diagnósticos, tipos de gráficos;</a:t>
            </a:r>
            <a:endParaRPr lang="pt-BR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Ementa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lvl="0" algn="just"/>
            <a:r>
              <a:rPr lang="pt-BR" sz="2200" b="1" dirty="0" smtClean="0"/>
              <a:t>Capítulo 5 – Correlações lineares simples e parciais: </a:t>
            </a:r>
            <a:r>
              <a:rPr lang="pt-BR" sz="2200" dirty="0" smtClean="0"/>
              <a:t>distribuição normal bivariada, estimação pontual e intervalar do coeficiente de correlação simples, estimação pontual e intervalar do coeficiente de correlação parcial, testes de hipótese;</a:t>
            </a:r>
            <a:endParaRPr lang="pt-BR" sz="2200" b="1" dirty="0" smtClean="0"/>
          </a:p>
          <a:p>
            <a:pPr lvl="0" algn="just"/>
            <a:r>
              <a:rPr lang="pt-BR" sz="2200" b="1" dirty="0" smtClean="0"/>
              <a:t>Capítulo 6 – Métodos de Seleção de Variáveis:</a:t>
            </a:r>
            <a:r>
              <a:rPr lang="pt-BR" sz="2200" dirty="0" smtClean="0"/>
              <a:t> critérios utilizados para seleção de variáveis e métodos de seleção de variáveis;</a:t>
            </a:r>
            <a:endParaRPr lang="pt-BR" sz="2200" dirty="0"/>
          </a:p>
          <a:p>
            <a:pPr lvl="0" algn="just"/>
            <a:r>
              <a:rPr lang="pt-BR" sz="2200" b="1" dirty="0" smtClean="0"/>
              <a:t>Capítulo 7 – Polinômios ortogonais:</a:t>
            </a:r>
            <a:r>
              <a:rPr lang="pt-BR" sz="2200" dirty="0" smtClean="0"/>
              <a:t> construção dos polinômios, dados com e sem repetições, equivalência com as fórmulas obtidas por Pimentel Gomes (2000);</a:t>
            </a:r>
            <a:endParaRPr lang="pt-BR" sz="2200" dirty="0"/>
          </a:p>
          <a:p>
            <a:pPr lvl="0" algn="just"/>
            <a:r>
              <a:rPr lang="pt-BR" sz="2200" b="1" dirty="0" smtClean="0"/>
              <a:t>Capítulo 8 – Paralelismo, intersecção e igualdade de modelos: </a:t>
            </a:r>
            <a:r>
              <a:rPr lang="pt-BR" sz="2200" dirty="0" smtClean="0"/>
              <a:t>modelos completo e reduzidos (retas paralelas, intercepto comum, coincidentes e concorrentes);</a:t>
            </a:r>
          </a:p>
          <a:p>
            <a:pPr lvl="0" algn="just"/>
            <a:r>
              <a:rPr lang="pt-BR" sz="2200" b="1" dirty="0" smtClean="0"/>
              <a:t>Seminários:</a:t>
            </a:r>
            <a:r>
              <a:rPr lang="pt-BR" sz="2200" dirty="0" smtClean="0"/>
              <a:t> temas a definir.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lvl="0" algn="just"/>
            <a:r>
              <a:rPr lang="pt-BR" dirty="0" smtClean="0"/>
              <a:t>Avaliações</a:t>
            </a:r>
          </a:p>
          <a:p>
            <a:pPr lvl="1" algn="just"/>
            <a:r>
              <a:rPr lang="pt-BR" dirty="0" smtClean="0"/>
              <a:t>Duas Provas </a:t>
            </a:r>
            <a:r>
              <a:rPr lang="pt-BR" dirty="0" err="1" smtClean="0"/>
              <a:t>Teórico-Prática</a:t>
            </a:r>
            <a:r>
              <a:rPr lang="pt-BR" dirty="0" smtClean="0"/>
              <a:t> (P1 e P2);</a:t>
            </a:r>
          </a:p>
          <a:p>
            <a:pPr lvl="1" algn="just"/>
            <a:r>
              <a:rPr lang="pt-BR" dirty="0" smtClean="0"/>
              <a:t>Uma prova Prática (PP) ao final do semestre;</a:t>
            </a:r>
          </a:p>
          <a:p>
            <a:pPr lvl="1" algn="just"/>
            <a:r>
              <a:rPr lang="pt-BR" dirty="0" smtClean="0"/>
              <a:t>Seminário (S);</a:t>
            </a:r>
          </a:p>
          <a:p>
            <a:pPr lvl="1" algn="just">
              <a:buNone/>
            </a:pPr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r>
              <a:rPr lang="pt-BR" dirty="0" smtClean="0"/>
              <a:t>Conceitos: A (8,1 a 10,0); B (6,1 a 8,0); C(5,0 a 6,0)</a:t>
            </a:r>
          </a:p>
          <a:p>
            <a:pPr lvl="1" algn="just">
              <a:buNone/>
            </a:pPr>
            <a:endParaRPr lang="pt-BR" sz="1800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2357422" y="3643314"/>
          <a:ext cx="4016494" cy="965204"/>
        </p:xfrm>
        <a:graphic>
          <a:graphicData uri="http://schemas.openxmlformats.org/presentationml/2006/ole">
            <p:oleObj spid="_x0000_s1026" name="Equação" r:id="rId3" imgW="1638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algn="just"/>
            <a:r>
              <a:rPr lang="pt-BR" dirty="0" smtClean="0"/>
              <a:t>Os seminários deverão ser apresentados e enviados em forma de relatório. </a:t>
            </a:r>
          </a:p>
          <a:p>
            <a:pPr algn="just"/>
            <a:r>
              <a:rPr lang="pt-BR" dirty="0" smtClean="0"/>
              <a:t>Deverão conter: Introdução, Modelo(s), Estimação dos parâmetros, Um (ou mais) exemplo(s) de aplicação, Resultados e discussão, Conclusões, Referências Bibliográficas. No apêndice, cópia do programa utilizado para análise dos dados.</a:t>
            </a:r>
            <a:endParaRPr lang="pt-BR" sz="2400" dirty="0" smtClean="0"/>
          </a:p>
          <a:p>
            <a:pPr algn="just"/>
            <a:r>
              <a:rPr lang="pt-BR" b="1" dirty="0" smtClean="0"/>
              <a:t>Tempo para apresentação: 30 minutos (+10 minutos para considerações e perguntas)</a:t>
            </a:r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de Aulas</a:t>
            </a:r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</p:nvPr>
        </p:nvGraphicFramePr>
        <p:xfrm>
          <a:off x="571471" y="1393676"/>
          <a:ext cx="8143932" cy="5035720"/>
        </p:xfrm>
        <a:graphic>
          <a:graphicData uri="http://schemas.openxmlformats.org/drawingml/2006/table">
            <a:tbl>
              <a:tblPr/>
              <a:tblGrid>
                <a:gridCol w="1928827"/>
                <a:gridCol w="1243021"/>
                <a:gridCol w="1243021"/>
                <a:gridCol w="1243021"/>
                <a:gridCol w="1243021"/>
                <a:gridCol w="1243021"/>
              </a:tblGrid>
              <a:tr h="10071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Agosto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---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---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---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---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31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1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Setembro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pt-BR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pt-BR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---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1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Outubro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pt-BR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26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---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1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Novembro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02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09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23 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30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1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Dezembro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pt-BR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---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66620" algn="l"/>
                        </a:tabLst>
                      </a:pPr>
                      <a:r>
                        <a:rPr lang="pt-BR" sz="28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---</a:t>
                      </a:r>
                      <a:endParaRPr lang="pt-BR" sz="28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Elipse 3"/>
          <p:cNvSpPr/>
          <p:nvPr/>
        </p:nvSpPr>
        <p:spPr>
          <a:xfrm>
            <a:off x="3929058" y="2571744"/>
            <a:ext cx="928694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3857620" y="4572008"/>
            <a:ext cx="928694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929058" y="5643578"/>
            <a:ext cx="928694" cy="6429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DEMÉTRIO, C. G. B.; ZOCCHI, S. S. </a:t>
            </a:r>
            <a:r>
              <a:rPr lang="pt-BR" sz="2800" b="1" dirty="0" smtClean="0"/>
              <a:t>Modelos de Regressão</a:t>
            </a:r>
            <a:r>
              <a:rPr lang="pt-BR" sz="2800" dirty="0" smtClean="0"/>
              <a:t>. </a:t>
            </a:r>
            <a:r>
              <a:rPr lang="en-US" sz="2800" dirty="0" smtClean="0"/>
              <a:t>Piracicaba, 2011, 221p.</a:t>
            </a:r>
            <a:endParaRPr lang="pt-BR" sz="2000" dirty="0" smtClean="0"/>
          </a:p>
          <a:p>
            <a:pPr algn="just"/>
            <a:r>
              <a:rPr lang="en-US" sz="2800" dirty="0" smtClean="0"/>
              <a:t>DRAPER, N.R., SMITH, H. </a:t>
            </a:r>
            <a:r>
              <a:rPr lang="en-US" sz="2800" b="1" dirty="0" smtClean="0"/>
              <a:t>Applied Regression Analysis. </a:t>
            </a:r>
            <a:r>
              <a:rPr lang="en-US" sz="2800" dirty="0" smtClean="0"/>
              <a:t>Nova Iorque, John Wiley, 1998, 3ed., 736p.</a:t>
            </a:r>
            <a:endParaRPr lang="pt-BR" sz="2000" dirty="0" smtClean="0"/>
          </a:p>
          <a:p>
            <a:pPr algn="just"/>
            <a:r>
              <a:rPr lang="en-US" sz="2800" dirty="0" smtClean="0"/>
              <a:t>MONTGOMERY, D.C.; PECK, E.A.; VINING, G.G. </a:t>
            </a:r>
            <a:r>
              <a:rPr lang="en-US" sz="2800" b="1" dirty="0" smtClean="0"/>
              <a:t>Introduction to Linear Regression Analysis</a:t>
            </a:r>
            <a:r>
              <a:rPr lang="en-US" sz="2800" dirty="0" smtClean="0"/>
              <a:t>. Nova Iorque, John Wiley, 4ed. 2006, 640p.</a:t>
            </a:r>
            <a:endParaRPr lang="pt-BR" sz="2000" dirty="0" smtClean="0"/>
          </a:p>
          <a:p>
            <a:pPr algn="just"/>
            <a:r>
              <a:rPr lang="en-US" sz="2800" dirty="0" smtClean="0"/>
              <a:t>SEBER, G.A.F., LEE, A.J..</a:t>
            </a:r>
            <a:r>
              <a:rPr lang="en-US" sz="2800" b="1" dirty="0" smtClean="0"/>
              <a:t>Linear Regression Analysis. </a:t>
            </a:r>
            <a:r>
              <a:rPr lang="en-US" sz="2800" dirty="0" smtClean="0"/>
              <a:t>Nova Iorque, John Wiley, 2003, 2ed., 582p.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540</Words>
  <Application>Microsoft Office PowerPoint</Application>
  <PresentationFormat>Apresentação na tela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Tema do Office</vt:lpstr>
      <vt:lpstr>Equação</vt:lpstr>
      <vt:lpstr>Escola Superior de Agricultura  “Luiz de Queiroz” Universidade de São Paulo  LCE5801 – Regressão e Covariância</vt:lpstr>
      <vt:lpstr>Ementa da disciplina</vt:lpstr>
      <vt:lpstr>Ementa da disciplina</vt:lpstr>
      <vt:lpstr>Avaliação</vt:lpstr>
      <vt:lpstr>Avaliação</vt:lpstr>
      <vt:lpstr>Cronograma de Aulas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Escola Superior de Agricultura  “Luiz de Queiroz” Universidade de São Paulo  LCE5801 – Regressão e Covariância</dc:title>
  <dc:creator>Taciana</dc:creator>
  <cp:lastModifiedBy>***</cp:lastModifiedBy>
  <cp:revision>13</cp:revision>
  <dcterms:created xsi:type="dcterms:W3CDTF">2016-07-04T22:53:28Z</dcterms:created>
  <dcterms:modified xsi:type="dcterms:W3CDTF">2020-08-30T22:53:33Z</dcterms:modified>
</cp:coreProperties>
</file>