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80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79" r:id="rId18"/>
    <p:sldId id="270" r:id="rId19"/>
    <p:sldId id="281" r:id="rId20"/>
    <p:sldId id="278" r:id="rId21"/>
    <p:sldId id="282" r:id="rId22"/>
    <p:sldId id="271" r:id="rId23"/>
    <p:sldId id="272" r:id="rId24"/>
    <p:sldId id="273" r:id="rId25"/>
    <p:sldId id="27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DFC4678-F4C5-4FD9-AF99-014472D8D2C8}">
          <p14:sldIdLst>
            <p14:sldId id="256"/>
            <p14:sldId id="257"/>
            <p14:sldId id="258"/>
            <p14:sldId id="259"/>
            <p14:sldId id="260"/>
            <p14:sldId id="261"/>
            <p14:sldId id="276"/>
            <p14:sldId id="262"/>
            <p14:sldId id="280"/>
            <p14:sldId id="263"/>
            <p14:sldId id="264"/>
            <p14:sldId id="265"/>
            <p14:sldId id="277"/>
            <p14:sldId id="266"/>
            <p14:sldId id="267"/>
            <p14:sldId id="268"/>
            <p14:sldId id="279"/>
            <p14:sldId id="270"/>
            <p14:sldId id="281"/>
            <p14:sldId id="278"/>
            <p14:sldId id="282"/>
            <p14:sldId id="271"/>
            <p14:sldId id="272"/>
            <p14:sldId id="27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3E04CC-92B4-462D-B765-CE28C5CEB4F9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ECE272-340D-4498-8119-AE9163CE3A1B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dfaVbKhyM" TargetMode="External"/><Relationship Id="rId2" Type="http://schemas.openxmlformats.org/officeDocument/2006/relationships/hyperlink" Target="https://www.youtube.com/watch?v=SA_VGeC5ec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bbxzAXJUm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2wmi3a11vE" TargetMode="External"/><Relationship Id="rId2" Type="http://schemas.openxmlformats.org/officeDocument/2006/relationships/hyperlink" Target="https://www.youtube.com/watch?v=rPulIwNF1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wEVtp04J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qwOSehWaa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375848" cy="2160240"/>
          </a:xfrm>
        </p:spPr>
        <p:txBody>
          <a:bodyPr>
            <a:noAutofit/>
          </a:bodyPr>
          <a:lstStyle/>
          <a:p>
            <a:r>
              <a:rPr lang="pt-BR" sz="3600" dirty="0" smtClean="0"/>
              <a:t>Repensando o nacional à margem da “Civilização”: R. </a:t>
            </a:r>
            <a:r>
              <a:rPr lang="pt-BR" sz="3600" dirty="0" err="1" smtClean="0"/>
              <a:t>Tagore</a:t>
            </a:r>
            <a:r>
              <a:rPr lang="pt-BR" sz="3600" dirty="0" smtClean="0"/>
              <a:t>, o folclore de bengala e a construção da modernidade indiana.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                                      Marcus Wolff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4183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Contribuição de R. </a:t>
            </a:r>
            <a:r>
              <a:rPr lang="pt-BR" dirty="0" err="1" smtClean="0"/>
              <a:t>Tagore</a:t>
            </a:r>
            <a:r>
              <a:rPr lang="pt-BR" dirty="0" smtClean="0"/>
              <a:t> para o movimento dos folcloristas indianos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Segundo Abu S. </a:t>
            </a:r>
            <a:r>
              <a:rPr lang="pt-BR" dirty="0" err="1" smtClean="0"/>
              <a:t>Haque</a:t>
            </a:r>
            <a:r>
              <a:rPr lang="pt-BR" dirty="0" smtClean="0"/>
              <a:t> (1981), o primeiro escritor a perceber que o folclore era um fator vital na cultura nacional e que a coleta e o estudo do folclore poderiam contribuir bastante para o que perceberam como sendo uma revitalização da herança cultural da Índia foi </a:t>
            </a:r>
            <a:r>
              <a:rPr lang="pt-BR" dirty="0" err="1"/>
              <a:t>Rabindranath</a:t>
            </a:r>
            <a:r>
              <a:rPr lang="pt-BR" dirty="0"/>
              <a:t> </a:t>
            </a:r>
            <a:r>
              <a:rPr lang="pt-BR" dirty="0" err="1" smtClean="0"/>
              <a:t>Tagore</a:t>
            </a:r>
            <a:r>
              <a:rPr lang="pt-BR" dirty="0" smtClean="0"/>
              <a:t>.</a:t>
            </a:r>
          </a:p>
          <a:p>
            <a:r>
              <a:rPr lang="pt-BR" dirty="0" smtClean="0"/>
              <a:t>R. </a:t>
            </a:r>
            <a:r>
              <a:rPr lang="pt-BR" dirty="0" err="1" smtClean="0"/>
              <a:t>Tagore</a:t>
            </a:r>
            <a:r>
              <a:rPr lang="pt-BR" dirty="0" smtClean="0"/>
              <a:t> teria dado um passo além na direção do conhecimento da cultura do país, superando assim a geração de escritores nacionalistas românticos que vieram antes dele.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96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Contribuição de R. </a:t>
            </a:r>
            <a:r>
              <a:rPr lang="pt-BR" dirty="0" err="1"/>
              <a:t>Tagore</a:t>
            </a:r>
            <a:r>
              <a:rPr lang="pt-BR" dirty="0"/>
              <a:t> para o movimento dos folcloristas indianos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pt-BR" dirty="0" err="1" smtClean="0"/>
              <a:t>Rabindranath</a:t>
            </a:r>
            <a:r>
              <a:rPr lang="pt-BR" dirty="0" smtClean="0"/>
              <a:t> foi o promotor do “enraizamento” da elite na cultura nacional, tendo sido, segundo </a:t>
            </a:r>
            <a:r>
              <a:rPr lang="pt-BR" dirty="0" err="1" smtClean="0"/>
              <a:t>Haque</a:t>
            </a:r>
            <a:r>
              <a:rPr lang="pt-BR" dirty="0" smtClean="0"/>
              <a:t> (1981), um dos pioneiros nesse movimento de revitalização das heranças culturais da região.</a:t>
            </a:r>
          </a:p>
          <a:p>
            <a:r>
              <a:rPr lang="pt-BR" dirty="0" smtClean="0"/>
              <a:t>Em 1883, aos 22 anos, ele publicou seu primeiro artigo sobre o folclore no jornal literário </a:t>
            </a:r>
            <a:r>
              <a:rPr lang="pt-BR" dirty="0" err="1" smtClean="0"/>
              <a:t>Bharati</a:t>
            </a:r>
            <a:r>
              <a:rPr lang="pt-BR" dirty="0" smtClean="0"/>
              <a:t>. Nesse trabalho </a:t>
            </a:r>
            <a:r>
              <a:rPr lang="pt-BR" dirty="0" err="1" smtClean="0"/>
              <a:t>Tagore</a:t>
            </a:r>
            <a:r>
              <a:rPr lang="pt-BR" dirty="0" smtClean="0"/>
              <a:t> reviu uma coleção de canções </a:t>
            </a:r>
            <a:r>
              <a:rPr lang="pt-BR" dirty="0" smtClean="0"/>
              <a:t>folclóricas </a:t>
            </a:r>
            <a:r>
              <a:rPr lang="pt-BR" dirty="0" smtClean="0"/>
              <a:t>religiosas de Bengala, louvando a espontaneidade e o imaginário da literatura e música folclóricas.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444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A vida musical de R. </a:t>
            </a:r>
            <a:r>
              <a:rPr lang="pt-BR" dirty="0" err="1" smtClean="0"/>
              <a:t>Tagore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O jovem </a:t>
            </a:r>
            <a:r>
              <a:rPr lang="pt-BR" dirty="0" err="1" smtClean="0"/>
              <a:t>Rabindranath</a:t>
            </a:r>
            <a:r>
              <a:rPr lang="pt-BR" dirty="0" smtClean="0"/>
              <a:t> teve a oportunidade de estudar com renomados músicos “da velha escola de cultura persa” (como definiu R.T.), e de conhecer vários tipos de música – a clássica hindustani, a música urbana e a rural de sua província e também a música europeia, já que aos 17 anos foi enviado para a Inglaterra, onde pode comparar diferentes estilos musicais.</a:t>
            </a:r>
          </a:p>
        </p:txBody>
      </p:sp>
    </p:spTree>
    <p:extLst>
      <p:ext uri="{BB962C8B-B14F-4D97-AF65-F5344CB8AC3E}">
        <p14:creationId xmlns:p14="http://schemas.microsoft.com/office/powerpoint/2010/main" val="163232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 vida musical de R. </a:t>
            </a:r>
            <a:r>
              <a:rPr lang="pt-BR" dirty="0" err="1"/>
              <a:t>Tagore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Clássica hindustani </a:t>
            </a:r>
            <a:r>
              <a:rPr lang="pt-BR" dirty="0"/>
              <a:t>-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www.youtube.com/watch?v=SA_VGeC5ecU</a:t>
            </a:r>
            <a:r>
              <a:rPr lang="pt-BR" dirty="0" smtClean="0"/>
              <a:t> </a:t>
            </a:r>
          </a:p>
          <a:p>
            <a:r>
              <a:rPr lang="pt-BR" dirty="0" smtClean="0"/>
              <a:t>Música urbana </a:t>
            </a:r>
            <a:r>
              <a:rPr lang="pt-BR" dirty="0"/>
              <a:t>bengali –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www.youtube.com/watch?v=3bdfaVbKhyM</a:t>
            </a:r>
            <a:r>
              <a:rPr lang="pt-BR" dirty="0" smtClean="0"/>
              <a:t> </a:t>
            </a:r>
          </a:p>
          <a:p>
            <a:r>
              <a:rPr lang="pt-BR" dirty="0" smtClean="0"/>
              <a:t>Música rural bengali </a:t>
            </a:r>
            <a:r>
              <a:rPr lang="pt-BR" dirty="0"/>
              <a:t>- </a:t>
            </a:r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www.youtube.com/watch?v=dbbxzAXJUm0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650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 A vida musical de R. </a:t>
            </a:r>
            <a:r>
              <a:rPr lang="pt-BR" dirty="0" err="1"/>
              <a:t>Tagore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r>
              <a:rPr lang="pt-BR" dirty="0" err="1"/>
              <a:t>Tagore</a:t>
            </a:r>
            <a:r>
              <a:rPr lang="pt-BR" dirty="0"/>
              <a:t> relata que o ritmo da música folclórica desafiava a métrica da música clássica </a:t>
            </a:r>
            <a:r>
              <a:rPr lang="pt-BR" dirty="0" smtClean="0"/>
              <a:t>indiana;</a:t>
            </a:r>
            <a:endParaRPr lang="pt-BR" dirty="0"/>
          </a:p>
          <a:p>
            <a:r>
              <a:rPr lang="pt-BR" dirty="0"/>
              <a:t>Essa percepção o levou, posteriormente, a se interessar pela pesquisa tanto das rimas folclóricas quanto da música tradicional de Bengala 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864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A vida musical de R. </a:t>
            </a:r>
            <a:r>
              <a:rPr lang="pt-BR" dirty="0" err="1"/>
              <a:t>Tagore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partir da 1ª viagem à </a:t>
            </a:r>
            <a:r>
              <a:rPr lang="pt-BR" dirty="0" err="1" smtClean="0"/>
              <a:t>inglaterra</a:t>
            </a:r>
            <a:r>
              <a:rPr lang="pt-BR" dirty="0" smtClean="0"/>
              <a:t>, ele iniciou a fase de experimentações, escolhendo </a:t>
            </a:r>
            <a:r>
              <a:rPr lang="pt-BR" i="1" dirty="0" err="1" smtClean="0"/>
              <a:t>ragas</a:t>
            </a:r>
            <a:r>
              <a:rPr lang="pt-BR" dirty="0" smtClean="0"/>
              <a:t> específicas (principalmente de origem folclórica) ou fundindo </a:t>
            </a:r>
            <a:r>
              <a:rPr lang="pt-BR" i="1" dirty="0" err="1" smtClean="0"/>
              <a:t>ragas</a:t>
            </a:r>
            <a:r>
              <a:rPr lang="pt-BR" dirty="0" smtClean="0"/>
              <a:t> tradicionais para criar novas estruturas, expressando os conteúdos emocionais de seus poemas. Também experimenta novos ritmos, usa diferentes andamentos e </a:t>
            </a:r>
            <a:r>
              <a:rPr lang="pt-BR" i="1" dirty="0" err="1" smtClean="0"/>
              <a:t>candas</a:t>
            </a:r>
            <a:r>
              <a:rPr lang="pt-BR" dirty="0" smtClean="0"/>
              <a:t> (pés métricos).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25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vida musical de R. </a:t>
            </a:r>
            <a:r>
              <a:rPr lang="pt-BR" dirty="0" err="1"/>
              <a:t>Tagore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Assim, nasce o estilo de </a:t>
            </a:r>
            <a:r>
              <a:rPr lang="pt-BR" dirty="0" err="1" smtClean="0"/>
              <a:t>Tagore</a:t>
            </a:r>
            <a:r>
              <a:rPr lang="pt-BR" dirty="0" smtClean="0"/>
              <a:t> (conhecido em toda </a:t>
            </a:r>
            <a:r>
              <a:rPr lang="pt-BR" dirty="0" err="1" smtClean="0"/>
              <a:t>india</a:t>
            </a:r>
            <a:r>
              <a:rPr lang="pt-BR" dirty="0" smtClean="0"/>
              <a:t> como </a:t>
            </a:r>
            <a:r>
              <a:rPr lang="pt-BR" dirty="0" err="1" smtClean="0"/>
              <a:t>Rabindra-Samgita</a:t>
            </a:r>
            <a:r>
              <a:rPr lang="pt-BR" dirty="0" smtClean="0"/>
              <a:t>), que se destaca por não poder ser enquadrado na divisão tradicional entre </a:t>
            </a:r>
            <a:r>
              <a:rPr lang="pt-BR" i="1" dirty="0" smtClean="0"/>
              <a:t>Marga </a:t>
            </a:r>
            <a:r>
              <a:rPr lang="pt-BR" i="1" dirty="0" err="1" smtClean="0"/>
              <a:t>Samgita</a:t>
            </a:r>
            <a:r>
              <a:rPr lang="pt-BR" i="1" dirty="0" smtClean="0"/>
              <a:t> </a:t>
            </a:r>
            <a:r>
              <a:rPr lang="pt-BR" dirty="0" smtClean="0"/>
              <a:t>(literalmente “música do caminho”), que na terminologia musicológica contemporânea passou a ser chamada de “música clássica” e </a:t>
            </a:r>
            <a:r>
              <a:rPr lang="pt-BR" i="1" dirty="0" err="1" smtClean="0"/>
              <a:t>Desi</a:t>
            </a:r>
            <a:r>
              <a:rPr lang="pt-BR" i="1" dirty="0" smtClean="0"/>
              <a:t> </a:t>
            </a:r>
            <a:r>
              <a:rPr lang="pt-BR" i="1" dirty="0" err="1" smtClean="0"/>
              <a:t>Samgita</a:t>
            </a:r>
            <a:r>
              <a:rPr lang="pt-BR" dirty="0" smtClean="0"/>
              <a:t>, que na terminologia musicológica “tomou sentido de música regional”.</a:t>
            </a:r>
          </a:p>
          <a:p>
            <a:r>
              <a:rPr lang="pt-BR" dirty="0" smtClean="0"/>
              <a:t> </a:t>
            </a:r>
            <a:r>
              <a:rPr lang="pt-BR" i="1" dirty="0" err="1" smtClean="0"/>
              <a:t>Rabindra</a:t>
            </a:r>
            <a:r>
              <a:rPr lang="pt-BR" i="1" dirty="0" smtClean="0"/>
              <a:t> </a:t>
            </a:r>
            <a:r>
              <a:rPr lang="pt-BR" i="1" dirty="0" err="1" smtClean="0"/>
              <a:t>Samgita</a:t>
            </a:r>
            <a:r>
              <a:rPr lang="pt-BR" dirty="0" smtClean="0"/>
              <a:t> começa a se afirmar como um moderno estilo musical nacional, e a partir da última década do séc. XIX começa a fase de incorporação das inúmeras tradições musicais rurais de Bengala.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52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Rabindra-Samgita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Rabindra-Samgita</a:t>
            </a:r>
            <a:r>
              <a:rPr lang="pt-BR" dirty="0"/>
              <a:t> </a:t>
            </a:r>
            <a:r>
              <a:rPr lang="pt-BR" dirty="0" smtClean="0"/>
              <a:t>música-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www.youtube.com/watch?v=rPulIwNF1uk</a:t>
            </a:r>
            <a:r>
              <a:rPr lang="pt-BR" dirty="0" smtClean="0"/>
              <a:t> </a:t>
            </a:r>
          </a:p>
          <a:p>
            <a:r>
              <a:rPr lang="pt-BR" dirty="0" err="1" smtClean="0"/>
              <a:t>Rabindra-Samgita</a:t>
            </a:r>
            <a:r>
              <a:rPr lang="pt-BR" dirty="0"/>
              <a:t> dança - 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www.youtube.com/watch?v=I2wmi3a11vE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29" y="3666593"/>
            <a:ext cx="4246749" cy="28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7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vida musical de R. </a:t>
            </a:r>
            <a:r>
              <a:rPr lang="pt-BR" dirty="0" err="1"/>
              <a:t>Tagore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Os </a:t>
            </a:r>
            <a:r>
              <a:rPr lang="pt-BR" dirty="0" err="1" smtClean="0"/>
              <a:t>Kobiwalas</a:t>
            </a:r>
            <a:r>
              <a:rPr lang="pt-BR" dirty="0" smtClean="0"/>
              <a:t> foram os primeiros que, na Bengala moderna, começaram a compor canções, não a partir de um entusiasmo religioso ou para o prazer dos reis, mas apenas para deleitar pessoas comuns.</a:t>
            </a:r>
          </a:p>
          <a:p>
            <a:r>
              <a:rPr lang="pt-BR" dirty="0" smtClean="0"/>
              <a:t>Eles teriam respondido a essa demanda social, alterando o material, o tom e a estrutura de suas canções. Assim introduziam uma competição verbal na estrutura da canção que não havia antes.</a:t>
            </a:r>
          </a:p>
          <a:p>
            <a:r>
              <a:rPr lang="pt-BR" dirty="0" smtClean="0"/>
              <a:t>Para </a:t>
            </a:r>
            <a:r>
              <a:rPr lang="pt-BR" dirty="0" err="1" smtClean="0"/>
              <a:t>R.Tagore</a:t>
            </a:r>
            <a:r>
              <a:rPr lang="pt-BR" dirty="0" smtClean="0"/>
              <a:t>, tal alteração atendeu à expectativa do público que desejava escutar e ver uma batalha verbal improvisada no palco.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437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Kobiwalas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Kobiwalas</a:t>
            </a:r>
            <a:r>
              <a:rPr lang="pt-BR" dirty="0"/>
              <a:t> </a:t>
            </a:r>
            <a:r>
              <a:rPr lang="pt-BR" sz="1200" dirty="0" smtClean="0"/>
              <a:t>(8 min.) </a:t>
            </a:r>
            <a:r>
              <a:rPr lang="pt-BR" sz="2800" dirty="0" smtClean="0"/>
              <a:t>-</a:t>
            </a:r>
            <a:r>
              <a:rPr lang="pt-BR" sz="1200" dirty="0" smtClean="0"/>
              <a:t>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www.youtube.com/watch?v=yswEVtp04Jw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78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  Nacionalismo e Modernidade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historiador indiano </a:t>
            </a:r>
            <a:r>
              <a:rPr lang="pt-BR" dirty="0" err="1" smtClean="0"/>
              <a:t>Partha</a:t>
            </a:r>
            <a:r>
              <a:rPr lang="pt-BR" dirty="0" smtClean="0"/>
              <a:t> </a:t>
            </a:r>
            <a:r>
              <a:rPr lang="pt-BR" dirty="0" err="1" smtClean="0"/>
              <a:t>Chatterjee</a:t>
            </a:r>
            <a:r>
              <a:rPr lang="pt-BR" dirty="0" smtClean="0"/>
              <a:t> argumenta que acabamos desconsiderando os dados do nacionalismo anticolonial, cujos resultados mais poderosos e mais criativos da imaginação nacionalista estiveram baseados não na imitação de modelos europeus ou americanos, mas numa diferença com relação às formas modulares da sociedade nacional propagada pelo </a:t>
            </a:r>
            <a:r>
              <a:rPr lang="pt-BR" dirty="0"/>
              <a:t>O</a:t>
            </a:r>
            <a:r>
              <a:rPr lang="pt-BR" dirty="0" smtClean="0"/>
              <a:t>cidente moderno.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32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Os </a:t>
            </a:r>
            <a:r>
              <a:rPr lang="pt-BR" dirty="0" err="1" smtClean="0"/>
              <a:t>bauls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6" y="1556792"/>
            <a:ext cx="2819893" cy="18002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39" y="1556792"/>
            <a:ext cx="4077961" cy="24482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12165"/>
            <a:ext cx="3282465" cy="33371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21697"/>
            <a:ext cx="3888628" cy="258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8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Os </a:t>
            </a:r>
            <a:r>
              <a:rPr lang="pt-BR" dirty="0" err="1"/>
              <a:t>bauls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Os </a:t>
            </a:r>
            <a:r>
              <a:rPr lang="pt-BR" dirty="0" err="1" smtClean="0"/>
              <a:t>bauls</a:t>
            </a:r>
            <a:r>
              <a:rPr lang="pt-BR" dirty="0" smtClean="0"/>
              <a:t> parecem ter resultado de uma fusão de elementos do budismo, do </a:t>
            </a:r>
            <a:r>
              <a:rPr lang="pt-BR" dirty="0" err="1" smtClean="0"/>
              <a:t>shaktismo</a:t>
            </a:r>
            <a:r>
              <a:rPr lang="pt-BR" dirty="0" smtClean="0"/>
              <a:t> (crença dos adoradores da deusa </a:t>
            </a:r>
            <a:r>
              <a:rPr lang="pt-BR" dirty="0" err="1" smtClean="0"/>
              <a:t>shakti</a:t>
            </a:r>
            <a:r>
              <a:rPr lang="pt-BR" dirty="0" smtClean="0"/>
              <a:t>, símbolo da energia do universo), e do sufismo, tendência mística do islamismo.</a:t>
            </a:r>
          </a:p>
          <a:p>
            <a:r>
              <a:rPr lang="pt-BR" dirty="0" smtClean="0"/>
              <a:t>Há muitos elementos de sua crença, especialmente a defesa de um amor incondicional para todos, sem distinção de castas.</a:t>
            </a:r>
          </a:p>
          <a:p>
            <a:r>
              <a:rPr lang="pt-BR" dirty="0" smtClean="0"/>
              <a:t>Música dos </a:t>
            </a:r>
            <a:r>
              <a:rPr lang="pt-BR" dirty="0" err="1" smtClean="0"/>
              <a:t>bauls</a:t>
            </a:r>
            <a:r>
              <a:rPr lang="pt-BR" dirty="0"/>
              <a:t> -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www.youtube.com/watch?v=KqwOSehWaag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068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Tagore</a:t>
            </a:r>
            <a:r>
              <a:rPr lang="pt-BR" dirty="0"/>
              <a:t>, e a nova imagem dos </a:t>
            </a:r>
            <a:r>
              <a:rPr lang="pt-BR" dirty="0" err="1"/>
              <a:t>bauls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r>
              <a:rPr lang="pt-BR" dirty="0" smtClean="0"/>
              <a:t>No processo de valorização da cultura bengali, os </a:t>
            </a:r>
            <a:r>
              <a:rPr lang="pt-BR" dirty="0" err="1" smtClean="0"/>
              <a:t>bauls</a:t>
            </a:r>
            <a:r>
              <a:rPr lang="pt-BR" dirty="0" smtClean="0"/>
              <a:t>, músicos/dançarinos que formam uma seita sincrética de Bengala, até então mal vista pela elite urbana, tiveram sua imagem completamente redefinida.</a:t>
            </a:r>
          </a:p>
          <a:p>
            <a:r>
              <a:rPr lang="pt-BR" dirty="0" smtClean="0"/>
              <a:t>Antes eram desprezados e suas canções eram vistas como mero entretenimento, passaram a corporificar uma antiga sabedoria nativa, tendo sua imagem completamente redesenhada.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935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Tagore</a:t>
            </a:r>
            <a:r>
              <a:rPr lang="pt-BR" dirty="0" smtClean="0"/>
              <a:t>, e a nova imagem dos </a:t>
            </a:r>
            <a:r>
              <a:rPr lang="pt-BR" dirty="0" err="1" smtClean="0"/>
              <a:t>bauls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Contribuindo para formação da imagem dos </a:t>
            </a:r>
            <a:r>
              <a:rPr lang="pt-BR" dirty="0" err="1" smtClean="0"/>
              <a:t>bauls</a:t>
            </a:r>
            <a:r>
              <a:rPr lang="pt-BR" dirty="0" smtClean="0"/>
              <a:t>, R.T. e seu associado K. </a:t>
            </a:r>
            <a:r>
              <a:rPr lang="pt-BR" dirty="0" err="1" smtClean="0"/>
              <a:t>Mohun</a:t>
            </a:r>
            <a:r>
              <a:rPr lang="pt-BR" dirty="0" smtClean="0"/>
              <a:t> </a:t>
            </a:r>
            <a:r>
              <a:rPr lang="pt-BR" dirty="0" err="1" smtClean="0"/>
              <a:t>Sen</a:t>
            </a:r>
            <a:r>
              <a:rPr lang="pt-BR" dirty="0" smtClean="0"/>
              <a:t>, </a:t>
            </a:r>
            <a:r>
              <a:rPr lang="pt-BR" dirty="0" smtClean="0"/>
              <a:t>tiveram um papel fundamental, podendo-se afirmar que as peças teatrais de </a:t>
            </a:r>
            <a:r>
              <a:rPr lang="pt-BR" dirty="0" err="1" smtClean="0"/>
              <a:t>Tagore</a:t>
            </a:r>
            <a:r>
              <a:rPr lang="pt-BR" dirty="0" smtClean="0"/>
              <a:t> (com </a:t>
            </a:r>
            <a:r>
              <a:rPr lang="pt-BR" dirty="0" smtClean="0"/>
              <a:t>seus personagens </a:t>
            </a:r>
            <a:r>
              <a:rPr lang="pt-BR" dirty="0" err="1" smtClean="0"/>
              <a:t>bauls</a:t>
            </a:r>
            <a:r>
              <a:rPr lang="pt-BR" dirty="0" smtClean="0"/>
              <a:t>), seus artigos sobre essa comunidade e suas canções baseadas no estilo </a:t>
            </a:r>
            <a:r>
              <a:rPr lang="pt-BR" dirty="0" err="1" smtClean="0"/>
              <a:t>baul</a:t>
            </a:r>
            <a:r>
              <a:rPr lang="pt-BR" dirty="0" smtClean="0"/>
              <a:t>, forjaram uma nova imagem dos </a:t>
            </a:r>
            <a:r>
              <a:rPr lang="pt-BR" dirty="0" err="1" smtClean="0"/>
              <a:t>bauls</a:t>
            </a:r>
            <a:r>
              <a:rPr lang="pt-BR" dirty="0" smtClean="0"/>
              <a:t> para a elite bengali.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60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Uma outra modernidade...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 smtClean="0"/>
              <a:t>Tagore</a:t>
            </a:r>
            <a:r>
              <a:rPr lang="pt-BR" dirty="0" smtClean="0"/>
              <a:t> compatibiliza a modernidade que emana da “Civilização” com uma certa tradição autóctone, que lhe fornece as bases para levar adiante o projeto modernizador, ou melhor dizendo, a construção de uma modernidade indiana distinta da europeia.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784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71703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t-BR" sz="3100" i="1" dirty="0"/>
              <a:t>“Por que o amor universal e outras grandes ideias soam bem a nós vindas das bocas dos estrangeiros, mas como é que essas mesmas coisas, cantadas pelos mendigos na frente de nossas casas, não alcançam nossos ouvidos? “ </a:t>
            </a:r>
            <a:r>
              <a:rPr lang="pt-BR" sz="3100" i="1" dirty="0" smtClean="0"/>
              <a:t/>
            </a:r>
            <a:br>
              <a:rPr lang="pt-BR" sz="3100" i="1" dirty="0" smtClean="0"/>
            </a:br>
            <a:r>
              <a:rPr lang="pt-BR" sz="3100" i="1" dirty="0"/>
              <a:t/>
            </a:r>
            <a:br>
              <a:rPr lang="pt-BR" sz="3100" i="1" dirty="0"/>
            </a:br>
            <a:r>
              <a:rPr lang="pt-BR" sz="3100" i="1" dirty="0" smtClean="0"/>
              <a:t>                                    </a:t>
            </a:r>
            <a:r>
              <a:rPr lang="pt-BR" sz="2800" dirty="0"/>
              <a:t>(TAGORE 1992,p.289)</a:t>
            </a:r>
            <a:br>
              <a:rPr lang="pt-BR" sz="2800" dirty="0"/>
            </a:br>
            <a:r>
              <a:rPr lang="pt-BR" sz="3100" i="1" dirty="0" smtClean="0"/>
              <a:t/>
            </a:r>
            <a:br>
              <a:rPr lang="pt-BR" sz="3100" i="1" dirty="0" smtClean="0"/>
            </a:br>
            <a:r>
              <a:rPr lang="pt-BR" sz="3100" i="1" dirty="0"/>
              <a:t/>
            </a:r>
            <a:br>
              <a:rPr lang="pt-BR" sz="3100" i="1" dirty="0"/>
            </a:br>
            <a:r>
              <a:rPr lang="pt-BR" sz="3100" i="1" dirty="0" smtClean="0"/>
              <a:t/>
            </a:r>
            <a:br>
              <a:rPr lang="pt-BR" sz="3100" i="1" dirty="0" smtClean="0"/>
            </a:br>
            <a:r>
              <a:rPr lang="pt-BR" sz="3100" i="1" dirty="0" smtClean="0"/>
              <a:t> </a:t>
            </a:r>
            <a:r>
              <a:rPr lang="pt-BR" i="1" dirty="0"/>
              <a:t/>
            </a:r>
            <a:br>
              <a:rPr lang="pt-BR" i="1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33056"/>
            <a:ext cx="1847850" cy="2476500"/>
          </a:xfrm>
        </p:spPr>
      </p:pic>
    </p:spTree>
    <p:extLst>
      <p:ext uri="{BB962C8B-B14F-4D97-AF65-F5344CB8AC3E}">
        <p14:creationId xmlns:p14="http://schemas.microsoft.com/office/powerpoint/2010/main" val="23687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     </a:t>
            </a:r>
            <a:r>
              <a:rPr lang="pt-BR" dirty="0"/>
              <a:t>Nacionalismo e Modernidade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tese de </a:t>
            </a:r>
            <a:r>
              <a:rPr lang="pt-BR" dirty="0" err="1" smtClean="0"/>
              <a:t>Chatterjee</a:t>
            </a:r>
            <a:r>
              <a:rPr lang="pt-BR" dirty="0" smtClean="0"/>
              <a:t> dizia que deveria existir um campo de soberania relativo às questões que diziam a respeito à “</a:t>
            </a:r>
            <a:r>
              <a:rPr lang="pt-BR" dirty="0"/>
              <a:t>c</a:t>
            </a:r>
            <a:r>
              <a:rPr lang="pt-BR" dirty="0" smtClean="0"/>
              <a:t>ultura nacional”, vista pelos agentes sociais como um território soberano onde o Estado não deveria intervir.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758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</a:t>
            </a:r>
            <a:r>
              <a:rPr lang="pt-BR" dirty="0"/>
              <a:t>Família </a:t>
            </a:r>
            <a:r>
              <a:rPr lang="pt-BR" dirty="0" err="1"/>
              <a:t>Tagore</a:t>
            </a:r>
            <a:r>
              <a:rPr lang="pt-BR" dirty="0"/>
              <a:t> de </a:t>
            </a:r>
            <a:r>
              <a:rPr lang="pt-BR" dirty="0" err="1"/>
              <a:t>Jorasanko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35" y="1600200"/>
            <a:ext cx="3835479" cy="4495800"/>
          </a:xfrm>
        </p:spPr>
      </p:pic>
    </p:spTree>
    <p:extLst>
      <p:ext uri="{BB962C8B-B14F-4D97-AF65-F5344CB8AC3E}">
        <p14:creationId xmlns:p14="http://schemas.microsoft.com/office/powerpoint/2010/main" val="311440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Família </a:t>
            </a:r>
            <a:r>
              <a:rPr lang="pt-BR" dirty="0" err="1"/>
              <a:t>Tagore</a:t>
            </a:r>
            <a:r>
              <a:rPr lang="pt-BR" dirty="0"/>
              <a:t> de </a:t>
            </a:r>
            <a:r>
              <a:rPr lang="pt-BR" dirty="0" err="1"/>
              <a:t>Jorasanko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família </a:t>
            </a:r>
            <a:r>
              <a:rPr lang="pt-BR" dirty="0" err="1" smtClean="0"/>
              <a:t>Tagore</a:t>
            </a:r>
            <a:r>
              <a:rPr lang="pt-BR" dirty="0" smtClean="0"/>
              <a:t>, ao contrário dos </a:t>
            </a:r>
            <a:r>
              <a:rPr lang="pt-B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Tagores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pt-B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Pathuriaghat</a:t>
            </a:r>
            <a:r>
              <a:rPr lang="pt-BR" dirty="0" smtClean="0"/>
              <a:t>, participou ativamente das duas fases do período de “reforma social” na Índia. </a:t>
            </a:r>
            <a:endParaRPr lang="pt-BR" dirty="0"/>
          </a:p>
          <a:p>
            <a:r>
              <a:rPr lang="pt-BR" dirty="0" smtClean="0"/>
              <a:t>Os reformadores hindus ligados ao movimento conhecido como </a:t>
            </a:r>
            <a:r>
              <a:rPr lang="pt-B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Brahmo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Somaj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 smtClean="0"/>
              <a:t>recorreram às autoridades coloniais para promover reformas de instituições e costumes tradicionais em prol da modernização.</a:t>
            </a:r>
          </a:p>
          <a:p>
            <a:r>
              <a:rPr lang="pt-BR" dirty="0" smtClean="0"/>
              <a:t>Foi com a organização dos “Hindu Melas” (feiras de artesanato e arte hindus)que a família </a:t>
            </a:r>
            <a:r>
              <a:rPr lang="pt-BR" dirty="0" err="1" smtClean="0"/>
              <a:t>Tagore</a:t>
            </a:r>
            <a:r>
              <a:rPr lang="pt-BR" dirty="0" smtClean="0"/>
              <a:t> patrocinou ativamente desse processo.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9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Família </a:t>
            </a:r>
            <a:r>
              <a:rPr lang="pt-BR" dirty="0" err="1"/>
              <a:t>Tagore</a:t>
            </a:r>
            <a:r>
              <a:rPr lang="pt-BR" dirty="0"/>
              <a:t> de </a:t>
            </a:r>
            <a:r>
              <a:rPr lang="pt-BR" dirty="0" err="1"/>
              <a:t>Jorasanko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Havia uma intensa resistência a permitir que o Estado colonial interviesse nas questões que diziam respeito à “cultura nacional”</a:t>
            </a:r>
          </a:p>
          <a:p>
            <a:r>
              <a:rPr lang="pt-BR" dirty="0" smtClean="0"/>
              <a:t>Então, a elite nativa passa a exigir que o Estado colonial fosse mantido fora do domínio da cultura.</a:t>
            </a:r>
          </a:p>
          <a:p>
            <a:r>
              <a:rPr lang="pt-BR" dirty="0" smtClean="0"/>
              <a:t>E é nesse campo cultural que a elite bengali começa a criar uma cultura nacional “moderna” que não fosse mera imitação dos modelos ocidentais.</a:t>
            </a:r>
          </a:p>
          <a:p>
            <a:r>
              <a:rPr lang="pt-BR" dirty="0" smtClean="0"/>
              <a:t>O nacionalismo transforma diversas subáreas do campo cultura, como: língua, literatura, música, ...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728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Movimento dos folcloristas indianos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5" y="1557169"/>
            <a:ext cx="4015397" cy="2735927"/>
          </a:xfr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1" y="4293096"/>
            <a:ext cx="4032448" cy="247995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791112" cy="47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2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Movimento dos folcloristas indianos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9971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Os escritores nacionalistas ao tentar dar voz ao sentimento patriótico que emergiam, usaram materiais folclóricos – a maioria de contos, mitos e lendas – recriavam uma Índia romântica e idílica </a:t>
            </a:r>
          </a:p>
          <a:p>
            <a:r>
              <a:rPr lang="pt-BR" dirty="0" smtClean="0"/>
              <a:t>Não fizeram trabalho de campo, ou seja, não chegaram a coletar ou preservar material autenticamente popular, tendo frequentemente utilizado lendas e narrativas míticas hindus para expressar sentimentos de uma comunidade(hindu) que sofria o impacto do contato com a cultura ocidental e com o romantismo europeu.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240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/>
              <a:t>Rabindranath</a:t>
            </a:r>
            <a:r>
              <a:rPr lang="pt-BR" dirty="0"/>
              <a:t> </a:t>
            </a:r>
            <a:r>
              <a:rPr lang="pt-BR" dirty="0" err="1"/>
              <a:t>Tagore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619500" cy="2714625"/>
          </a:xfrm>
        </p:spPr>
      </p:pic>
      <p:sp>
        <p:nvSpPr>
          <p:cNvPr id="5" name="Retângulo 4"/>
          <p:cNvSpPr/>
          <p:nvPr/>
        </p:nvSpPr>
        <p:spPr>
          <a:xfrm>
            <a:off x="971600" y="4725144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Foi um polímata bengali . Como </a:t>
            </a:r>
            <a:r>
              <a:rPr lang="pt-BR" dirty="0"/>
              <a:t>poeta, romancista, músico </a:t>
            </a:r>
            <a:r>
              <a:rPr lang="pt-BR" dirty="0" smtClean="0"/>
              <a:t>compositor e </a:t>
            </a:r>
            <a:r>
              <a:rPr lang="pt-BR" dirty="0"/>
              <a:t>dramaturgo, reformulou a </a:t>
            </a:r>
            <a:r>
              <a:rPr lang="pt-BR" dirty="0" smtClean="0"/>
              <a:t>literatura </a:t>
            </a:r>
            <a:r>
              <a:rPr lang="pt-BR" dirty="0"/>
              <a:t>e a música bengali no final do século XIX e início do século XX. Como autor de </a:t>
            </a:r>
            <a:r>
              <a:rPr lang="pt-BR" i="1" dirty="0" err="1" smtClean="0"/>
              <a:t>Gitânjali</a:t>
            </a:r>
            <a:r>
              <a:rPr lang="pt-BR" dirty="0" smtClean="0"/>
              <a:t>, </a:t>
            </a:r>
            <a:r>
              <a:rPr lang="pt-BR" dirty="0"/>
              <a:t>que em português se chamou "Oferenda </a:t>
            </a:r>
            <a:r>
              <a:rPr lang="pt-BR" dirty="0" smtClean="0"/>
              <a:t>Lírica“ e </a:t>
            </a:r>
            <a:r>
              <a:rPr lang="pt-BR" dirty="0"/>
              <a:t>seus "versos profundamente sensíveis, frescos e belos</a:t>
            </a:r>
            <a:r>
              <a:rPr lang="pt-BR" dirty="0" smtClean="0"/>
              <a:t>", foi </a:t>
            </a:r>
            <a:r>
              <a:rPr lang="pt-BR" dirty="0"/>
              <a:t>o primeiro não-europeu a conquistar, em 1913, o Nobel de </a:t>
            </a:r>
            <a:r>
              <a:rPr lang="pt-BR" dirty="0" smtClean="0"/>
              <a:t>Literatura.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93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446</TotalTime>
  <Words>1394</Words>
  <Application>Microsoft Office PowerPoint</Application>
  <PresentationFormat>Apresentação na tela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Mediano</vt:lpstr>
      <vt:lpstr>Repensando o nacional à margem da “Civilização”: R. Tagore, o folclore de bengala e a construção da modernidade indiana.</vt:lpstr>
      <vt:lpstr>    Nacionalismo e Modernidade</vt:lpstr>
      <vt:lpstr>      Nacionalismo e Modernidade</vt:lpstr>
      <vt:lpstr>    Família Tagore de Jorasanko</vt:lpstr>
      <vt:lpstr>Família Tagore de Jorasanko</vt:lpstr>
      <vt:lpstr>Família Tagore de Jorasanko</vt:lpstr>
      <vt:lpstr>Movimento dos folcloristas indianos</vt:lpstr>
      <vt:lpstr>Movimento dos folcloristas indianos</vt:lpstr>
      <vt:lpstr>Rabindranath Tagore</vt:lpstr>
      <vt:lpstr>Contribuição de R. Tagore para o movimento dos folcloristas indianos</vt:lpstr>
      <vt:lpstr>Contribuição de R. Tagore para o movimento dos folcloristas indianos</vt:lpstr>
      <vt:lpstr> A vida musical de R. Tagore</vt:lpstr>
      <vt:lpstr>A vida musical de R. Tagore</vt:lpstr>
      <vt:lpstr>  A vida musical de R. Tagore</vt:lpstr>
      <vt:lpstr> A vida musical de R. Tagore</vt:lpstr>
      <vt:lpstr>A vida musical de R. Tagore</vt:lpstr>
      <vt:lpstr>Rabindra-Samgita</vt:lpstr>
      <vt:lpstr>A vida musical de R. Tagore</vt:lpstr>
      <vt:lpstr>Kobiwalas</vt:lpstr>
      <vt:lpstr>Os bauls</vt:lpstr>
      <vt:lpstr>Os bauls</vt:lpstr>
      <vt:lpstr>Tagore, e a nova imagem dos bauls</vt:lpstr>
      <vt:lpstr>Tagore, e a nova imagem dos bauls</vt:lpstr>
      <vt:lpstr>Uma outra modernidade...</vt:lpstr>
      <vt:lpstr>“Por que o amor universal e outras grandes ideias soam bem a nós vindas das bocas dos estrangeiros, mas como é que essas mesmas coisas, cantadas pelos mendigos na frente de nossas casas, não alcançam nossos ouvidos? “                                       (TAGORE 1992,p.289)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Repensando o nacional à margem da “Civilização”: R. Tagore, o folclore de bengala e a construção da modernidade indiana.</dc:title>
  <dc:creator>informatica</dc:creator>
  <cp:lastModifiedBy>informatica</cp:lastModifiedBy>
  <cp:revision>32</cp:revision>
  <dcterms:created xsi:type="dcterms:W3CDTF">2015-09-22T19:22:28Z</dcterms:created>
  <dcterms:modified xsi:type="dcterms:W3CDTF">2015-09-23T22:12:33Z</dcterms:modified>
</cp:coreProperties>
</file>