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3" r:id="rId7"/>
    <p:sldId id="262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47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5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9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08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4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42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2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4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09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0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30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79330-88BB-0647-B7B3-6CCB059E1E0E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E2F9B-3CE3-C142-8638-26825438F5F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5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007" y="108288"/>
            <a:ext cx="3195092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</a:rPr>
              <a:t>Inovação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em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Saúde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Pública</a:t>
            </a:r>
            <a:r>
              <a:rPr lang="en-US" sz="2800" b="1" dirty="0" smtClean="0">
                <a:solidFill>
                  <a:srgbClr val="C00000"/>
                </a:solidFill>
              </a:rPr>
              <a:t> e </a:t>
            </a:r>
            <a:r>
              <a:rPr lang="en-US" sz="2800" b="1" dirty="0" err="1" smtClean="0">
                <a:solidFill>
                  <a:srgbClr val="C00000"/>
                </a:solidFill>
              </a:rPr>
              <a:t>Nutrição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r>
              <a:rPr lang="en-US" sz="2400" dirty="0" err="1" smtClean="0"/>
              <a:t>Inovação</a:t>
            </a:r>
            <a:r>
              <a:rPr lang="en-US" sz="2400" dirty="0" smtClean="0"/>
              <a:t> é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m</a:t>
            </a:r>
            <a:r>
              <a:rPr lang="en-US" sz="2400" dirty="0" err="1" smtClean="0"/>
              <a:t>udança</a:t>
            </a:r>
            <a:r>
              <a:rPr lang="en-US" sz="2400" dirty="0" smtClean="0"/>
              <a:t> </a:t>
            </a:r>
            <a:r>
              <a:rPr lang="en-US" sz="2400" dirty="0" err="1"/>
              <a:t>técnica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nova forma de </a:t>
            </a:r>
            <a:r>
              <a:rPr lang="en-US" sz="2400" dirty="0" err="1"/>
              <a:t>atuar</a:t>
            </a:r>
            <a:r>
              <a:rPr lang="en-US" sz="2400" dirty="0"/>
              <a:t> no </a:t>
            </a:r>
            <a:r>
              <a:rPr lang="en-US" sz="2400" dirty="0" err="1"/>
              <a:t>processo</a:t>
            </a:r>
            <a:r>
              <a:rPr lang="en-US" sz="2400" dirty="0"/>
              <a:t> de </a:t>
            </a:r>
            <a:r>
              <a:rPr lang="en-US" sz="2400" dirty="0" err="1"/>
              <a:t>trabalho</a:t>
            </a:r>
            <a:r>
              <a:rPr lang="en-US" sz="2400" dirty="0"/>
              <a:t> </a:t>
            </a:r>
            <a:r>
              <a:rPr lang="en-US" sz="2400" dirty="0" err="1"/>
              <a:t>relativo</a:t>
            </a:r>
            <a:r>
              <a:rPr lang="en-US" sz="2400" dirty="0"/>
              <a:t> à </a:t>
            </a:r>
            <a:r>
              <a:rPr lang="en-US" sz="2400" dirty="0" err="1"/>
              <a:t>promoção</a:t>
            </a:r>
            <a:r>
              <a:rPr lang="en-US" sz="2400" dirty="0"/>
              <a:t> da </a:t>
            </a:r>
            <a:r>
              <a:rPr lang="en-US" sz="2400" dirty="0" err="1"/>
              <a:t>saúde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à </a:t>
            </a:r>
            <a:r>
              <a:rPr lang="en-US" sz="2400" dirty="0" err="1"/>
              <a:t>prevenção</a:t>
            </a:r>
            <a:r>
              <a:rPr lang="en-US" sz="2400" dirty="0"/>
              <a:t> de </a:t>
            </a:r>
            <a:r>
              <a:rPr lang="en-US" sz="2400" dirty="0" err="1"/>
              <a:t>doenças</a:t>
            </a:r>
            <a:r>
              <a:rPr lang="en-US" sz="2400" dirty="0"/>
              <a:t>, que </a:t>
            </a:r>
            <a:r>
              <a:rPr lang="en-US" sz="2400" dirty="0" err="1"/>
              <a:t>produz</a:t>
            </a:r>
            <a:r>
              <a:rPr lang="en-US" sz="2400" dirty="0"/>
              <a:t> </a:t>
            </a:r>
            <a:r>
              <a:rPr lang="en-US" sz="2400" dirty="0" err="1"/>
              <a:t>efeitos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situação</a:t>
            </a:r>
            <a:r>
              <a:rPr lang="en-US" sz="2400" dirty="0"/>
              <a:t> </a:t>
            </a:r>
            <a:r>
              <a:rPr lang="en-US" sz="2400" dirty="0" err="1"/>
              <a:t>epidemiológica</a:t>
            </a:r>
            <a:r>
              <a:rPr lang="en-US" sz="2400" dirty="0"/>
              <a:t> de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determinada</a:t>
            </a:r>
            <a:r>
              <a:rPr lang="en-US" sz="2400" dirty="0"/>
              <a:t> </a:t>
            </a:r>
            <a:r>
              <a:rPr lang="en-US" sz="2400" dirty="0" err="1"/>
              <a:t>população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pt-BR" sz="1400" dirty="0" smtClean="0"/>
          </a:p>
          <a:p>
            <a:pPr algn="ctr"/>
            <a:r>
              <a:rPr lang="pt-BR" sz="1050" dirty="0" smtClean="0"/>
              <a:t>Magalhães</a:t>
            </a:r>
            <a:r>
              <a:rPr lang="pt-BR" sz="1050" dirty="0"/>
              <a:t>, Poliana Rebouças </a:t>
            </a:r>
            <a:r>
              <a:rPr lang="pt-BR" sz="1050" dirty="0" smtClean="0"/>
              <a:t>de. 2015</a:t>
            </a:r>
          </a:p>
          <a:p>
            <a:pPr algn="ctr"/>
            <a:r>
              <a:rPr lang="pt-BR" sz="1050" dirty="0"/>
              <a:t>O que é inovação em Saúde Pública?</a:t>
            </a:r>
            <a:endParaRPr lang="en-US" sz="1050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726" y="459543"/>
            <a:ext cx="3876268" cy="58202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098" y="4876800"/>
            <a:ext cx="2647710" cy="176514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769" y="2274581"/>
            <a:ext cx="1597159" cy="21901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769" y="58077"/>
            <a:ext cx="2671796" cy="200585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93435" y="1032785"/>
            <a:ext cx="2946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Aula dia 23/08/16 HSM 0129</a:t>
            </a:r>
          </a:p>
          <a:p>
            <a:pPr algn="ctr"/>
            <a:r>
              <a:rPr lang="pt-BR" sz="1400" dirty="0" smtClean="0"/>
              <a:t>Profa. Simone G. Diniz FSP USP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945917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35930" y="1123407"/>
            <a:ext cx="228164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a </a:t>
            </a:r>
            <a:r>
              <a:rPr lang="en-US" sz="2000" dirty="0" err="1" smtClean="0"/>
              <a:t>exigência</a:t>
            </a:r>
            <a:r>
              <a:rPr lang="en-US" sz="2000" dirty="0" smtClean="0"/>
              <a:t> de </a:t>
            </a:r>
            <a:r>
              <a:rPr lang="en-US" sz="2000" dirty="0" err="1" smtClean="0">
                <a:solidFill>
                  <a:srgbClr val="7030A0"/>
                </a:solidFill>
              </a:rPr>
              <a:t>interação</a:t>
            </a:r>
            <a:r>
              <a:rPr lang="en-US" sz="2000" dirty="0" smtClean="0">
                <a:solidFill>
                  <a:srgbClr val="7030A0"/>
                </a:solidFill>
              </a:rPr>
              <a:t> de </a:t>
            </a:r>
            <a:r>
              <a:rPr lang="en-US" sz="2000" dirty="0" err="1" smtClean="0">
                <a:solidFill>
                  <a:srgbClr val="7030A0"/>
                </a:solidFill>
              </a:rPr>
              <a:t>diversos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entes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governo</a:t>
            </a:r>
            <a:r>
              <a:rPr lang="en-US" sz="2000" dirty="0" smtClean="0"/>
              <a:t>, </a:t>
            </a:r>
            <a:r>
              <a:rPr lang="en-US" sz="2000" dirty="0" err="1" smtClean="0"/>
              <a:t>universidade</a:t>
            </a:r>
            <a:r>
              <a:rPr lang="en-US" sz="2000" dirty="0" smtClean="0"/>
              <a:t>, </a:t>
            </a:r>
            <a:r>
              <a:rPr lang="en-US" sz="2000" dirty="0" err="1" smtClean="0"/>
              <a:t>centros</a:t>
            </a:r>
            <a:r>
              <a:rPr lang="en-US" sz="2000" dirty="0" smtClean="0"/>
              <a:t> de </a:t>
            </a:r>
            <a:r>
              <a:rPr lang="en-US" sz="2000" dirty="0" err="1" smtClean="0"/>
              <a:t>pesquisa</a:t>
            </a:r>
            <a:r>
              <a:rPr lang="en-US" sz="2000" dirty="0" smtClean="0"/>
              <a:t>, </a:t>
            </a:r>
            <a:r>
              <a:rPr lang="en-US" sz="2000" dirty="0" err="1" smtClean="0"/>
              <a:t>laboratórios</a:t>
            </a:r>
            <a:r>
              <a:rPr lang="en-US" sz="2000" dirty="0" smtClean="0"/>
              <a:t>); 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smtClean="0"/>
              <a:t>o </a:t>
            </a:r>
            <a:r>
              <a:rPr lang="en-US" sz="2000" dirty="0" err="1" smtClean="0"/>
              <a:t>recurso</a:t>
            </a:r>
            <a:r>
              <a:rPr lang="en-US" sz="2000" dirty="0" smtClean="0"/>
              <a:t> </a:t>
            </a:r>
            <a:r>
              <a:rPr lang="en-US" sz="2000" dirty="0" err="1" smtClean="0"/>
              <a:t>freqüente</a:t>
            </a:r>
            <a:r>
              <a:rPr lang="en-US" sz="2000" dirty="0" smtClean="0"/>
              <a:t> a </a:t>
            </a:r>
            <a:r>
              <a:rPr lang="en-US" sz="2000" dirty="0" err="1" smtClean="0"/>
              <a:t>estratégias</a:t>
            </a:r>
            <a:r>
              <a:rPr lang="en-US" sz="2000" dirty="0" smtClean="0"/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interdisciplinares</a:t>
            </a:r>
            <a:r>
              <a:rPr lang="en-US" sz="2000" dirty="0" smtClean="0">
                <a:solidFill>
                  <a:srgbClr val="7030A0"/>
                </a:solidFill>
              </a:rPr>
              <a:t> e </a:t>
            </a:r>
            <a:r>
              <a:rPr lang="en-US" sz="2000" dirty="0" err="1" smtClean="0">
                <a:solidFill>
                  <a:srgbClr val="7030A0"/>
                </a:solidFill>
              </a:rPr>
              <a:t>intersetoriais</a:t>
            </a:r>
            <a:r>
              <a:rPr lang="en-US" sz="2000" dirty="0" smtClean="0">
                <a:solidFill>
                  <a:srgbClr val="7030A0"/>
                </a:solidFill>
              </a:rPr>
              <a:t>; </a:t>
            </a:r>
            <a:endParaRPr lang="en-US" sz="2000" dirty="0" smtClean="0">
              <a:solidFill>
                <a:srgbClr val="7030A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97" y="2662511"/>
            <a:ext cx="5984544" cy="38906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17714" y="200298"/>
            <a:ext cx="82818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As </a:t>
            </a:r>
            <a:r>
              <a:rPr lang="en-US" sz="2800" b="1" dirty="0" err="1">
                <a:solidFill>
                  <a:srgbClr val="7030A0"/>
                </a:solidFill>
              </a:rPr>
              <a:t>inovações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em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Saúde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Pública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</a:rPr>
              <a:t>e </a:t>
            </a:r>
            <a:r>
              <a:rPr lang="en-US" sz="2800" b="1" dirty="0" err="1" smtClean="0">
                <a:solidFill>
                  <a:srgbClr val="7030A0"/>
                </a:solidFill>
              </a:rPr>
              <a:t>Nutrição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possuem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certas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características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próprias</a:t>
            </a:r>
            <a:r>
              <a:rPr lang="en-US" sz="2800" b="1" dirty="0">
                <a:solidFill>
                  <a:srgbClr val="7030A0"/>
                </a:solidFill>
              </a:rPr>
              <a:t>: </a:t>
            </a:r>
          </a:p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451093" y="1431404"/>
            <a:ext cx="57494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cap="all" dirty="0"/>
              <a:t>REDE DE BALANÇO EM INCUBADORA AJUDA NO DESENVOLVIMENTO DE PREMATUROS</a:t>
            </a:r>
          </a:p>
          <a:p>
            <a:pPr algn="ctr"/>
            <a:r>
              <a:rPr lang="pt-BR" sz="1000" dirty="0"/>
              <a:t> 28/04/2014 - 17:40h - Atualizado em 28/04/2014 - 17:40h </a:t>
            </a:r>
            <a:br>
              <a:rPr lang="pt-BR" sz="1000" dirty="0"/>
            </a:br>
            <a:r>
              <a:rPr lang="pt-BR" sz="1000" dirty="0"/>
              <a:t> » </a:t>
            </a:r>
            <a:r>
              <a:rPr lang="pt-BR" sz="1000" dirty="0" err="1"/>
              <a:t>Ascom</a:t>
            </a:r>
            <a:r>
              <a:rPr lang="pt-BR" sz="1000" dirty="0"/>
              <a:t> da Secretaria de Saúde</a:t>
            </a:r>
          </a:p>
          <a:p>
            <a:pPr algn="ctr"/>
            <a:r>
              <a:rPr lang="pt-BR" dirty="0" smtClean="0"/>
              <a:t>Técnica </a:t>
            </a:r>
            <a:r>
              <a:rPr lang="pt-BR" dirty="0"/>
              <a:t>utilizada na maternidade do Hospital Estadual Rocha Faria facilita o ganho de peso</a:t>
            </a:r>
          </a:p>
        </p:txBody>
      </p:sp>
    </p:spTree>
    <p:extLst>
      <p:ext uri="{BB962C8B-B14F-4D97-AF65-F5344CB8AC3E}">
        <p14:creationId xmlns:p14="http://schemas.microsoft.com/office/powerpoint/2010/main" val="1140984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52" y="224259"/>
            <a:ext cx="3488341" cy="23970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93" y="650540"/>
            <a:ext cx="3034469" cy="236014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90" y="3135086"/>
            <a:ext cx="2947423" cy="221056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684193" y="3337622"/>
            <a:ext cx="517242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</a:t>
            </a:r>
            <a:r>
              <a:rPr lang="en-US" dirty="0" err="1"/>
              <a:t>inovações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</a:t>
            </a:r>
            <a:r>
              <a:rPr lang="en-US" dirty="0" err="1"/>
              <a:t>possuem</a:t>
            </a:r>
            <a:r>
              <a:rPr lang="en-US" dirty="0"/>
              <a:t> </a:t>
            </a:r>
            <a:r>
              <a:rPr lang="en-US" dirty="0" err="1"/>
              <a:t>certas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/>
              <a:t>próprias</a:t>
            </a:r>
            <a:r>
              <a:rPr lang="en-US" dirty="0"/>
              <a:t> (</a:t>
            </a:r>
            <a:r>
              <a:rPr lang="en-US" dirty="0" err="1"/>
              <a:t>cont</a:t>
            </a:r>
            <a:r>
              <a:rPr lang="en-US" dirty="0"/>
              <a:t>): </a:t>
            </a:r>
            <a:endParaRPr lang="en-US" dirty="0" smtClean="0"/>
          </a:p>
          <a:p>
            <a:endParaRPr lang="en-US" dirty="0"/>
          </a:p>
          <a:p>
            <a:r>
              <a:rPr lang="pt-BR" dirty="0" smtClean="0"/>
              <a:t>- a </a:t>
            </a:r>
            <a:r>
              <a:rPr lang="pt-BR" dirty="0"/>
              <a:t>ênfase nas </a:t>
            </a:r>
            <a:r>
              <a:rPr lang="pt-BR" dirty="0">
                <a:solidFill>
                  <a:srgbClr val="C00000"/>
                </a:solidFill>
              </a:rPr>
              <a:t>inovações organizacionais e de processos, </a:t>
            </a:r>
            <a:r>
              <a:rPr lang="pt-BR" dirty="0"/>
              <a:t>mais do que nas inovações de produtos; </a:t>
            </a:r>
          </a:p>
          <a:p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 smtClean="0"/>
              <a:t>o </a:t>
            </a:r>
            <a:r>
              <a:rPr lang="pt-BR" dirty="0"/>
              <a:t>forte </a:t>
            </a:r>
            <a:r>
              <a:rPr lang="pt-BR" dirty="0">
                <a:solidFill>
                  <a:srgbClr val="C00000"/>
                </a:solidFill>
              </a:rPr>
              <a:t>impacto nos indicadores </a:t>
            </a:r>
            <a:r>
              <a:rPr lang="pt-BR" dirty="0"/>
              <a:t>de saúde; </a:t>
            </a:r>
            <a:endParaRPr lang="pt-BR" dirty="0" smtClean="0"/>
          </a:p>
          <a:p>
            <a:endParaRPr lang="pt-BR" dirty="0" smtClean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662" y="130691"/>
            <a:ext cx="2137954" cy="3206931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54090" y="5645946"/>
            <a:ext cx="8328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accent5">
                    <a:lumMod val="50000"/>
                  </a:schemeClr>
                </a:solidFill>
              </a:rPr>
              <a:t>Ex. Manejo da dor do parto baseado em prevenção de procedimentos dolorosos e em recursos não-farmacológicos </a:t>
            </a:r>
          </a:p>
        </p:txBody>
      </p:sp>
    </p:spTree>
    <p:extLst>
      <p:ext uri="{BB962C8B-B14F-4D97-AF65-F5344CB8AC3E}">
        <p14:creationId xmlns:p14="http://schemas.microsoft.com/office/powerpoint/2010/main" val="252184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78065" y="612339"/>
            <a:ext cx="325242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</a:t>
            </a:r>
            <a:r>
              <a:rPr lang="en-US" dirty="0" err="1"/>
              <a:t>inovações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Saúde</a:t>
            </a:r>
            <a:r>
              <a:rPr lang="en-US" dirty="0"/>
              <a:t> </a:t>
            </a:r>
            <a:r>
              <a:rPr lang="en-US" dirty="0" err="1"/>
              <a:t>Pública</a:t>
            </a:r>
            <a:r>
              <a:rPr lang="en-US" dirty="0"/>
              <a:t> </a:t>
            </a:r>
            <a:r>
              <a:rPr lang="en-US" dirty="0" err="1"/>
              <a:t>possuem</a:t>
            </a:r>
            <a:r>
              <a:rPr lang="en-US" dirty="0"/>
              <a:t> </a:t>
            </a:r>
            <a:r>
              <a:rPr lang="en-US" dirty="0" err="1"/>
              <a:t>certas</a:t>
            </a:r>
            <a:r>
              <a:rPr lang="en-US" dirty="0"/>
              <a:t> </a:t>
            </a:r>
            <a:r>
              <a:rPr lang="en-US" dirty="0" err="1"/>
              <a:t>características</a:t>
            </a:r>
            <a:r>
              <a:rPr lang="en-US" dirty="0"/>
              <a:t> </a:t>
            </a:r>
            <a:r>
              <a:rPr lang="en-US" dirty="0" err="1" smtClean="0"/>
              <a:t>próprias</a:t>
            </a:r>
            <a:r>
              <a:rPr lang="en-US" dirty="0" smtClean="0"/>
              <a:t> (</a:t>
            </a:r>
            <a:r>
              <a:rPr lang="en-US" dirty="0" err="1" smtClean="0"/>
              <a:t>cont</a:t>
            </a:r>
            <a:r>
              <a:rPr lang="en-US" dirty="0" smtClean="0"/>
              <a:t>): </a:t>
            </a: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e </a:t>
            </a:r>
            <a:r>
              <a:rPr lang="en-US" dirty="0" smtClean="0"/>
              <a:t>o </a:t>
            </a:r>
            <a:r>
              <a:rPr lang="en-US" dirty="0" err="1" smtClean="0"/>
              <a:t>fato</a:t>
            </a:r>
            <a:r>
              <a:rPr lang="en-US" dirty="0" smtClean="0"/>
              <a:t> de </a:t>
            </a:r>
            <a:r>
              <a:rPr lang="en-US" dirty="0" err="1" smtClean="0">
                <a:solidFill>
                  <a:srgbClr val="7030A0"/>
                </a:solidFill>
              </a:rPr>
              <a:t>não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estarem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necessariamente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relacionadas</a:t>
            </a:r>
            <a:r>
              <a:rPr lang="en-US" dirty="0" smtClean="0">
                <a:solidFill>
                  <a:srgbClr val="7030A0"/>
                </a:solidFill>
              </a:rPr>
              <a:t> com </a:t>
            </a:r>
            <a:r>
              <a:rPr lang="en-US" dirty="0" err="1" smtClean="0">
                <a:solidFill>
                  <a:srgbClr val="7030A0"/>
                </a:solidFill>
              </a:rPr>
              <a:t>ganhos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mercadológicos</a:t>
            </a:r>
            <a:r>
              <a:rPr lang="en-US" dirty="0" smtClean="0"/>
              <a:t>, mas de </a:t>
            </a:r>
            <a:r>
              <a:rPr lang="en-US" dirty="0" err="1" smtClean="0"/>
              <a:t>estarem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</a:t>
            </a:r>
            <a:r>
              <a:rPr lang="en-US" dirty="0" err="1" smtClean="0"/>
              <a:t>relacionadas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bem-estar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populacional</a:t>
            </a:r>
            <a:r>
              <a:rPr lang="en-US" dirty="0" smtClean="0">
                <a:solidFill>
                  <a:srgbClr val="7030A0"/>
                </a:solidFill>
              </a:rPr>
              <a:t>;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 o </a:t>
            </a:r>
            <a:r>
              <a:rPr lang="en-US" dirty="0" err="1" smtClean="0"/>
              <a:t>fato</a:t>
            </a:r>
            <a:r>
              <a:rPr lang="en-US" dirty="0" smtClean="0"/>
              <a:t> de </a:t>
            </a:r>
            <a:r>
              <a:rPr lang="en-US" dirty="0" err="1" smtClean="0"/>
              <a:t>serem</a:t>
            </a:r>
            <a:r>
              <a:rPr lang="en-US" dirty="0" smtClean="0"/>
              <a:t> </a:t>
            </a:r>
            <a:r>
              <a:rPr lang="en-US" dirty="0" err="1" smtClean="0"/>
              <a:t>desencadeadas</a:t>
            </a:r>
            <a:r>
              <a:rPr lang="en-US" dirty="0" smtClean="0"/>
              <a:t>, </a:t>
            </a:r>
            <a:r>
              <a:rPr lang="en-US" dirty="0" err="1" smtClean="0"/>
              <a:t>geralmente</a:t>
            </a:r>
            <a:r>
              <a:rPr lang="en-US" dirty="0" smtClean="0"/>
              <a:t>,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surgimento</a:t>
            </a:r>
            <a:r>
              <a:rPr lang="en-US" dirty="0" smtClean="0"/>
              <a:t> de </a:t>
            </a:r>
            <a:r>
              <a:rPr lang="en-US" dirty="0" err="1" smtClean="0"/>
              <a:t>algum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7030A0"/>
                </a:solidFill>
              </a:rPr>
              <a:t>novo </a:t>
            </a:r>
            <a:r>
              <a:rPr lang="en-US" dirty="0" err="1" smtClean="0">
                <a:solidFill>
                  <a:srgbClr val="7030A0"/>
                </a:solidFill>
              </a:rPr>
              <a:t>agravo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epidemia</a:t>
            </a:r>
            <a:r>
              <a:rPr lang="en-US" dirty="0" smtClean="0"/>
              <a:t> </a:t>
            </a:r>
            <a:r>
              <a:rPr lang="en-US" dirty="0" err="1" smtClean="0"/>
              <a:t>deHIV</a:t>
            </a:r>
            <a:r>
              <a:rPr lang="en-US" dirty="0" smtClean="0"/>
              <a:t>/AIDS, </a:t>
            </a:r>
            <a:r>
              <a:rPr lang="en-US" dirty="0" err="1" smtClean="0"/>
              <a:t>por</a:t>
            </a:r>
            <a:r>
              <a:rPr lang="en-US" dirty="0" smtClean="0"/>
              <a:t> ex.)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risco</a:t>
            </a:r>
            <a:r>
              <a:rPr lang="en-US" dirty="0" smtClean="0"/>
              <a:t> que </a:t>
            </a:r>
            <a:r>
              <a:rPr lang="en-US" dirty="0" err="1" smtClean="0"/>
              <a:t>atinja</a:t>
            </a:r>
            <a:r>
              <a:rPr lang="en-US" dirty="0" smtClean="0"/>
              <a:t> a </a:t>
            </a:r>
            <a:r>
              <a:rPr lang="en-US" dirty="0" err="1" smtClean="0"/>
              <a:t>população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7030A0"/>
                </a:solidFill>
              </a:rPr>
              <a:t>pressões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sociais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direito</a:t>
            </a:r>
            <a:r>
              <a:rPr lang="en-US" dirty="0" smtClean="0"/>
              <a:t> a </a:t>
            </a:r>
            <a:r>
              <a:rPr lang="en-US" dirty="0" err="1" smtClean="0"/>
              <a:t>acompanhante</a:t>
            </a:r>
            <a:r>
              <a:rPr lang="en-US" dirty="0" smtClean="0"/>
              <a:t> no </a:t>
            </a:r>
            <a:r>
              <a:rPr lang="en-US" dirty="0" err="1" smtClean="0"/>
              <a:t>parto</a:t>
            </a:r>
            <a:r>
              <a:rPr lang="en-US" dirty="0" smtClean="0"/>
              <a:t>) </a:t>
            </a:r>
            <a:r>
              <a:rPr lang="en-US" dirty="0" err="1" smtClean="0"/>
              <a:t>visando</a:t>
            </a:r>
            <a:r>
              <a:rPr lang="en-US" dirty="0" smtClean="0"/>
              <a:t> </a:t>
            </a:r>
            <a:r>
              <a:rPr lang="en-US" dirty="0" smtClean="0"/>
              <a:t>a </a:t>
            </a:r>
            <a:r>
              <a:rPr lang="en-US" dirty="0" err="1" smtClean="0"/>
              <a:t>melhorias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condições</a:t>
            </a:r>
            <a:r>
              <a:rPr lang="en-US" dirty="0" smtClean="0"/>
              <a:t> de </a:t>
            </a:r>
            <a:r>
              <a:rPr lang="en-US" dirty="0" err="1" smtClean="0"/>
              <a:t>vida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69" y="4140842"/>
            <a:ext cx="3569426" cy="238080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537" y="774566"/>
            <a:ext cx="2430237" cy="32403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975" y="531223"/>
            <a:ext cx="2571206" cy="3035771"/>
          </a:xfrm>
          <a:prstGeom prst="rect">
            <a:avLst/>
          </a:prstGeom>
        </p:spPr>
      </p:pic>
      <p:pic>
        <p:nvPicPr>
          <p:cNvPr id="1026" name="Picture 2" descr="Resultado de imagem para presença de acompanhantes par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15" y="3949898"/>
            <a:ext cx="17716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313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4" y="3561804"/>
            <a:ext cx="3724535" cy="309127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0" y="1837166"/>
            <a:ext cx="2984442" cy="22383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9041" y="1463088"/>
            <a:ext cx="3095954" cy="234260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672" y="1244124"/>
            <a:ext cx="2831374" cy="283137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32230" y="173236"/>
            <a:ext cx="85317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000" dirty="0" smtClean="0">
                <a:solidFill>
                  <a:srgbClr val="C00000"/>
                </a:solidFill>
              </a:rPr>
              <a:t>Inovação como </a:t>
            </a:r>
          </a:p>
          <a:p>
            <a:pPr algn="ctr"/>
            <a:r>
              <a:rPr lang="pt-BR" sz="3000" dirty="0" smtClean="0">
                <a:solidFill>
                  <a:srgbClr val="C00000"/>
                </a:solidFill>
              </a:rPr>
              <a:t>investimento e como </a:t>
            </a:r>
            <a:r>
              <a:rPr lang="pt-BR" sz="3000" dirty="0" err="1" smtClean="0">
                <a:solidFill>
                  <a:srgbClr val="C00000"/>
                </a:solidFill>
              </a:rPr>
              <a:t>des-investimento</a:t>
            </a:r>
            <a:r>
              <a:rPr lang="pt-BR" sz="3000" dirty="0" smtClean="0">
                <a:solidFill>
                  <a:srgbClr val="C00000"/>
                </a:solidFill>
              </a:rPr>
              <a:t> em tecnologia</a:t>
            </a:r>
            <a:endParaRPr lang="pt-BR" sz="3000" dirty="0">
              <a:solidFill>
                <a:srgbClr val="C000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722" y="4079882"/>
            <a:ext cx="4869273" cy="25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0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676" y="1784162"/>
            <a:ext cx="4493115" cy="327108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65" y="3595456"/>
            <a:ext cx="3852096" cy="256806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76" y="310119"/>
            <a:ext cx="5273497" cy="267637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780840" y="539739"/>
            <a:ext cx="268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Berçário versus alojamento conjunto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814950" y="5275690"/>
            <a:ext cx="3697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Uma inovação não é necessariamente melhor – deve ser avaliada em suas vantagens e desvantagens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5640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65" y="601158"/>
            <a:ext cx="8190578" cy="57306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13806" y="6223652"/>
            <a:ext cx="8361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http://www.mppe.mp.br/mppe/attachments/article/4240/cartilha%20humanizacao%20do%20parto%20pdf.pdf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5992" y="196241"/>
            <a:ext cx="8338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/>
              <a:t>Informação para usuárias sobre procedimentos não-recomendados (MPE PE)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164290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86" y="223430"/>
            <a:ext cx="3429361" cy="257202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492" y="494211"/>
            <a:ext cx="3048000" cy="3048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123" y="-53749"/>
            <a:ext cx="2538369" cy="312637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015" y="3885201"/>
            <a:ext cx="3610928" cy="270471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0297" y="3254828"/>
            <a:ext cx="46068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</a:rPr>
              <a:t>A inovação pode usar recursos muito complexos ou muito simples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Pode indicar novos usos para recursos já disponíveis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Pode mobilizar os recursos que seriam desperdiçados e substituídos por alternativas inferiores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err="1" smtClean="0"/>
              <a:t>Ex</a:t>
            </a:r>
            <a:r>
              <a:rPr lang="pt-BR" dirty="0" smtClean="0"/>
              <a:t>: </a:t>
            </a:r>
            <a:r>
              <a:rPr lang="pt-BR" dirty="0" err="1" smtClean="0"/>
              <a:t>relactação</a:t>
            </a:r>
            <a:r>
              <a:rPr lang="pt-BR" dirty="0" smtClean="0"/>
              <a:t> de mães cujo “leite secou”, ou de mães adotivas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2313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339</Words>
  <Application>Microsoft Office PowerPoint</Application>
  <PresentationFormat>Apresentação na tela (4:3)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  Diniz</dc:creator>
  <cp:lastModifiedBy>simone</cp:lastModifiedBy>
  <cp:revision>15</cp:revision>
  <dcterms:created xsi:type="dcterms:W3CDTF">2016-08-23T15:29:16Z</dcterms:created>
  <dcterms:modified xsi:type="dcterms:W3CDTF">2016-08-23T21:25:52Z</dcterms:modified>
</cp:coreProperties>
</file>