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3" r:id="rId4"/>
    <p:sldId id="273" r:id="rId5"/>
    <p:sldId id="264" r:id="rId6"/>
    <p:sldId id="265" r:id="rId7"/>
    <p:sldId id="274" r:id="rId8"/>
    <p:sldId id="276" r:id="rId9"/>
    <p:sldId id="266" r:id="rId10"/>
    <p:sldId id="277" r:id="rId11"/>
    <p:sldId id="278" r:id="rId12"/>
    <p:sldId id="268" r:id="rId13"/>
    <p:sldId id="269" r:id="rId14"/>
    <p:sldId id="27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B291C-7939-4CE1-9905-3A63667E0149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D5E0-06D6-4010-9D19-36EA63449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76D-C7DF-469C-8A2E-1E7CFD7F49E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5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CE48-CC57-4266-96D7-E49B7D6EB1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73D8A-DDD6-4429-8CCF-ECE285CF6C2C}" type="datetimeFigureOut">
              <a:rPr lang="pt-BR" smtClean="0"/>
              <a:pPr/>
              <a:t>14/10/2017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5269-1505-4F17-BE4A-3F1A23BBE4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&amp;esrc=s&amp;frm=1&amp;source=images&amp;cd=&amp;cad=rja&amp;uact=8&amp;ved=0ahUKEwj7j9KzwOXZAhWIC5AKHSYfAuIQjRwIBg&amp;url=http://www.ebah.com.br/content/ABAAABtYQAI/resumo-articulacoes&amp;psig=AOvVaw3RPLbiv1cgze6FnJncmaX1&amp;ust=1520899843722867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.br/url?sa=i&amp;rct=j&amp;q=&amp;esrc=s&amp;frm=1&amp;source=images&amp;cd=&amp;cad=rja&amp;uact=8&amp;ved=2ahUKEwis5dnHwM7aAhXEnJAKHdygDpIQjRx6BAgAEAU&amp;url=http://ortopediaeombro.com.br/artrose-e-luxacao-esternoclavicular/&amp;psig=AOvVaw2QSegkdVOGr5hqbBvyjQE8&amp;ust=1524507874466291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s://www.google.com.br/url?sa=i&amp;rct=j&amp;q=&amp;esrc=s&amp;frm=1&amp;source=images&amp;cd=&amp;cad=rja&amp;uact=8&amp;ved=2ahUKEwjS26_m1M7aAhVDjZAKHcr7ADkQjRx6BAgAEAU&amp;url=https://orthoinfo.aaos.org/pt/treatment/artroplastia-total-de-quadril-total-hip-replacement/&amp;psig=AOvVaw2cc7nBuiy1xTuseje__Tgb&amp;ust=152451321418890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.br/url?sa=i&amp;rct=j&amp;q=&amp;esrc=s&amp;frm=1&amp;source=images&amp;cd=&amp;cad=rja&amp;uact=8&amp;ved=2ahUKEwiQzLev087aAhXCj5AKHWk-B88QjRx6BAgAEAU&amp;url=http://medicinadoquadril.com.br/site/nocoes-de-anatomia/&amp;psig=AOvVaw2pD6JMhI-6nNYpZSSkQDld&amp;ust=1524512787557518" TargetMode="Externa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br/url?sa=i&amp;rct=j&amp;q=&amp;esrc=s&amp;source=images&amp;cd=&amp;cad=rja&amp;uact=8&amp;ved=2ahUKEwiQx93N_sPaAhWLi5AKHQ2PBgkQjRx6BAgAEAU&amp;url=http://henrysamenezes.blogspot.com/2013/09/sistema-articular-o-termo-anatomia-e.html&amp;psig=AOvVaw1jNZTB5OOGNkl6rATH_IdC&amp;ust=152414655965548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ved=2ahUKEwjQ6u6BydPaAhWFhZAKHbxpAK0QjRx6BAgAEAU&amp;url=http://reumatologia.facafisioterapia.net/2015/05/saiba-mais-sobre-articulacao.html&amp;psig=AOvVaw0Pq3rS-O_BCIVJs6-4g6So&amp;ust=1524681927644438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br/url?sa=i&amp;rct=j&amp;q=&amp;esrc=s&amp;frm=1&amp;source=images&amp;cd=&amp;cad=rja&amp;uact=8&amp;ved=2ahUKEwimjpr9x9PaAhWCE5AKHcoqBqcQjRx6BAgAEAU&amp;url=http://www.ebah.com.br/content/ABAAAe7NYAA/anatomia-apostila-completa&amp;psig=AOvVaw0aGlfz4RuWAAIo5nVCodzX&amp;ust=1524681558836655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google.com.br/url?sa=i&amp;rct=j&amp;q=&amp;esrc=s&amp;frm=1&amp;source=images&amp;cd=&amp;cad=rja&amp;uact=8&amp;ved=2ahUKEwiMtdrst87aAhXCqZAKHegLBR0QjRx6BAgAEAU&amp;url=http://psiyoga.blogspot.com/2016/03/yoga-terapia-para-as-dores-de-costas.html&amp;psig=AOvVaw2tylgqyuHjlrDCZVvA1_Ad&amp;ust=1524505503212996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&amp;esrc=s&amp;frm=1&amp;source=images&amp;cd=&amp;cad=rja&amp;uact=8&amp;ved=0ahUKEwj395_wv-XZAhXHE5AKHY31DLAQjRwIBg&amp;url=http://www.ebah.com.br/content/ABAAABtYQAI/resumo-articulacoes&amp;psig=AOvVaw3RPLbiv1cgze6FnJncmaX1&amp;ust=15208998437228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br/url?sa=i&amp;rct=j&amp;q=&amp;esrc=s&amp;frm=1&amp;source=images&amp;cd=&amp;cad=rja&amp;uact=8&amp;ved=0ahUKEwiZ-5vnveXZAhVECpAKHbYnAtcQjRwIBg&amp;url=https://pt.slideshare.net/guest25326a85/aula-ii-articulao-do-membro-superior-e-cintura-escapularufmg-apresentao&amp;psig=AOvVaw3ohbC7Y7r9DRRmo517Dv0Q&amp;ust=1520899251032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br/url?sa=i&amp;rct=j&amp;q=&amp;esrc=s&amp;frm=1&amp;source=images&amp;cd=&amp;cad=rja&amp;uact=8&amp;ved=0ahUKEwj395_wv-XZAhXHE5AKHY31DLAQjRwIBg&amp;url=http://www.ebah.com.br/content/ABAAABtYQAI/resumo-articulacoes&amp;psig=AOvVaw3RPLbiv1cgze6FnJncmaX1&amp;ust=152089984372286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pt/pin/58828338866322627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s://www.google.com.br/url?sa=i&amp;rct=j&amp;q=&amp;esrc=s&amp;frm=1&amp;source=images&amp;cd=&amp;cad=rja&amp;uact=8&amp;ved=2ahUKEwibsrH5zc7aAhUII5AKHU9LCK4QjRx6BAgAEAU&amp;url=https://anatomia-papel-e-caneta.com/anatomia-do-joelho/&amp;psig=AOvVaw3xK6JLjYPU2pGBwt_WcoXP&amp;ust=1524511423635505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032" y="4293096"/>
            <a:ext cx="8532440" cy="18002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AO ESTUDO DAS ARTICULAÇÕES</a:t>
            </a:r>
          </a:p>
          <a:p>
            <a:r>
              <a:rPr lang="pt-BR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DIARTROSES</a:t>
            </a: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44450"/>
            <a:ext cx="4259262" cy="1143000"/>
          </a:xfrm>
        </p:spPr>
        <p:txBody>
          <a:bodyPr/>
          <a:lstStyle/>
          <a:p>
            <a:r>
              <a:rPr lang="pt-BR" sz="2800" dirty="0" smtClean="0"/>
              <a:t>		</a:t>
            </a:r>
          </a:p>
        </p:txBody>
      </p:sp>
      <p:pic>
        <p:nvPicPr>
          <p:cNvPr id="23559" name="Picture 7" descr="Resultado de imagem para articulação elipsói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567112" cy="421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0608" y="188640"/>
            <a:ext cx="75438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2.5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Elipsóide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</a:blip>
          <a:srcRect l="4337" r="5988"/>
          <a:stretch>
            <a:fillRect/>
          </a:stretch>
        </p:blipFill>
        <p:spPr bwMode="auto">
          <a:xfrm>
            <a:off x="900113" y="1905000"/>
            <a:ext cx="3405187" cy="426878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30722" name="Picture 2" descr="Resultado de imagem para articulação esternoclavicula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6"/>
            <a:ext cx="4554720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CaixaDeTexto 11"/>
          <p:cNvSpPr txBox="1"/>
          <p:nvPr/>
        </p:nvSpPr>
        <p:spPr>
          <a:xfrm>
            <a:off x="3131840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BIaxial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5148064" y="3933056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716016" y="37170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604448" y="374897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5940152" y="2060848"/>
            <a:ext cx="2376264" cy="367240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8316416" y="17008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24128" y="562117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1364566" y="2996418"/>
            <a:ext cx="2855742" cy="1109004"/>
          </a:xfrm>
          <a:custGeom>
            <a:avLst/>
            <a:gdLst>
              <a:gd name="connsiteX0" fmla="*/ 0 w 2855742"/>
              <a:gd name="connsiteY0" fmla="*/ 0 h 1109004"/>
              <a:gd name="connsiteX1" fmla="*/ 548640 w 2855742"/>
              <a:gd name="connsiteY1" fmla="*/ 422031 h 1109004"/>
              <a:gd name="connsiteX2" fmla="*/ 858129 w 2855742"/>
              <a:gd name="connsiteY2" fmla="*/ 998807 h 1109004"/>
              <a:gd name="connsiteX3" fmla="*/ 1350499 w 2855742"/>
              <a:gd name="connsiteY3" fmla="*/ 1083213 h 1109004"/>
              <a:gd name="connsiteX4" fmla="*/ 1758462 w 2855742"/>
              <a:gd name="connsiteY4" fmla="*/ 1041010 h 1109004"/>
              <a:gd name="connsiteX5" fmla="*/ 2138289 w 2855742"/>
              <a:gd name="connsiteY5" fmla="*/ 773724 h 1109004"/>
              <a:gd name="connsiteX6" fmla="*/ 2658794 w 2855742"/>
              <a:gd name="connsiteY6" fmla="*/ 436099 h 1109004"/>
              <a:gd name="connsiteX7" fmla="*/ 2855742 w 2855742"/>
              <a:gd name="connsiteY7" fmla="*/ 28136 h 1109004"/>
              <a:gd name="connsiteX8" fmla="*/ 2855742 w 2855742"/>
              <a:gd name="connsiteY8" fmla="*/ 28136 h 110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742" h="1109004">
                <a:moveTo>
                  <a:pt x="0" y="0"/>
                </a:moveTo>
                <a:cubicBezTo>
                  <a:pt x="202809" y="127781"/>
                  <a:pt x="405619" y="255563"/>
                  <a:pt x="548640" y="422031"/>
                </a:cubicBezTo>
                <a:cubicBezTo>
                  <a:pt x="691661" y="588499"/>
                  <a:pt x="724486" y="888610"/>
                  <a:pt x="858129" y="998807"/>
                </a:cubicBezTo>
                <a:cubicBezTo>
                  <a:pt x="991772" y="1109004"/>
                  <a:pt x="1200444" y="1076179"/>
                  <a:pt x="1350499" y="1083213"/>
                </a:cubicBezTo>
                <a:cubicBezTo>
                  <a:pt x="1500554" y="1090247"/>
                  <a:pt x="1627164" y="1092592"/>
                  <a:pt x="1758462" y="1041010"/>
                </a:cubicBezTo>
                <a:cubicBezTo>
                  <a:pt x="1889760" y="989429"/>
                  <a:pt x="1988234" y="874543"/>
                  <a:pt x="2138289" y="773724"/>
                </a:cubicBezTo>
                <a:cubicBezTo>
                  <a:pt x="2288344" y="672905"/>
                  <a:pt x="2539219" y="560364"/>
                  <a:pt x="2658794" y="436099"/>
                </a:cubicBezTo>
                <a:cubicBezTo>
                  <a:pt x="2778370" y="311834"/>
                  <a:pt x="2855742" y="28136"/>
                  <a:pt x="2855742" y="28136"/>
                </a:cubicBezTo>
                <a:lnTo>
                  <a:pt x="2855742" y="2813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21" grpId="0"/>
      <p:bldP spid="22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771650"/>
            <a:ext cx="3613150" cy="44370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5280025" y="3941763"/>
            <a:ext cx="7620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953000" y="4235450"/>
            <a:ext cx="1338263" cy="1098550"/>
            <a:chOff x="3120" y="2668"/>
            <a:chExt cx="843" cy="692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243" y="2668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3120" y="3216"/>
              <a:ext cx="192" cy="144"/>
            </a:xfrm>
            <a:prstGeom prst="curvedUp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 rot="85005">
              <a:off x="3674" y="3195"/>
              <a:ext cx="192" cy="144"/>
            </a:xfrm>
            <a:prstGeom prst="curvedDownArrow">
              <a:avLst>
                <a:gd name="adj1" fmla="val 26667"/>
                <a:gd name="adj2" fmla="val 53333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4964113" y="3810000"/>
            <a:ext cx="1077912" cy="1295400"/>
            <a:chOff x="3127" y="2400"/>
            <a:chExt cx="679" cy="81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558" y="240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3127" y="3072"/>
              <a:ext cx="192" cy="144"/>
            </a:xfrm>
            <a:prstGeom prst="curvedRightArrow">
              <a:avLst>
                <a:gd name="adj1" fmla="val 20000"/>
                <a:gd name="adj2" fmla="val 40000"/>
                <a:gd name="adj3" fmla="val 444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3614" y="3072"/>
              <a:ext cx="192" cy="144"/>
            </a:xfrm>
            <a:prstGeom prst="curvedLeftArrow">
              <a:avLst>
                <a:gd name="adj1" fmla="val 20000"/>
                <a:gd name="adj2" fmla="val 40000"/>
                <a:gd name="adj3" fmla="val 4444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5006975" y="4725144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5486400" y="38862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00608" y="188640"/>
            <a:ext cx="75438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2.6 Selar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131840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BIaxial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796136" y="4725144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1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115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pic>
        <p:nvPicPr>
          <p:cNvPr id="24581" name="Picture 11" descr="Sem título-9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2327275"/>
            <a:ext cx="3871913" cy="4530725"/>
          </a:xfrm>
          <a:ln>
            <a:solidFill>
              <a:srgbClr val="FF0000"/>
            </a:solidFill>
          </a:ln>
        </p:spPr>
      </p:pic>
      <p:pic>
        <p:nvPicPr>
          <p:cNvPr id="28676" name="Picture 6" descr="Sem título-34cóp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08050"/>
            <a:ext cx="3355975" cy="4538663"/>
          </a:xfrm>
          <a:noFill/>
        </p:spPr>
      </p:pic>
      <p:pic>
        <p:nvPicPr>
          <p:cNvPr id="24580" name="Picture 7" descr="Sem título-8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2443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0608" y="188640"/>
            <a:ext cx="75438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2.7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Esferóide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1840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TRIaxial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4968"/>
            <a:ext cx="4320480" cy="4826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Resultado de imagem para osso do articulação do quadri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146397"/>
            <a:ext cx="4392488" cy="4430139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 flipV="1">
            <a:off x="4572000" y="4581128"/>
            <a:ext cx="331236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860032" y="3933056"/>
            <a:ext cx="2016224" cy="1944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147792" y="3636640"/>
            <a:ext cx="8384" cy="224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em curva para a direita 19"/>
          <p:cNvSpPr/>
          <p:nvPr/>
        </p:nvSpPr>
        <p:spPr>
          <a:xfrm>
            <a:off x="5868144" y="3429000"/>
            <a:ext cx="216024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a esquerda 20"/>
          <p:cNvSpPr/>
          <p:nvPr/>
        </p:nvSpPr>
        <p:spPr>
          <a:xfrm>
            <a:off x="6228184" y="3429000"/>
            <a:ext cx="216024" cy="3600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4572000" y="5589240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10800000">
            <a:off x="5724128" y="5589240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/>
              <a:t>Classificação funcional das diartroses</a:t>
            </a:r>
            <a:br>
              <a:rPr lang="pt-BR" sz="2800" b="1" dirty="0" smtClean="0"/>
            </a:br>
            <a:r>
              <a:rPr lang="pt-BR" sz="2800" b="1" dirty="0" smtClean="0">
                <a:solidFill>
                  <a:srgbClr val="FF0000"/>
                </a:solidFill>
              </a:rPr>
              <a:t>AMPLITUDE DE MOVIMENTO   - EIXOS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movimentos da articulação sinovi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53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rma livre 4"/>
          <p:cNvSpPr/>
          <p:nvPr/>
        </p:nvSpPr>
        <p:spPr>
          <a:xfrm>
            <a:off x="586596" y="1216325"/>
            <a:ext cx="5598544" cy="1138686"/>
          </a:xfrm>
          <a:custGeom>
            <a:avLst/>
            <a:gdLst>
              <a:gd name="connsiteX0" fmla="*/ 86264 w 5598544"/>
              <a:gd name="connsiteY0" fmla="*/ 146649 h 1138686"/>
              <a:gd name="connsiteX1" fmla="*/ 86264 w 5598544"/>
              <a:gd name="connsiteY1" fmla="*/ 146649 h 1138686"/>
              <a:gd name="connsiteX2" fmla="*/ 86264 w 5598544"/>
              <a:gd name="connsiteY2" fmla="*/ 707366 h 1138686"/>
              <a:gd name="connsiteX3" fmla="*/ 94891 w 5598544"/>
              <a:gd name="connsiteY3" fmla="*/ 741871 h 1138686"/>
              <a:gd name="connsiteX4" fmla="*/ 129396 w 5598544"/>
              <a:gd name="connsiteY4" fmla="*/ 819509 h 1138686"/>
              <a:gd name="connsiteX5" fmla="*/ 172529 w 5598544"/>
              <a:gd name="connsiteY5" fmla="*/ 845388 h 1138686"/>
              <a:gd name="connsiteX6" fmla="*/ 198408 w 5598544"/>
              <a:gd name="connsiteY6" fmla="*/ 871267 h 1138686"/>
              <a:gd name="connsiteX7" fmla="*/ 258793 w 5598544"/>
              <a:gd name="connsiteY7" fmla="*/ 905773 h 1138686"/>
              <a:gd name="connsiteX8" fmla="*/ 293298 w 5598544"/>
              <a:gd name="connsiteY8" fmla="*/ 931652 h 1138686"/>
              <a:gd name="connsiteX9" fmla="*/ 336430 w 5598544"/>
              <a:gd name="connsiteY9" fmla="*/ 948905 h 1138686"/>
              <a:gd name="connsiteX10" fmla="*/ 370936 w 5598544"/>
              <a:gd name="connsiteY10" fmla="*/ 966158 h 1138686"/>
              <a:gd name="connsiteX11" fmla="*/ 414068 w 5598544"/>
              <a:gd name="connsiteY11" fmla="*/ 983411 h 1138686"/>
              <a:gd name="connsiteX12" fmla="*/ 448574 w 5598544"/>
              <a:gd name="connsiteY12" fmla="*/ 1000664 h 1138686"/>
              <a:gd name="connsiteX13" fmla="*/ 534838 w 5598544"/>
              <a:gd name="connsiteY13" fmla="*/ 1035169 h 1138686"/>
              <a:gd name="connsiteX14" fmla="*/ 595223 w 5598544"/>
              <a:gd name="connsiteY14" fmla="*/ 1061049 h 1138686"/>
              <a:gd name="connsiteX15" fmla="*/ 715993 w 5598544"/>
              <a:gd name="connsiteY15" fmla="*/ 1095554 h 1138686"/>
              <a:gd name="connsiteX16" fmla="*/ 914400 w 5598544"/>
              <a:gd name="connsiteY16" fmla="*/ 1130060 h 1138686"/>
              <a:gd name="connsiteX17" fmla="*/ 983412 w 5598544"/>
              <a:gd name="connsiteY17" fmla="*/ 1138686 h 1138686"/>
              <a:gd name="connsiteX18" fmla="*/ 1768415 w 5598544"/>
              <a:gd name="connsiteY18" fmla="*/ 1130060 h 1138686"/>
              <a:gd name="connsiteX19" fmla="*/ 1794295 w 5598544"/>
              <a:gd name="connsiteY19" fmla="*/ 1121433 h 1138686"/>
              <a:gd name="connsiteX20" fmla="*/ 2027208 w 5598544"/>
              <a:gd name="connsiteY20" fmla="*/ 1104181 h 1138686"/>
              <a:gd name="connsiteX21" fmla="*/ 2855344 w 5598544"/>
              <a:gd name="connsiteY21" fmla="*/ 1086928 h 1138686"/>
              <a:gd name="connsiteX22" fmla="*/ 2941608 w 5598544"/>
              <a:gd name="connsiteY22" fmla="*/ 1069675 h 1138686"/>
              <a:gd name="connsiteX23" fmla="*/ 3286664 w 5598544"/>
              <a:gd name="connsiteY23" fmla="*/ 1052422 h 1138686"/>
              <a:gd name="connsiteX24" fmla="*/ 3321170 w 5598544"/>
              <a:gd name="connsiteY24" fmla="*/ 1043796 h 1138686"/>
              <a:gd name="connsiteX25" fmla="*/ 3372929 w 5598544"/>
              <a:gd name="connsiteY25" fmla="*/ 1035169 h 1138686"/>
              <a:gd name="connsiteX26" fmla="*/ 3398808 w 5598544"/>
              <a:gd name="connsiteY26" fmla="*/ 1026543 h 1138686"/>
              <a:gd name="connsiteX27" fmla="*/ 3441940 w 5598544"/>
              <a:gd name="connsiteY27" fmla="*/ 1017917 h 1138686"/>
              <a:gd name="connsiteX28" fmla="*/ 3493698 w 5598544"/>
              <a:gd name="connsiteY28" fmla="*/ 1000664 h 1138686"/>
              <a:gd name="connsiteX29" fmla="*/ 3519578 w 5598544"/>
              <a:gd name="connsiteY29" fmla="*/ 992037 h 1138686"/>
              <a:gd name="connsiteX30" fmla="*/ 3648974 w 5598544"/>
              <a:gd name="connsiteY30" fmla="*/ 974784 h 1138686"/>
              <a:gd name="connsiteX31" fmla="*/ 3769744 w 5598544"/>
              <a:gd name="connsiteY31" fmla="*/ 957532 h 1138686"/>
              <a:gd name="connsiteX32" fmla="*/ 3812876 w 5598544"/>
              <a:gd name="connsiteY32" fmla="*/ 940279 h 1138686"/>
              <a:gd name="connsiteX33" fmla="*/ 3856008 w 5598544"/>
              <a:gd name="connsiteY33" fmla="*/ 931652 h 1138686"/>
              <a:gd name="connsiteX34" fmla="*/ 3907766 w 5598544"/>
              <a:gd name="connsiteY34" fmla="*/ 914400 h 1138686"/>
              <a:gd name="connsiteX35" fmla="*/ 3994030 w 5598544"/>
              <a:gd name="connsiteY35" fmla="*/ 897147 h 1138686"/>
              <a:gd name="connsiteX36" fmla="*/ 4054415 w 5598544"/>
              <a:gd name="connsiteY36" fmla="*/ 879894 h 1138686"/>
              <a:gd name="connsiteX37" fmla="*/ 4235570 w 5598544"/>
              <a:gd name="connsiteY37" fmla="*/ 862641 h 1138686"/>
              <a:gd name="connsiteX38" fmla="*/ 4313208 w 5598544"/>
              <a:gd name="connsiteY38" fmla="*/ 845388 h 1138686"/>
              <a:gd name="connsiteX39" fmla="*/ 4339087 w 5598544"/>
              <a:gd name="connsiteY39" fmla="*/ 836762 h 1138686"/>
              <a:gd name="connsiteX40" fmla="*/ 4399472 w 5598544"/>
              <a:gd name="connsiteY40" fmla="*/ 819509 h 1138686"/>
              <a:gd name="connsiteX41" fmla="*/ 4451230 w 5598544"/>
              <a:gd name="connsiteY41" fmla="*/ 793630 h 1138686"/>
              <a:gd name="connsiteX42" fmla="*/ 4494362 w 5598544"/>
              <a:gd name="connsiteY42" fmla="*/ 785003 h 1138686"/>
              <a:gd name="connsiteX43" fmla="*/ 4528868 w 5598544"/>
              <a:gd name="connsiteY43" fmla="*/ 776377 h 1138686"/>
              <a:gd name="connsiteX44" fmla="*/ 4606506 w 5598544"/>
              <a:gd name="connsiteY44" fmla="*/ 741871 h 1138686"/>
              <a:gd name="connsiteX45" fmla="*/ 4641012 w 5598544"/>
              <a:gd name="connsiteY45" fmla="*/ 733245 h 1138686"/>
              <a:gd name="connsiteX46" fmla="*/ 4727276 w 5598544"/>
              <a:gd name="connsiteY46" fmla="*/ 707366 h 1138686"/>
              <a:gd name="connsiteX47" fmla="*/ 4848046 w 5598544"/>
              <a:gd name="connsiteY47" fmla="*/ 672860 h 1138686"/>
              <a:gd name="connsiteX48" fmla="*/ 4882551 w 5598544"/>
              <a:gd name="connsiteY48" fmla="*/ 664233 h 1138686"/>
              <a:gd name="connsiteX49" fmla="*/ 4925683 w 5598544"/>
              <a:gd name="connsiteY49" fmla="*/ 646981 h 1138686"/>
              <a:gd name="connsiteX50" fmla="*/ 5003321 w 5598544"/>
              <a:gd name="connsiteY50" fmla="*/ 638354 h 1138686"/>
              <a:gd name="connsiteX51" fmla="*/ 5434642 w 5598544"/>
              <a:gd name="connsiteY51" fmla="*/ 629728 h 1138686"/>
              <a:gd name="connsiteX52" fmla="*/ 5460521 w 5598544"/>
              <a:gd name="connsiteY52" fmla="*/ 621101 h 1138686"/>
              <a:gd name="connsiteX53" fmla="*/ 5486400 w 5598544"/>
              <a:gd name="connsiteY53" fmla="*/ 603849 h 1138686"/>
              <a:gd name="connsiteX54" fmla="*/ 5546785 w 5598544"/>
              <a:gd name="connsiteY54" fmla="*/ 543464 h 1138686"/>
              <a:gd name="connsiteX55" fmla="*/ 5581291 w 5598544"/>
              <a:gd name="connsiteY55" fmla="*/ 431320 h 1138686"/>
              <a:gd name="connsiteX56" fmla="*/ 5598544 w 5598544"/>
              <a:gd name="connsiteY56" fmla="*/ 388188 h 1138686"/>
              <a:gd name="connsiteX57" fmla="*/ 5589917 w 5598544"/>
              <a:gd name="connsiteY57" fmla="*/ 198407 h 1138686"/>
              <a:gd name="connsiteX58" fmla="*/ 5503653 w 5598544"/>
              <a:gd name="connsiteY58" fmla="*/ 163901 h 1138686"/>
              <a:gd name="connsiteX59" fmla="*/ 5287993 w 5598544"/>
              <a:gd name="connsiteY59" fmla="*/ 138022 h 1138686"/>
              <a:gd name="connsiteX60" fmla="*/ 5193102 w 5598544"/>
              <a:gd name="connsiteY60" fmla="*/ 129396 h 1138686"/>
              <a:gd name="connsiteX61" fmla="*/ 1595887 w 5598544"/>
              <a:gd name="connsiteY61" fmla="*/ 120769 h 1138686"/>
              <a:gd name="connsiteX62" fmla="*/ 1388853 w 5598544"/>
              <a:gd name="connsiteY62" fmla="*/ 112143 h 1138686"/>
              <a:gd name="connsiteX63" fmla="*/ 1345721 w 5598544"/>
              <a:gd name="connsiteY63" fmla="*/ 103517 h 1138686"/>
              <a:gd name="connsiteX64" fmla="*/ 1242204 w 5598544"/>
              <a:gd name="connsiteY64" fmla="*/ 86264 h 1138686"/>
              <a:gd name="connsiteX65" fmla="*/ 1130061 w 5598544"/>
              <a:gd name="connsiteY65" fmla="*/ 77637 h 1138686"/>
              <a:gd name="connsiteX66" fmla="*/ 1052423 w 5598544"/>
              <a:gd name="connsiteY66" fmla="*/ 60384 h 1138686"/>
              <a:gd name="connsiteX67" fmla="*/ 1009291 w 5598544"/>
              <a:gd name="connsiteY67" fmla="*/ 51758 h 1138686"/>
              <a:gd name="connsiteX68" fmla="*/ 974785 w 5598544"/>
              <a:gd name="connsiteY68" fmla="*/ 43132 h 1138686"/>
              <a:gd name="connsiteX69" fmla="*/ 828136 w 5598544"/>
              <a:gd name="connsiteY69" fmla="*/ 25879 h 1138686"/>
              <a:gd name="connsiteX70" fmla="*/ 715993 w 5598544"/>
              <a:gd name="connsiteY70" fmla="*/ 8626 h 1138686"/>
              <a:gd name="connsiteX71" fmla="*/ 448574 w 5598544"/>
              <a:gd name="connsiteY71" fmla="*/ 0 h 1138686"/>
              <a:gd name="connsiteX72" fmla="*/ 51759 w 5598544"/>
              <a:gd name="connsiteY72" fmla="*/ 8626 h 1138686"/>
              <a:gd name="connsiteX73" fmla="*/ 25879 w 5598544"/>
              <a:gd name="connsiteY73" fmla="*/ 25879 h 1138686"/>
              <a:gd name="connsiteX74" fmla="*/ 0 w 5598544"/>
              <a:gd name="connsiteY74" fmla="*/ 94890 h 1138686"/>
              <a:gd name="connsiteX75" fmla="*/ 17253 w 5598544"/>
              <a:gd name="connsiteY75" fmla="*/ 155275 h 1138686"/>
              <a:gd name="connsiteX76" fmla="*/ 34506 w 5598544"/>
              <a:gd name="connsiteY76" fmla="*/ 181154 h 1138686"/>
              <a:gd name="connsiteX77" fmla="*/ 60385 w 5598544"/>
              <a:gd name="connsiteY77" fmla="*/ 207033 h 1138686"/>
              <a:gd name="connsiteX78" fmla="*/ 86264 w 5598544"/>
              <a:gd name="connsiteY78" fmla="*/ 232913 h 1138686"/>
              <a:gd name="connsiteX79" fmla="*/ 86264 w 5598544"/>
              <a:gd name="connsiteY79" fmla="*/ 232913 h 113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598544" h="1138686">
                <a:moveTo>
                  <a:pt x="86264" y="146649"/>
                </a:moveTo>
                <a:lnTo>
                  <a:pt x="86264" y="146649"/>
                </a:lnTo>
                <a:cubicBezTo>
                  <a:pt x="62979" y="379510"/>
                  <a:pt x="71204" y="263107"/>
                  <a:pt x="86264" y="707366"/>
                </a:cubicBezTo>
                <a:cubicBezTo>
                  <a:pt x="86666" y="719215"/>
                  <a:pt x="91484" y="730515"/>
                  <a:pt x="94891" y="741871"/>
                </a:cubicBezTo>
                <a:cubicBezTo>
                  <a:pt x="100207" y="759590"/>
                  <a:pt x="110730" y="803510"/>
                  <a:pt x="129396" y="819509"/>
                </a:cubicBezTo>
                <a:cubicBezTo>
                  <a:pt x="142126" y="830421"/>
                  <a:pt x="159115" y="835328"/>
                  <a:pt x="172529" y="845388"/>
                </a:cubicBezTo>
                <a:cubicBezTo>
                  <a:pt x="182289" y="852708"/>
                  <a:pt x="188414" y="864271"/>
                  <a:pt x="198408" y="871267"/>
                </a:cubicBezTo>
                <a:cubicBezTo>
                  <a:pt x="217400" y="884562"/>
                  <a:pt x="239235" y="893327"/>
                  <a:pt x="258793" y="905773"/>
                </a:cubicBezTo>
                <a:cubicBezTo>
                  <a:pt x="270922" y="913492"/>
                  <a:pt x="280730" y="924670"/>
                  <a:pt x="293298" y="931652"/>
                </a:cubicBezTo>
                <a:cubicBezTo>
                  <a:pt x="306834" y="939172"/>
                  <a:pt x="322280" y="942616"/>
                  <a:pt x="336430" y="948905"/>
                </a:cubicBezTo>
                <a:cubicBezTo>
                  <a:pt x="348181" y="954128"/>
                  <a:pt x="359185" y="960935"/>
                  <a:pt x="370936" y="966158"/>
                </a:cubicBezTo>
                <a:cubicBezTo>
                  <a:pt x="385086" y="972447"/>
                  <a:pt x="399918" y="977122"/>
                  <a:pt x="414068" y="983411"/>
                </a:cubicBezTo>
                <a:cubicBezTo>
                  <a:pt x="425819" y="988634"/>
                  <a:pt x="436754" y="995598"/>
                  <a:pt x="448574" y="1000664"/>
                </a:cubicBezTo>
                <a:cubicBezTo>
                  <a:pt x="477040" y="1012863"/>
                  <a:pt x="506201" y="1023377"/>
                  <a:pt x="534838" y="1035169"/>
                </a:cubicBezTo>
                <a:cubicBezTo>
                  <a:pt x="555088" y="1043507"/>
                  <a:pt x="574166" y="1055033"/>
                  <a:pt x="595223" y="1061049"/>
                </a:cubicBezTo>
                <a:lnTo>
                  <a:pt x="715993" y="1095554"/>
                </a:lnTo>
                <a:cubicBezTo>
                  <a:pt x="820962" y="1125545"/>
                  <a:pt x="755601" y="1110210"/>
                  <a:pt x="914400" y="1130060"/>
                </a:cubicBezTo>
                <a:lnTo>
                  <a:pt x="983412" y="1138686"/>
                </a:lnTo>
                <a:lnTo>
                  <a:pt x="1768415" y="1130060"/>
                </a:lnTo>
                <a:cubicBezTo>
                  <a:pt x="1777506" y="1129867"/>
                  <a:pt x="1785307" y="1122816"/>
                  <a:pt x="1794295" y="1121433"/>
                </a:cubicBezTo>
                <a:cubicBezTo>
                  <a:pt x="1852785" y="1112434"/>
                  <a:pt x="1981336" y="1106879"/>
                  <a:pt x="2027208" y="1104181"/>
                </a:cubicBezTo>
                <a:cubicBezTo>
                  <a:pt x="2321406" y="1030625"/>
                  <a:pt x="1982156" y="1112610"/>
                  <a:pt x="2855344" y="1086928"/>
                </a:cubicBezTo>
                <a:cubicBezTo>
                  <a:pt x="2884655" y="1086066"/>
                  <a:pt x="2912385" y="1072110"/>
                  <a:pt x="2941608" y="1069675"/>
                </a:cubicBezTo>
                <a:cubicBezTo>
                  <a:pt x="3125411" y="1054359"/>
                  <a:pt x="3010522" y="1062285"/>
                  <a:pt x="3286664" y="1052422"/>
                </a:cubicBezTo>
                <a:cubicBezTo>
                  <a:pt x="3298166" y="1049547"/>
                  <a:pt x="3309544" y="1046121"/>
                  <a:pt x="3321170" y="1043796"/>
                </a:cubicBezTo>
                <a:cubicBezTo>
                  <a:pt x="3338321" y="1040366"/>
                  <a:pt x="3355855" y="1038963"/>
                  <a:pt x="3372929" y="1035169"/>
                </a:cubicBezTo>
                <a:cubicBezTo>
                  <a:pt x="3381805" y="1033196"/>
                  <a:pt x="3389987" y="1028748"/>
                  <a:pt x="3398808" y="1026543"/>
                </a:cubicBezTo>
                <a:cubicBezTo>
                  <a:pt x="3413032" y="1022987"/>
                  <a:pt x="3427795" y="1021775"/>
                  <a:pt x="3441940" y="1017917"/>
                </a:cubicBezTo>
                <a:cubicBezTo>
                  <a:pt x="3459485" y="1013132"/>
                  <a:pt x="3476445" y="1006415"/>
                  <a:pt x="3493698" y="1000664"/>
                </a:cubicBezTo>
                <a:cubicBezTo>
                  <a:pt x="3502325" y="997788"/>
                  <a:pt x="3510555" y="993165"/>
                  <a:pt x="3519578" y="992037"/>
                </a:cubicBezTo>
                <a:cubicBezTo>
                  <a:pt x="3608765" y="980889"/>
                  <a:pt x="3565639" y="986690"/>
                  <a:pt x="3648974" y="974784"/>
                </a:cubicBezTo>
                <a:cubicBezTo>
                  <a:pt x="3724697" y="949544"/>
                  <a:pt x="3596943" y="989932"/>
                  <a:pt x="3769744" y="957532"/>
                </a:cubicBezTo>
                <a:cubicBezTo>
                  <a:pt x="3784964" y="954678"/>
                  <a:pt x="3798044" y="944729"/>
                  <a:pt x="3812876" y="940279"/>
                </a:cubicBezTo>
                <a:cubicBezTo>
                  <a:pt x="3826920" y="936066"/>
                  <a:pt x="3841863" y="935510"/>
                  <a:pt x="3856008" y="931652"/>
                </a:cubicBezTo>
                <a:cubicBezTo>
                  <a:pt x="3873553" y="926867"/>
                  <a:pt x="3890123" y="918811"/>
                  <a:pt x="3907766" y="914400"/>
                </a:cubicBezTo>
                <a:cubicBezTo>
                  <a:pt x="3959240" y="901531"/>
                  <a:pt x="3930577" y="907722"/>
                  <a:pt x="3994030" y="897147"/>
                </a:cubicBezTo>
                <a:cubicBezTo>
                  <a:pt x="4016206" y="889755"/>
                  <a:pt x="4030581" y="884228"/>
                  <a:pt x="4054415" y="879894"/>
                </a:cubicBezTo>
                <a:cubicBezTo>
                  <a:pt x="4119348" y="868088"/>
                  <a:pt x="4164797" y="867696"/>
                  <a:pt x="4235570" y="862641"/>
                </a:cubicBezTo>
                <a:cubicBezTo>
                  <a:pt x="4265230" y="856709"/>
                  <a:pt x="4284772" y="853513"/>
                  <a:pt x="4313208" y="845388"/>
                </a:cubicBezTo>
                <a:cubicBezTo>
                  <a:pt x="4321951" y="842890"/>
                  <a:pt x="4330378" y="839375"/>
                  <a:pt x="4339087" y="836762"/>
                </a:cubicBezTo>
                <a:cubicBezTo>
                  <a:pt x="4359138" y="830747"/>
                  <a:pt x="4379934" y="827024"/>
                  <a:pt x="4399472" y="819509"/>
                </a:cubicBezTo>
                <a:cubicBezTo>
                  <a:pt x="4417475" y="812585"/>
                  <a:pt x="4433102" y="800222"/>
                  <a:pt x="4451230" y="793630"/>
                </a:cubicBezTo>
                <a:cubicBezTo>
                  <a:pt x="4465009" y="788619"/>
                  <a:pt x="4480049" y="788184"/>
                  <a:pt x="4494362" y="785003"/>
                </a:cubicBezTo>
                <a:cubicBezTo>
                  <a:pt x="4505936" y="782431"/>
                  <a:pt x="4517366" y="779252"/>
                  <a:pt x="4528868" y="776377"/>
                </a:cubicBezTo>
                <a:cubicBezTo>
                  <a:pt x="4558928" y="761347"/>
                  <a:pt x="4573465" y="752884"/>
                  <a:pt x="4606506" y="741871"/>
                </a:cubicBezTo>
                <a:cubicBezTo>
                  <a:pt x="4617754" y="738122"/>
                  <a:pt x="4629764" y="736994"/>
                  <a:pt x="4641012" y="733245"/>
                </a:cubicBezTo>
                <a:cubicBezTo>
                  <a:pt x="4726133" y="704872"/>
                  <a:pt x="4642092" y="724402"/>
                  <a:pt x="4727276" y="707366"/>
                </a:cubicBezTo>
                <a:cubicBezTo>
                  <a:pt x="4796685" y="672660"/>
                  <a:pt x="4729387" y="702527"/>
                  <a:pt x="4848046" y="672860"/>
                </a:cubicBezTo>
                <a:cubicBezTo>
                  <a:pt x="4859548" y="669984"/>
                  <a:pt x="4871304" y="667982"/>
                  <a:pt x="4882551" y="664233"/>
                </a:cubicBezTo>
                <a:cubicBezTo>
                  <a:pt x="4897241" y="659336"/>
                  <a:pt x="4910542" y="650225"/>
                  <a:pt x="4925683" y="646981"/>
                </a:cubicBezTo>
                <a:cubicBezTo>
                  <a:pt x="4951144" y="641525"/>
                  <a:pt x="4977297" y="639236"/>
                  <a:pt x="5003321" y="638354"/>
                </a:cubicBezTo>
                <a:cubicBezTo>
                  <a:pt x="5147041" y="633482"/>
                  <a:pt x="5290868" y="632603"/>
                  <a:pt x="5434642" y="629728"/>
                </a:cubicBezTo>
                <a:cubicBezTo>
                  <a:pt x="5443268" y="626852"/>
                  <a:pt x="5452388" y="625168"/>
                  <a:pt x="5460521" y="621101"/>
                </a:cubicBezTo>
                <a:cubicBezTo>
                  <a:pt x="5469794" y="616465"/>
                  <a:pt x="5477964" y="609875"/>
                  <a:pt x="5486400" y="603849"/>
                </a:cubicBezTo>
                <a:cubicBezTo>
                  <a:pt x="5516062" y="582662"/>
                  <a:pt x="5528625" y="576152"/>
                  <a:pt x="5546785" y="543464"/>
                </a:cubicBezTo>
                <a:cubicBezTo>
                  <a:pt x="5576185" y="490544"/>
                  <a:pt x="5555167" y="496630"/>
                  <a:pt x="5581291" y="431320"/>
                </a:cubicBezTo>
                <a:lnTo>
                  <a:pt x="5598544" y="388188"/>
                </a:lnTo>
                <a:cubicBezTo>
                  <a:pt x="5595668" y="324928"/>
                  <a:pt x="5602336" y="260503"/>
                  <a:pt x="5589917" y="198407"/>
                </a:cubicBezTo>
                <a:cubicBezTo>
                  <a:pt x="5584014" y="168891"/>
                  <a:pt x="5517774" y="166549"/>
                  <a:pt x="5503653" y="163901"/>
                </a:cubicBezTo>
                <a:cubicBezTo>
                  <a:pt x="5350486" y="135183"/>
                  <a:pt x="5482786" y="153006"/>
                  <a:pt x="5287993" y="138022"/>
                </a:cubicBezTo>
                <a:cubicBezTo>
                  <a:pt x="5256326" y="135586"/>
                  <a:pt x="5224862" y="129544"/>
                  <a:pt x="5193102" y="129396"/>
                </a:cubicBezTo>
                <a:lnTo>
                  <a:pt x="1595887" y="120769"/>
                </a:lnTo>
                <a:cubicBezTo>
                  <a:pt x="1526876" y="117894"/>
                  <a:pt x="1457761" y="116895"/>
                  <a:pt x="1388853" y="112143"/>
                </a:cubicBezTo>
                <a:cubicBezTo>
                  <a:pt x="1374226" y="111134"/>
                  <a:pt x="1360160" y="106065"/>
                  <a:pt x="1345721" y="103517"/>
                </a:cubicBezTo>
                <a:cubicBezTo>
                  <a:pt x="1311272" y="97438"/>
                  <a:pt x="1277083" y="88947"/>
                  <a:pt x="1242204" y="86264"/>
                </a:cubicBezTo>
                <a:lnTo>
                  <a:pt x="1130061" y="77637"/>
                </a:lnTo>
                <a:cubicBezTo>
                  <a:pt x="999975" y="51621"/>
                  <a:pt x="1162065" y="84749"/>
                  <a:pt x="1052423" y="60384"/>
                </a:cubicBezTo>
                <a:cubicBezTo>
                  <a:pt x="1038110" y="57203"/>
                  <a:pt x="1023604" y="54938"/>
                  <a:pt x="1009291" y="51758"/>
                </a:cubicBezTo>
                <a:cubicBezTo>
                  <a:pt x="997717" y="49186"/>
                  <a:pt x="986411" y="45457"/>
                  <a:pt x="974785" y="43132"/>
                </a:cubicBezTo>
                <a:cubicBezTo>
                  <a:pt x="917076" y="31590"/>
                  <a:pt x="894363" y="31899"/>
                  <a:pt x="828136" y="25879"/>
                </a:cubicBezTo>
                <a:cubicBezTo>
                  <a:pt x="780240" y="9912"/>
                  <a:pt x="794151" y="12438"/>
                  <a:pt x="715993" y="8626"/>
                </a:cubicBezTo>
                <a:cubicBezTo>
                  <a:pt x="626913" y="4281"/>
                  <a:pt x="537714" y="2875"/>
                  <a:pt x="448574" y="0"/>
                </a:cubicBezTo>
                <a:cubicBezTo>
                  <a:pt x="316302" y="2875"/>
                  <a:pt x="183815" y="541"/>
                  <a:pt x="51759" y="8626"/>
                </a:cubicBezTo>
                <a:cubicBezTo>
                  <a:pt x="41410" y="9260"/>
                  <a:pt x="32516" y="17914"/>
                  <a:pt x="25879" y="25879"/>
                </a:cubicBezTo>
                <a:cubicBezTo>
                  <a:pt x="9770" y="45210"/>
                  <a:pt x="5804" y="71677"/>
                  <a:pt x="0" y="94890"/>
                </a:cubicBezTo>
                <a:cubicBezTo>
                  <a:pt x="2763" y="105941"/>
                  <a:pt x="11067" y="142903"/>
                  <a:pt x="17253" y="155275"/>
                </a:cubicBezTo>
                <a:cubicBezTo>
                  <a:pt x="21890" y="164548"/>
                  <a:pt x="27869" y="173189"/>
                  <a:pt x="34506" y="181154"/>
                </a:cubicBezTo>
                <a:cubicBezTo>
                  <a:pt x="42316" y="190526"/>
                  <a:pt x="52575" y="197661"/>
                  <a:pt x="60385" y="207033"/>
                </a:cubicBezTo>
                <a:cubicBezTo>
                  <a:pt x="83945" y="235305"/>
                  <a:pt x="65963" y="232913"/>
                  <a:pt x="86264" y="232913"/>
                </a:cubicBezTo>
                <a:lnTo>
                  <a:pt x="86264" y="23291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3347864" y="2564904"/>
            <a:ext cx="792088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5" idx="36"/>
          </p:cNvCxnSpPr>
          <p:nvPr/>
        </p:nvCxnSpPr>
        <p:spPr>
          <a:xfrm>
            <a:off x="4641010" y="2096219"/>
            <a:ext cx="2998" cy="2700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6012160" y="1844824"/>
            <a:ext cx="504056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995936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96136" y="31316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A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72200" y="14127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27984" y="1772816"/>
            <a:ext cx="43204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C00000"/>
                </a:solidFill>
              </a:rPr>
              <a:t>Lo</a:t>
            </a:r>
            <a:endParaRPr lang="pt-BR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043608" y="4005064"/>
            <a:ext cx="15121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5292080" y="6237312"/>
            <a:ext cx="194421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220072" y="62373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CIRCUNDUÇÃO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7610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CLASSIFICAÇÃO MORFOLÓGICA E FUNCIONAL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Diartroses = </a:t>
            </a: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sinoviais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Plana ou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artrodia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Gínglimo (angular e lateral =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trocóide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Condilar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Elipsóide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Selar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Esferóide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39552" y="1196752"/>
            <a:ext cx="8244408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3563888" y="4005064"/>
            <a:ext cx="144016" cy="864096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6732240" y="3501008"/>
            <a:ext cx="72008" cy="432048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have direita 6"/>
          <p:cNvSpPr/>
          <p:nvPr/>
        </p:nvSpPr>
        <p:spPr>
          <a:xfrm>
            <a:off x="4572000" y="3140968"/>
            <a:ext cx="72008" cy="432048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have direita 7"/>
          <p:cNvSpPr/>
          <p:nvPr/>
        </p:nvSpPr>
        <p:spPr>
          <a:xfrm>
            <a:off x="3707904" y="4869160"/>
            <a:ext cx="72008" cy="432048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60032" y="3203684"/>
            <a:ext cx="93610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AAXIAL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948264" y="3563724"/>
            <a:ext cx="158417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MONOAXIAL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4283804"/>
            <a:ext cx="158417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BIAXIAL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4931876"/>
            <a:ext cx="158417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TRIAXIAL</a:t>
            </a:r>
            <a:endParaRPr lang="pt-B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38610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Articulações Diartroses ou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sinoviais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Classificações: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morfológica e funcional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F:\AULAS APARELHO LOCOMOTOR  MEDICINA 2018\INTRODUÇÃO AOA APRELHO LOCOM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8" y="116632"/>
            <a:ext cx="4699114" cy="348312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39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400" b="1" dirty="0" smtClean="0"/>
              <a:t>Classificação: de acordo com o tipo de material interposto</a:t>
            </a:r>
            <a:br>
              <a:rPr lang="pt-BR" sz="2400" b="1" dirty="0" smtClean="0"/>
            </a:br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1. Sinartroses (continuidade)</a:t>
            </a:r>
            <a:b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 Diartroses (contiguidade)</a:t>
            </a:r>
          </a:p>
        </p:txBody>
      </p:sp>
      <p:pic>
        <p:nvPicPr>
          <p:cNvPr id="18436" name="Picture 7" descr="Sem título-3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2133600"/>
            <a:ext cx="3254375" cy="3681413"/>
          </a:xfrm>
          <a:noFill/>
        </p:spPr>
      </p:pic>
      <p:pic>
        <p:nvPicPr>
          <p:cNvPr id="17411" name="Picture 4" descr="Sem título-4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55800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Diartroses = </a:t>
            </a:r>
            <a:r>
              <a:rPr lang="pt-B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sinoviais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Características gerais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 smtClean="0"/>
              <a:t>	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1981200"/>
            <a:ext cx="295275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pt-BR" sz="1600" b="1" smtClean="0">
                <a:latin typeface="Arial" charset="0"/>
                <a:cs typeface="Arial" charset="0"/>
              </a:rPr>
              <a:t>Cápsula articular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sz="16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sz="1600" b="1" smtClean="0">
                <a:latin typeface="Arial" charset="0"/>
                <a:cs typeface="Arial" charset="0"/>
              </a:rPr>
              <a:t>Cavidade articular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sz="16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sz="1600" b="1" smtClean="0">
                <a:latin typeface="Arial" charset="0"/>
                <a:cs typeface="Arial" charset="0"/>
              </a:rPr>
              <a:t>Líquido sinovial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sz="16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sz="1600" b="1" smtClean="0">
                <a:latin typeface="Arial" charset="0"/>
                <a:cs typeface="Arial" charset="0"/>
              </a:rPr>
              <a:t>Membrana sinovial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sz="16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sz="1600" b="1" smtClean="0">
                <a:latin typeface="Arial" charset="0"/>
                <a:cs typeface="Arial" charset="0"/>
              </a:rPr>
              <a:t>Cartilagem articular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sz="16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Ligamentos, meniscos lábios articulares, coxins adiposos</a:t>
            </a:r>
            <a:r>
              <a:rPr lang="pt-BR" sz="1600" b="1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3556" name="Picture 6" descr="Sem título-38có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63838" y="2133600"/>
            <a:ext cx="2887662" cy="3816350"/>
          </a:xfrm>
        </p:spPr>
      </p:pic>
      <p:pic>
        <p:nvPicPr>
          <p:cNvPr id="23557" name="Picture 10" descr="Sem título-3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916113"/>
            <a:ext cx="33115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em título-17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9114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Users\tirapelli\Desktop\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5796136" cy="4347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363" name="Picture 3" descr="Resultado de imagem para labio articul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1556792"/>
            <a:ext cx="3628313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5" name="Picture 5" descr="Imagem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556792"/>
            <a:ext cx="3971925" cy="3362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7610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CLASSIFICAÇÃO MORFOLÓGICA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Diartroses = </a:t>
            </a: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sinoviais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Plana ou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artrodia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Gínglimo (angular e lateral =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trocóide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Condilar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Elipsóide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Selar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Esferóide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403648" y="1844824"/>
            <a:ext cx="6552728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304800"/>
            <a:ext cx="4464496" cy="82073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Classificação morfológica das diartroses</a:t>
            </a:r>
          </a:p>
        </p:txBody>
      </p:sp>
      <p:pic>
        <p:nvPicPr>
          <p:cNvPr id="24579" name="Picture 4" descr="Sem título-1cóp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052736"/>
            <a:ext cx="3960812" cy="5445125"/>
          </a:xfrm>
          <a:noFill/>
          <a:ln>
            <a:solidFill>
              <a:srgbClr val="FF0000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1672158"/>
            <a:ext cx="4320480" cy="82073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Classificação funcional (amplitude de movimento)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92080" y="3429000"/>
            <a:ext cx="28803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Aaxial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Monoaxial</a:t>
            </a: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Biaxial</a:t>
            </a:r>
          </a:p>
          <a:p>
            <a:pPr marL="342900" indent="-342900" algn="ctr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Triaxial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588224" y="2780928"/>
            <a:ext cx="360040" cy="50405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608" y="304800"/>
            <a:ext cx="7543800" cy="82073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2.1 Planas</a:t>
            </a:r>
            <a:br>
              <a:rPr lang="pt-BR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pt-BR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5603" name="Picture 4" descr="Sem título-22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9949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632" y="1412776"/>
            <a:ext cx="4999856" cy="52349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2" name="AutoShape 2" descr="Resultado de imagem para articulação sacro iliac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4" name="AutoShape 4" descr="Resultado de imagem para articulação sacro iliac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" name="Picture 39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8894"/>
            <a:ext cx="6666019" cy="465641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6" descr="Resultado de imagem para articulação sacro ilia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117" y="1484784"/>
            <a:ext cx="5235163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CaixaDeTexto 20"/>
          <p:cNvSpPr txBox="1"/>
          <p:nvPr/>
        </p:nvSpPr>
        <p:spPr>
          <a:xfrm>
            <a:off x="3275856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AAxiais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539552" y="1556792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304800"/>
            <a:ext cx="7543800" cy="82073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606" name="Picture 6" descr="Resultado de imagem para articulação elipsói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221038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0608" y="188640"/>
            <a:ext cx="75438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2.2 Gínglimo angular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75856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MONOaxial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5076056" y="1916832"/>
            <a:ext cx="3405188" cy="42672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cxnSp>
        <p:nvCxnSpPr>
          <p:cNvPr id="12" name="Conector reto 11"/>
          <p:cNvCxnSpPr/>
          <p:nvPr/>
        </p:nvCxnSpPr>
        <p:spPr>
          <a:xfrm>
            <a:off x="6588224" y="4941168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95536" y="350100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 em curva para a esquerda 15"/>
          <p:cNvSpPr/>
          <p:nvPr/>
        </p:nvSpPr>
        <p:spPr>
          <a:xfrm rot="18079719">
            <a:off x="2339752" y="3212976"/>
            <a:ext cx="360040" cy="72008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a esquerda 16"/>
          <p:cNvSpPr/>
          <p:nvPr/>
        </p:nvSpPr>
        <p:spPr>
          <a:xfrm rot="6733580">
            <a:off x="1422471" y="3309025"/>
            <a:ext cx="432048" cy="7975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51920" y="331692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7504" y="331692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304800"/>
            <a:ext cx="7543800" cy="82073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0608" y="188640"/>
            <a:ext cx="75438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2.3 Gínglimo lateral ou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trocóide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75856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MONOaxial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860032" y="23488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Resultado de imagem para articulação do cotove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285" y="3090863"/>
            <a:ext cx="44862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Resultado de imagem para articulação elipsói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258" y="3069034"/>
            <a:ext cx="3221038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" name="Conector reto 23"/>
          <p:cNvCxnSpPr/>
          <p:nvPr/>
        </p:nvCxnSpPr>
        <p:spPr>
          <a:xfrm flipH="1" flipV="1">
            <a:off x="5148064" y="2708920"/>
            <a:ext cx="72008" cy="352839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 flipV="1">
            <a:off x="8028384" y="2852936"/>
            <a:ext cx="504056" cy="352839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 em curva para a esquerda 25"/>
          <p:cNvSpPr/>
          <p:nvPr/>
        </p:nvSpPr>
        <p:spPr>
          <a:xfrm>
            <a:off x="5436096" y="4293096"/>
            <a:ext cx="360040" cy="72008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a esquerda 26"/>
          <p:cNvSpPr/>
          <p:nvPr/>
        </p:nvSpPr>
        <p:spPr>
          <a:xfrm rot="10550302">
            <a:off x="4528362" y="4307722"/>
            <a:ext cx="432048" cy="7975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8" name="Picture 8" descr="Sem título-7có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84313"/>
            <a:ext cx="3314700" cy="3673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29" name="Conector reto 28"/>
          <p:cNvCxnSpPr/>
          <p:nvPr/>
        </p:nvCxnSpPr>
        <p:spPr>
          <a:xfrm flipH="1" flipV="1">
            <a:off x="1979712" y="1052736"/>
            <a:ext cx="72008" cy="352839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868144" y="1630541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Pronação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b="1" dirty="0" err="1" smtClean="0">
                <a:latin typeface="Arial" pitchFamily="34" charset="0"/>
                <a:cs typeface="Arial" pitchFamily="34" charset="0"/>
              </a:rPr>
              <a:t>Supinação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6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44450"/>
            <a:ext cx="4259262" cy="1143000"/>
          </a:xfrm>
        </p:spPr>
        <p:txBody>
          <a:bodyPr/>
          <a:lstStyle/>
          <a:p>
            <a:r>
              <a:rPr lang="pt-BR" sz="2800" dirty="0" smtClean="0"/>
              <a:t>		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0608" y="188640"/>
            <a:ext cx="7543800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2.4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Condilar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908720"/>
            <a:ext cx="2880320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MONOaxial ou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BIaxial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em título-6cóp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2348880"/>
            <a:ext cx="2882032" cy="4333415"/>
          </a:xfrm>
          <a:noFill/>
          <a:ln>
            <a:solidFill>
              <a:schemeClr val="tx1"/>
            </a:solidFill>
          </a:ln>
        </p:spPr>
      </p:pic>
      <p:pic>
        <p:nvPicPr>
          <p:cNvPr id="9220" name="Picture 4" descr="Resultado de imagem para articulação atlantoccipit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02821"/>
            <a:ext cx="4716016" cy="24022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4355976" y="1484784"/>
            <a:ext cx="57606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6444208" y="2636912"/>
            <a:ext cx="1296144" cy="2232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Resultado de imagem para articulação do joelh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6" y="2457883"/>
            <a:ext cx="5220072" cy="3685372"/>
          </a:xfrm>
          <a:prstGeom prst="rect">
            <a:avLst/>
          </a:prstGeom>
          <a:noFill/>
        </p:spPr>
      </p:pic>
      <p:cxnSp>
        <p:nvCxnSpPr>
          <p:cNvPr id="21" name="Conector reto 20"/>
          <p:cNvCxnSpPr/>
          <p:nvPr/>
        </p:nvCxnSpPr>
        <p:spPr>
          <a:xfrm flipV="1">
            <a:off x="1115616" y="4293096"/>
            <a:ext cx="576064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2051720" y="2924944"/>
            <a:ext cx="21602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em curva para cima 24"/>
          <p:cNvSpPr/>
          <p:nvPr/>
        </p:nvSpPr>
        <p:spPr>
          <a:xfrm rot="16680784">
            <a:off x="2305353" y="4005244"/>
            <a:ext cx="833520" cy="576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27584" y="54452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267744" y="259684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5652120" y="2492896"/>
            <a:ext cx="31683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5652120" y="2276872"/>
            <a:ext cx="1584176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302</Words>
  <Application>Microsoft Office PowerPoint</Application>
  <PresentationFormat>Apresentação na tela (4:3)</PresentationFormat>
  <Paragraphs>116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Classificação: de acordo com o tipo de material interposto 1. Sinartroses (continuidade) 2. Diartroses (contiguidade)</vt:lpstr>
      <vt:lpstr>2. Diartroses = sinoviais: Características gerais  </vt:lpstr>
      <vt:lpstr>Apresentação do PowerPoint</vt:lpstr>
      <vt:lpstr>Classificação morfológica das diartroses</vt:lpstr>
      <vt:lpstr>2.1 Planas </vt:lpstr>
      <vt:lpstr> </vt:lpstr>
      <vt:lpstr> </vt:lpstr>
      <vt:lpstr>  </vt:lpstr>
      <vt:lpstr>  </vt:lpstr>
      <vt:lpstr>Apresentação do PowerPoint</vt:lpstr>
      <vt:lpstr>   </vt:lpstr>
      <vt:lpstr>Classificação funcional das diartroses AMPLITUDE DE MOVIMENTO   - EIXOS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20</cp:revision>
  <dcterms:created xsi:type="dcterms:W3CDTF">2018-04-11T01:53:34Z</dcterms:created>
  <dcterms:modified xsi:type="dcterms:W3CDTF">2017-10-14T21:40:56Z</dcterms:modified>
</cp:coreProperties>
</file>