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4"/>
  </p:sldMasterIdLst>
  <p:notesMasterIdLst>
    <p:notesMasterId r:id="rId30"/>
  </p:notesMasterIdLst>
  <p:sldIdLst>
    <p:sldId id="256" r:id="rId5"/>
    <p:sldId id="257" r:id="rId6"/>
    <p:sldId id="266" r:id="rId7"/>
    <p:sldId id="258" r:id="rId8"/>
    <p:sldId id="260" r:id="rId9"/>
    <p:sldId id="259" r:id="rId10"/>
    <p:sldId id="267" r:id="rId11"/>
    <p:sldId id="270" r:id="rId12"/>
    <p:sldId id="282" r:id="rId13"/>
    <p:sldId id="269" r:id="rId14"/>
    <p:sldId id="271" r:id="rId15"/>
    <p:sldId id="268" r:id="rId16"/>
    <p:sldId id="272" r:id="rId17"/>
    <p:sldId id="273" r:id="rId18"/>
    <p:sldId id="274" r:id="rId19"/>
    <p:sldId id="275" r:id="rId20"/>
    <p:sldId id="263" r:id="rId21"/>
    <p:sldId id="264" r:id="rId22"/>
    <p:sldId id="265" r:id="rId23"/>
    <p:sldId id="277" r:id="rId24"/>
    <p:sldId id="276" r:id="rId25"/>
    <p:sldId id="280" r:id="rId26"/>
    <p:sldId id="279" r:id="rId27"/>
    <p:sldId id="278" r:id="rId28"/>
    <p:sldId id="281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833"/>
  </p:normalViewPr>
  <p:slideViewPr>
    <p:cSldViewPr snapToGrid="0" snapToObjects="1">
      <p:cViewPr varScale="1">
        <p:scale>
          <a:sx n="107" d="100"/>
          <a:sy n="107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45501-A269-4810-81C1-5F7CB3A3423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245C45-A1D9-4CC5-9D61-BAD8A856D84C}">
      <dgm:prSet/>
      <dgm:spPr/>
      <dgm:t>
        <a:bodyPr/>
        <a:lstStyle/>
        <a:p>
          <a:r>
            <a:rPr lang="pt-BR"/>
            <a:t>Para que serve?</a:t>
          </a:r>
          <a:endParaRPr lang="en-US"/>
        </a:p>
      </dgm:t>
    </dgm:pt>
    <dgm:pt modelId="{04648EF9-F303-408F-B780-BC724B2025F4}" type="parTrans" cxnId="{CF7B8E43-518A-44D7-ADDA-7783427BFDB8}">
      <dgm:prSet/>
      <dgm:spPr/>
      <dgm:t>
        <a:bodyPr/>
        <a:lstStyle/>
        <a:p>
          <a:endParaRPr lang="en-US"/>
        </a:p>
      </dgm:t>
    </dgm:pt>
    <dgm:pt modelId="{C9B547E5-A3F6-4715-9434-564F9AC0804A}" type="sibTrans" cxnId="{CF7B8E43-518A-44D7-ADDA-7783427BFDB8}">
      <dgm:prSet/>
      <dgm:spPr/>
      <dgm:t>
        <a:bodyPr/>
        <a:lstStyle/>
        <a:p>
          <a:endParaRPr lang="en-US"/>
        </a:p>
      </dgm:t>
    </dgm:pt>
    <dgm:pt modelId="{06AECE62-7C32-4405-AC5B-ACF19C47E3CE}">
      <dgm:prSet/>
      <dgm:spPr/>
      <dgm:t>
        <a:bodyPr/>
        <a:lstStyle/>
        <a:p>
          <a:r>
            <a:rPr lang="pt-BR"/>
            <a:t>Como se elabora?</a:t>
          </a:r>
          <a:endParaRPr lang="en-US"/>
        </a:p>
      </dgm:t>
    </dgm:pt>
    <dgm:pt modelId="{FF0F4E6C-DDE5-4F6C-8782-4EF7AF5DC1CA}" type="parTrans" cxnId="{AB0FD1BA-17C8-44D1-8631-870984E57993}">
      <dgm:prSet/>
      <dgm:spPr/>
      <dgm:t>
        <a:bodyPr/>
        <a:lstStyle/>
        <a:p>
          <a:endParaRPr lang="en-US"/>
        </a:p>
      </dgm:t>
    </dgm:pt>
    <dgm:pt modelId="{544D7438-49B9-4C61-969C-C026329FCE71}" type="sibTrans" cxnId="{AB0FD1BA-17C8-44D1-8631-870984E57993}">
      <dgm:prSet/>
      <dgm:spPr/>
      <dgm:t>
        <a:bodyPr/>
        <a:lstStyle/>
        <a:p>
          <a:endParaRPr lang="en-US"/>
        </a:p>
      </dgm:t>
    </dgm:pt>
    <dgm:pt modelId="{910B0E26-837D-4928-A81A-3991B67227EB}">
      <dgm:prSet/>
      <dgm:spPr/>
      <dgm:t>
        <a:bodyPr/>
        <a:lstStyle/>
        <a:p>
          <a:r>
            <a:rPr lang="pt-BR"/>
            <a:t>Quais são seus limites?</a:t>
          </a:r>
          <a:endParaRPr lang="en-US"/>
        </a:p>
      </dgm:t>
    </dgm:pt>
    <dgm:pt modelId="{7885B245-93D4-45BF-98BF-A59FCBAADCE1}" type="parTrans" cxnId="{7E5EEC91-295C-475F-B6BD-A5F3CD419E9D}">
      <dgm:prSet/>
      <dgm:spPr/>
      <dgm:t>
        <a:bodyPr/>
        <a:lstStyle/>
        <a:p>
          <a:endParaRPr lang="en-US"/>
        </a:p>
      </dgm:t>
    </dgm:pt>
    <dgm:pt modelId="{17FE40BD-FCE2-41D5-90D6-79C70197800C}" type="sibTrans" cxnId="{7E5EEC91-295C-475F-B6BD-A5F3CD419E9D}">
      <dgm:prSet/>
      <dgm:spPr/>
      <dgm:t>
        <a:bodyPr/>
        <a:lstStyle/>
        <a:p>
          <a:endParaRPr lang="en-US"/>
        </a:p>
      </dgm:t>
    </dgm:pt>
    <dgm:pt modelId="{D65FA809-D5D4-6941-B9CD-1DBC7270FDAC}" type="pres">
      <dgm:prSet presAssocID="{75C45501-A269-4810-81C1-5F7CB3A3423D}" presName="linear" presStyleCnt="0">
        <dgm:presLayoutVars>
          <dgm:animLvl val="lvl"/>
          <dgm:resizeHandles val="exact"/>
        </dgm:presLayoutVars>
      </dgm:prSet>
      <dgm:spPr/>
    </dgm:pt>
    <dgm:pt modelId="{71462DC2-539D-A54A-BDB4-BDC7BB3DE397}" type="pres">
      <dgm:prSet presAssocID="{12245C45-A1D9-4CC5-9D61-BAD8A856D84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DD251D4-90FA-0A49-87B1-0F59AFFEFB72}" type="pres">
      <dgm:prSet presAssocID="{C9B547E5-A3F6-4715-9434-564F9AC0804A}" presName="spacer" presStyleCnt="0"/>
      <dgm:spPr/>
    </dgm:pt>
    <dgm:pt modelId="{9CC64EB3-666F-E74B-A20B-BD124D5F3951}" type="pres">
      <dgm:prSet presAssocID="{06AECE62-7C32-4405-AC5B-ACF19C47E3C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220AF4A-303F-304A-9856-6A9106BAB6F6}" type="pres">
      <dgm:prSet presAssocID="{544D7438-49B9-4C61-969C-C026329FCE71}" presName="spacer" presStyleCnt="0"/>
      <dgm:spPr/>
    </dgm:pt>
    <dgm:pt modelId="{5273D3C9-BC7D-B54D-82A2-597F95279AD2}" type="pres">
      <dgm:prSet presAssocID="{910B0E26-837D-4928-A81A-3991B67227E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46FAE04-85CE-C444-B4CF-82F553C7F91A}" type="presOf" srcId="{910B0E26-837D-4928-A81A-3991B67227EB}" destId="{5273D3C9-BC7D-B54D-82A2-597F95279AD2}" srcOrd="0" destOrd="0" presId="urn:microsoft.com/office/officeart/2005/8/layout/vList2"/>
    <dgm:cxn modelId="{74C61A28-2395-0D49-832D-B11D9AD827CB}" type="presOf" srcId="{06AECE62-7C32-4405-AC5B-ACF19C47E3CE}" destId="{9CC64EB3-666F-E74B-A20B-BD124D5F3951}" srcOrd="0" destOrd="0" presId="urn:microsoft.com/office/officeart/2005/8/layout/vList2"/>
    <dgm:cxn modelId="{CF7B8E43-518A-44D7-ADDA-7783427BFDB8}" srcId="{75C45501-A269-4810-81C1-5F7CB3A3423D}" destId="{12245C45-A1D9-4CC5-9D61-BAD8A856D84C}" srcOrd="0" destOrd="0" parTransId="{04648EF9-F303-408F-B780-BC724B2025F4}" sibTransId="{C9B547E5-A3F6-4715-9434-564F9AC0804A}"/>
    <dgm:cxn modelId="{9663C976-439B-9943-9331-AE7D9C8BF562}" type="presOf" srcId="{12245C45-A1D9-4CC5-9D61-BAD8A856D84C}" destId="{71462DC2-539D-A54A-BDB4-BDC7BB3DE397}" srcOrd="0" destOrd="0" presId="urn:microsoft.com/office/officeart/2005/8/layout/vList2"/>
    <dgm:cxn modelId="{AB28408A-79D9-4C42-89B6-2598F206DBE3}" type="presOf" srcId="{75C45501-A269-4810-81C1-5F7CB3A3423D}" destId="{D65FA809-D5D4-6941-B9CD-1DBC7270FDAC}" srcOrd="0" destOrd="0" presId="urn:microsoft.com/office/officeart/2005/8/layout/vList2"/>
    <dgm:cxn modelId="{7E5EEC91-295C-475F-B6BD-A5F3CD419E9D}" srcId="{75C45501-A269-4810-81C1-5F7CB3A3423D}" destId="{910B0E26-837D-4928-A81A-3991B67227EB}" srcOrd="2" destOrd="0" parTransId="{7885B245-93D4-45BF-98BF-A59FCBAADCE1}" sibTransId="{17FE40BD-FCE2-41D5-90D6-79C70197800C}"/>
    <dgm:cxn modelId="{AB0FD1BA-17C8-44D1-8631-870984E57993}" srcId="{75C45501-A269-4810-81C1-5F7CB3A3423D}" destId="{06AECE62-7C32-4405-AC5B-ACF19C47E3CE}" srcOrd="1" destOrd="0" parTransId="{FF0F4E6C-DDE5-4F6C-8782-4EF7AF5DC1CA}" sibTransId="{544D7438-49B9-4C61-969C-C026329FCE71}"/>
    <dgm:cxn modelId="{C0F17A1D-6600-B949-9DFE-00FBD4558484}" type="presParOf" srcId="{D65FA809-D5D4-6941-B9CD-1DBC7270FDAC}" destId="{71462DC2-539D-A54A-BDB4-BDC7BB3DE397}" srcOrd="0" destOrd="0" presId="urn:microsoft.com/office/officeart/2005/8/layout/vList2"/>
    <dgm:cxn modelId="{B4D80E6C-B3FB-184B-BAA8-ABAF99ACA430}" type="presParOf" srcId="{D65FA809-D5D4-6941-B9CD-1DBC7270FDAC}" destId="{2DD251D4-90FA-0A49-87B1-0F59AFFEFB72}" srcOrd="1" destOrd="0" presId="urn:microsoft.com/office/officeart/2005/8/layout/vList2"/>
    <dgm:cxn modelId="{D48E1AF3-B252-164B-BF46-C286C98395AC}" type="presParOf" srcId="{D65FA809-D5D4-6941-B9CD-1DBC7270FDAC}" destId="{9CC64EB3-666F-E74B-A20B-BD124D5F3951}" srcOrd="2" destOrd="0" presId="urn:microsoft.com/office/officeart/2005/8/layout/vList2"/>
    <dgm:cxn modelId="{333BDB8A-9A02-B64A-BA60-03F691FDADA0}" type="presParOf" srcId="{D65FA809-D5D4-6941-B9CD-1DBC7270FDAC}" destId="{0220AF4A-303F-304A-9856-6A9106BAB6F6}" srcOrd="3" destOrd="0" presId="urn:microsoft.com/office/officeart/2005/8/layout/vList2"/>
    <dgm:cxn modelId="{04805A17-E53F-544A-A1BF-A4186718E245}" type="presParOf" srcId="{D65FA809-D5D4-6941-B9CD-1DBC7270FDAC}" destId="{5273D3C9-BC7D-B54D-82A2-597F95279A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62DC2-539D-A54A-BDB4-BDC7BB3DE397}">
      <dsp:nvSpPr>
        <dsp:cNvPr id="0" name=""/>
        <dsp:cNvSpPr/>
      </dsp:nvSpPr>
      <dsp:spPr>
        <a:xfrm>
          <a:off x="0" y="22313"/>
          <a:ext cx="5732205" cy="159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/>
            <a:t>Para que serve?</a:t>
          </a:r>
          <a:endParaRPr lang="en-US" sz="4100" kern="1200"/>
        </a:p>
      </dsp:txBody>
      <dsp:txXfrm>
        <a:off x="78008" y="100321"/>
        <a:ext cx="5576189" cy="1441984"/>
      </dsp:txXfrm>
    </dsp:sp>
    <dsp:sp modelId="{9CC64EB3-666F-E74B-A20B-BD124D5F3951}">
      <dsp:nvSpPr>
        <dsp:cNvPr id="0" name=""/>
        <dsp:cNvSpPr/>
      </dsp:nvSpPr>
      <dsp:spPr>
        <a:xfrm>
          <a:off x="0" y="1738393"/>
          <a:ext cx="5732205" cy="1598000"/>
        </a:xfrm>
        <a:prstGeom prst="roundRect">
          <a:avLst/>
        </a:prstGeom>
        <a:solidFill>
          <a:schemeClr val="accent2">
            <a:hueOff val="736193"/>
            <a:satOff val="-2035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/>
            <a:t>Como se elabora?</a:t>
          </a:r>
          <a:endParaRPr lang="en-US" sz="4100" kern="1200"/>
        </a:p>
      </dsp:txBody>
      <dsp:txXfrm>
        <a:off x="78008" y="1816401"/>
        <a:ext cx="5576189" cy="1441984"/>
      </dsp:txXfrm>
    </dsp:sp>
    <dsp:sp modelId="{5273D3C9-BC7D-B54D-82A2-597F95279AD2}">
      <dsp:nvSpPr>
        <dsp:cNvPr id="0" name=""/>
        <dsp:cNvSpPr/>
      </dsp:nvSpPr>
      <dsp:spPr>
        <a:xfrm>
          <a:off x="0" y="3454474"/>
          <a:ext cx="5732205" cy="1598000"/>
        </a:xfrm>
        <a:prstGeom prst="roundRect">
          <a:avLst/>
        </a:prstGeom>
        <a:solidFill>
          <a:schemeClr val="accent2">
            <a:hueOff val="1472386"/>
            <a:satOff val="-4069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/>
            <a:t>Quais são seus limites?</a:t>
          </a:r>
          <a:endParaRPr lang="en-US" sz="4100" kern="1200"/>
        </a:p>
      </dsp:txBody>
      <dsp:txXfrm>
        <a:off x="78008" y="3532482"/>
        <a:ext cx="5576189" cy="1441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F088D-C59A-7441-B867-1C50A51010BD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331C3-5316-D741-A331-F1144CF918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17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331C3-5316-D741-A331-F1144CF91828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20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6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5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3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1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4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0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5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10/16/23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12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j.jus.br/repetitivos/temas_repetitivos/pesquisa.jsp?novaConsulta=true&amp;tipo_pesquisa=T&amp;sg_classe=REsp&amp;num_processo_classe=163542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>
            <a:extLst>
              <a:ext uri="{FF2B5EF4-FFF2-40B4-BE49-F238E27FC236}">
                <a16:creationId xmlns:a16="http://schemas.microsoft.com/office/drawing/2014/main" id="{DAD3A29E-3ECA-4270-81C5-F85E5B3FF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8190" r="476" b="1"/>
          <a:stretch/>
        </p:blipFill>
        <p:spPr>
          <a:xfrm>
            <a:off x="20" y="152"/>
            <a:ext cx="12191980" cy="68578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C07AE29-01A9-9947-98E5-E5ED6F3F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8" y="1353787"/>
            <a:ext cx="10475807" cy="271467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t-BR" dirty="0"/>
              <a:t>Cláusula Penal,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Cláusula de limitação de responsabilidade, 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juros de mora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E11DD2-0D2C-714B-A151-E6E235869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8" y="4465123"/>
            <a:ext cx="11279352" cy="1407644"/>
          </a:xfrm>
        </p:spPr>
        <p:txBody>
          <a:bodyPr anchor="b">
            <a:normAutofit/>
          </a:bodyPr>
          <a:lstStyle/>
          <a:p>
            <a:pPr algn="ctr"/>
            <a:endParaRPr lang="pt-BR" dirty="0"/>
          </a:p>
          <a:p>
            <a:pPr algn="ctr"/>
            <a:r>
              <a:rPr lang="pt-BR" dirty="0"/>
              <a:t>Professor Doutor Ruy Pereira Camilo Junior</a:t>
            </a:r>
          </a:p>
        </p:txBody>
      </p:sp>
    </p:spTree>
    <p:extLst>
      <p:ext uri="{BB962C8B-B14F-4D97-AF65-F5344CB8AC3E}">
        <p14:creationId xmlns:p14="http://schemas.microsoft.com/office/powerpoint/2010/main" val="135544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2D712-9A3D-2C4D-853D-427E74B2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Limites para a fixação da cláusula penal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3A58C6-2084-0043-AE45-EDB62E243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Art. 412. O valor da cominação imposta na cláusula penal não pode exceder o da obrigação principal.</a:t>
            </a:r>
          </a:p>
          <a:p>
            <a:pPr marL="0" indent="0">
              <a:buNone/>
            </a:pPr>
            <a:r>
              <a:rPr lang="pt-BR" dirty="0"/>
              <a:t>Como mensurar a obrigação principal, em se tratando de obrigação de não fazer?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Na hipótese de </a:t>
            </a:r>
            <a:r>
              <a:rPr lang="pt-BR" dirty="0" err="1"/>
              <a:t>violaçao</a:t>
            </a:r>
            <a:r>
              <a:rPr lang="pt-BR" dirty="0"/>
              <a:t> da obrigação de não competir (non-compete), partes fixam multa de </a:t>
            </a:r>
            <a:r>
              <a:rPr lang="pt-BR" dirty="0" err="1"/>
              <a:t>R</a:t>
            </a:r>
            <a:r>
              <a:rPr lang="pt-BR" dirty="0"/>
              <a:t>$ 1 milhão por ato concorrencial praticado pelo devedor.  Excede ou não o valor da obrigação principal?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702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2D712-9A3D-2C4D-853D-427E74B2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Limites para a fixação da cláusula penal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3A58C6-2084-0043-AE45-EDB62E243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Art. 413. A penalidade deve ser reduzida </a:t>
            </a:r>
            <a:r>
              <a:rPr lang="pt-BR" dirty="0" err="1"/>
              <a:t>eqüitativamente</a:t>
            </a:r>
            <a:r>
              <a:rPr lang="pt-BR" dirty="0"/>
              <a:t> pelo juiz se a obrigação principal tiver sido cumprida em parte, ou se o montante da penalidade for manifestamente excessivo, tendo-se em vista a natureza e a finalidade do negócio.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Duas hipóteses: cumprimento parcial e excesso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 redução equitativa é irrenunciável?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A importância de justificar no contrato o importe da multa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478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18DF7-FDC3-5F4F-82C2-7A50246C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Importante cautela na redação da cláusula penal!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AC9542-7D75-C04C-8DBE-E0C261B54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Parágrafo único do artigo 416. Ainda que o prejuízo exceda ao previsto na cláusula penal, </a:t>
            </a:r>
            <a:r>
              <a:rPr lang="pt-BR" b="1" dirty="0"/>
              <a:t>não pode o credor exigir indenização suplementar se assim não foi convencionado.</a:t>
            </a:r>
            <a:r>
              <a:rPr lang="pt-BR" dirty="0"/>
              <a:t> Se o tiver sido, a pena vale como mínimo da indenização, competindo ao credor provar o prejuízo excedente.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Exemplo: ¨Na hipótese de inadimplemento da obrigação, o devedor pagará multa de </a:t>
            </a:r>
            <a:r>
              <a:rPr lang="pt-BR" dirty="0" err="1"/>
              <a:t>R</a:t>
            </a:r>
            <a:r>
              <a:rPr lang="pt-BR" dirty="0"/>
              <a:t>$ 100.000,00, bem como indenização suplementar pelas perdas e danos verificados que excedam o valor fixado nesta cláusula penal.¨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Indenização suplementar: calcula-se o dano total, e desconta-se o que já foi pago por multa. A multa acaba funcionando como um </a:t>
            </a:r>
            <a:r>
              <a:rPr lang="pt-BR" sz="2600" b="1" dirty="0"/>
              <a:t>piso</a:t>
            </a:r>
            <a:r>
              <a:rPr lang="pt-BR" dirty="0"/>
              <a:t>. Não se cumulam a multa e os danos.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4070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39D3C-EB32-8547-B80A-67925636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Mas não se esqueçam que o credor sempre tem o direito de exigir a prestação específica, se preferir.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947371-3602-6C47-B2FA-B232724EB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Em síntese, em caso de inadimplemento, credor pode:</a:t>
            </a:r>
          </a:p>
          <a:p>
            <a:pPr marL="457200" indent="-457200">
              <a:buAutoNum type="alphaLcParenR"/>
            </a:pPr>
            <a:r>
              <a:rPr lang="pt-BR" dirty="0"/>
              <a:t>Exigir o cumprimento da prestação, sob pena de </a:t>
            </a:r>
            <a:r>
              <a:rPr lang="pt-BR" dirty="0" err="1"/>
              <a:t>astreintes</a:t>
            </a:r>
            <a:r>
              <a:rPr lang="pt-BR" dirty="0"/>
              <a:t> e outras formas;</a:t>
            </a:r>
          </a:p>
          <a:p>
            <a:pPr marL="457200" indent="-457200">
              <a:buAutoNum type="alphaLcParenR"/>
            </a:pPr>
            <a:r>
              <a:rPr lang="pt-BR" dirty="0"/>
              <a:t>Pedir a resolução do contrato, com a multa compensatória;</a:t>
            </a:r>
          </a:p>
          <a:p>
            <a:pPr marL="457200" indent="-457200">
              <a:buAutoNum type="alphaLcParenR"/>
            </a:pPr>
            <a:r>
              <a:rPr lang="pt-BR" dirty="0"/>
              <a:t>Pedir a resolução do contrato com a multa compensatória mais as perdas e danos excedentes, se ajustada a indenização suplementar</a:t>
            </a:r>
          </a:p>
        </p:txBody>
      </p:sp>
    </p:spTree>
    <p:extLst>
      <p:ext uri="{BB962C8B-B14F-4D97-AF65-F5344CB8AC3E}">
        <p14:creationId xmlns:p14="http://schemas.microsoft.com/office/powerpoint/2010/main" val="859468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F0F4A-2A34-0E42-99C7-2E53F9D4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Pode o credor optar pelas perdas e danos, se houver cláusula penal?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BA45C5-FFDC-384E-94CA-78803252A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2600" dirty="0"/>
              <a:t>O artigo 410 fixa que a cláusula penal é fixada a favor do credor.</a:t>
            </a:r>
          </a:p>
          <a:p>
            <a:pPr marL="0" indent="0">
              <a:buNone/>
            </a:pPr>
            <a:r>
              <a:rPr lang="pt-BR" sz="2600" dirty="0"/>
              <a:t>No entanto, STJ entende que as partes fixaram à forfait o quantum indenizatório.</a:t>
            </a:r>
          </a:p>
          <a:p>
            <a:pPr marL="0" indent="0">
              <a:buNone/>
            </a:pPr>
            <a:r>
              <a:rPr lang="pt-BR" sz="2600" dirty="0"/>
              <a:t>V. STJ: </a:t>
            </a:r>
            <a:r>
              <a:rPr lang="pt-BR" sz="2600" b="1" dirty="0">
                <a:hlinkClick r:id="rId2"/>
              </a:rPr>
              <a:t>Tema 970</a:t>
            </a:r>
            <a:r>
              <a:rPr lang="pt-BR" sz="2600" dirty="0"/>
              <a:t>: “A cláusula penal moratória tem a finalidade de indenizar pelo adimplemento tardio da obrigação, e, em regra, estabelecida em valor equivalente ao locativo, afasta-se sua cumulação com lucros cessantes.”</a:t>
            </a:r>
          </a:p>
          <a:p>
            <a:pPr marL="0" indent="0">
              <a:buNone/>
            </a:pPr>
            <a:r>
              <a:rPr lang="pt-BR" sz="2600" dirty="0"/>
              <a:t>“A cláusula penal constitui pacto secundário acessório – uma condição –, por meio do qual as partes determinam previamente uma multa (usualmente em pecúnia), consubstanciando indenização para o caso de inadimplemento absoluto ou de cláusula especial, hipótese em que se denomina cláusula penal compensatória. Ou ainda, como no presente caso, pode ser estabelecida para prefixação de indenização para o inadimplemento relativo (quando ainda se mostrar útil o adimplemento, ainda que tardio, isto é, defeituoso), recebendo, nesse caso, a denominação de cláusula penal moratória (Relator Luiz Felipe Salomão)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6972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6B8C0-4267-7C45-BB03-0E9A5DE6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Não há </a:t>
            </a:r>
            <a:r>
              <a:rPr lang="pt-BR" dirty="0" err="1"/>
              <a:t>efficient</a:t>
            </a:r>
            <a:r>
              <a:rPr lang="pt-BR" dirty="0"/>
              <a:t> </a:t>
            </a:r>
            <a:r>
              <a:rPr lang="pt-BR" dirty="0" err="1"/>
              <a:t>breach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contract</a:t>
            </a:r>
            <a:r>
              <a:rPr lang="pt-BR" dirty="0"/>
              <a:t> no Direito Brasileiro.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B1824E-47F9-E444-AF68-179948A79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Sempre é possível a execução específica da obrigação no Brasil, diferentemente da common </a:t>
            </a:r>
            <a:r>
              <a:rPr lang="pt-BR" dirty="0" err="1"/>
              <a:t>law</a:t>
            </a:r>
            <a:r>
              <a:rPr lang="pt-BR" dirty="0"/>
              <a:t>, que prefere indenizar (o que explica a doutrina de </a:t>
            </a:r>
            <a:r>
              <a:rPr lang="pt-BR" dirty="0" err="1"/>
              <a:t>Posner</a:t>
            </a:r>
            <a:r>
              <a:rPr lang="pt-BR" dirty="0"/>
              <a:t>, que sempre busca legitimar as regras da common </a:t>
            </a:r>
            <a:r>
              <a:rPr lang="pt-BR" dirty="0" err="1"/>
              <a:t>law</a:t>
            </a:r>
            <a:r>
              <a:rPr lang="pt-BR" dirty="0"/>
              <a:t> com base na eficiência).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r>
              <a:rPr lang="pt-BR" dirty="0"/>
              <a:t>Se devedor que se desvencilhar da prestação pagando uma multa, deve estruturar isso como obrigação alternativa, a seu critério , no clausulado.</a:t>
            </a:r>
          </a:p>
        </p:txBody>
      </p:sp>
    </p:spTree>
    <p:extLst>
      <p:ext uri="{BB962C8B-B14F-4D97-AF65-F5344CB8AC3E}">
        <p14:creationId xmlns:p14="http://schemas.microsoft.com/office/powerpoint/2010/main" val="3137772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F7811-C0E0-3145-A7EB-7457F355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Cláusulas de limitação e exoneração de responsabilidade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CB4F58-BFEE-D24E-B657-3981F2C40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Assim como a burrice humana, a capacidade de causar danos é ilimitada.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Exemplos: erro de projeto, erro de aditivo de concreto, atraso na obra de hidroelétrica, etc...</a:t>
            </a:r>
          </a:p>
          <a:p>
            <a:endParaRPr lang="pt-BR" dirty="0"/>
          </a:p>
          <a:p>
            <a:r>
              <a:rPr lang="pt-BR" dirty="0"/>
              <a:t>São possíveis cláusulas estabelecendo limites indenizatório, ou excluindo lucros cessantes ou danos morais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Exemplo: CONTRATO MICROSOFT</a:t>
            </a:r>
          </a:p>
          <a:p>
            <a:r>
              <a:rPr lang="pt-BR" dirty="0"/>
              <a:t>São nulas nos contratos de consumo.</a:t>
            </a:r>
          </a:p>
        </p:txBody>
      </p:sp>
    </p:spTree>
    <p:extLst>
      <p:ext uri="{BB962C8B-B14F-4D97-AF65-F5344CB8AC3E}">
        <p14:creationId xmlns:p14="http://schemas.microsoft.com/office/powerpoint/2010/main" val="1104515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3DE082-840E-BD44-86BB-4E297805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356360"/>
            <a:ext cx="5799384" cy="1706878"/>
          </a:xfrm>
        </p:spPr>
        <p:txBody>
          <a:bodyPr>
            <a:normAutofit fontScale="90000"/>
          </a:bodyPr>
          <a:lstStyle/>
          <a:p>
            <a:r>
              <a:rPr lang="pt-BR" dirty="0"/>
              <a:t>Qual a taxa de juros de mora no Brasil? Pergunte a um juiz ou a um árbitro...</a:t>
            </a:r>
            <a:br>
              <a:rPr lang="pt-BR" dirty="0"/>
            </a:br>
            <a:endParaRPr lang="pt-BR" dirty="0"/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A1DB5636-7209-441D-A20B-2A24C54D5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771F95-A0CB-FD48-9C2B-E7867F48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8" y="3063237"/>
            <a:ext cx="6111241" cy="2878591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No Brasil, até o passado é incerto (Pedro Malan)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 Brasil não é para principiantes (Tom Jobim)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F7A185F-9357-0141-B25B-D4BDFE5DC2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41306"/>
          <a:stretch/>
        </p:blipFill>
        <p:spPr>
          <a:xfrm>
            <a:off x="7810504" y="1"/>
            <a:ext cx="4381494" cy="3429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CA5E585-4849-0D48-A987-FE821127A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46" r="6545" b="-1"/>
          <a:stretch/>
        </p:blipFill>
        <p:spPr>
          <a:xfrm>
            <a:off x="7810505" y="3429000"/>
            <a:ext cx="43814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00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055A6-84EB-4647-B557-C28B377F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Afinal, qual é a taxa? O que diz o Código Civil?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8B383D-9383-5940-A1E5-F8F53A2A7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Dos Juros Legais</a:t>
            </a:r>
          </a:p>
          <a:p>
            <a:pPr marL="0" indent="0">
              <a:buNone/>
            </a:pPr>
            <a:r>
              <a:rPr lang="pt-BR" dirty="0"/>
              <a:t>Art. 406. </a:t>
            </a:r>
            <a:r>
              <a:rPr lang="pt-BR" sz="2800" b="1" dirty="0"/>
              <a:t>Quando os juros moratórios não forem convencionados, ou o forem sem taxa estipulada, </a:t>
            </a:r>
            <a:r>
              <a:rPr lang="pt-BR" dirty="0"/>
              <a:t>ou quando provierem de determinação da lei, serão fixados </a:t>
            </a:r>
            <a:r>
              <a:rPr lang="pt-BR" sz="2800" b="1" dirty="0"/>
              <a:t>segundo a taxa que estiver em vigor para a mora do pagamento de impostos devidos à Fazenda Nacional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Art. 407. </a:t>
            </a:r>
            <a:r>
              <a:rPr lang="pt-BR" sz="2800" b="1" dirty="0"/>
              <a:t>Ainda que se não alegue prejuízo</a:t>
            </a:r>
            <a:r>
              <a:rPr lang="pt-BR" dirty="0"/>
              <a:t>, é obrigado o devedor aos juros da mora que se contarão assim às dívidas em dinheiro, como às prestações de outra natureza, uma vez que lhes esteja fixado o valor pecuniário por sentença judicial, arbitramento, ou acordo entre as partes.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8302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44118-75EA-E04F-A556-BEE01904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 taxa é essa? A SELIC?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039B0D-F4BD-D948-9CB8-5676A03BB8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2686043"/>
            <a:ext cx="4564380" cy="29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64A01B6-9728-3446-ADBB-C898E1DB3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260" y="2487930"/>
            <a:ext cx="50927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5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091C34-7952-AA4F-9490-25B904D9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914399"/>
            <a:ext cx="3543300" cy="4578624"/>
          </a:xfrm>
        </p:spPr>
        <p:txBody>
          <a:bodyPr anchor="b">
            <a:normAutofit/>
          </a:bodyPr>
          <a:lstStyle/>
          <a:p>
            <a:r>
              <a:rPr lang="pt-BR" dirty="0"/>
              <a:t>Cláusula Penal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09265E-E0D7-493B-97CE-2263D50C3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583125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97AAB0C-DAD9-43C5-8588-1273F7903A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338247"/>
              </p:ext>
            </p:extLst>
          </p:nvPr>
        </p:nvGraphicFramePr>
        <p:xfrm>
          <a:off x="5545394" y="867226"/>
          <a:ext cx="5732206" cy="507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9473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840AB-149E-0942-9ADD-24C820CC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Há acórdãos de todos os ministros do STJ adotando a  SELIC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96C7B1-DF96-C54D-9499-6C2D6B2B5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Entendem que a SELIC abrange e incorpora a correção monetária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Entendem que a SELIC deve ser calculada de modo simples, e não composto</a:t>
            </a:r>
          </a:p>
          <a:p>
            <a:endParaRPr lang="pt-BR" dirty="0"/>
          </a:p>
          <a:p>
            <a:r>
              <a:rPr lang="pt-BR" dirty="0"/>
              <a:t>Nos termos dos </a:t>
            </a:r>
            <a:r>
              <a:rPr lang="pt-BR" b="1" dirty="0"/>
              <a:t>Temas</a:t>
            </a:r>
            <a:r>
              <a:rPr lang="pt-BR" dirty="0"/>
              <a:t> </a:t>
            </a:r>
            <a:r>
              <a:rPr lang="pt-BR" b="1" dirty="0"/>
              <a:t>99</a:t>
            </a:r>
            <a:r>
              <a:rPr lang="pt-BR" dirty="0"/>
              <a:t> e </a:t>
            </a:r>
            <a:r>
              <a:rPr lang="pt-BR" b="1" dirty="0"/>
              <a:t>112</a:t>
            </a:r>
            <a:r>
              <a:rPr lang="pt-BR" dirty="0"/>
              <a:t>/</a:t>
            </a:r>
            <a:r>
              <a:rPr lang="pt-BR" b="1" dirty="0"/>
              <a:t>STJ, sobre correção das diferenças de FGTS, fixou-se que </a:t>
            </a:r>
            <a:r>
              <a:rPr lang="pt-BR" dirty="0"/>
              <a:t>, a taxa de juros moratórios a que se refere o art. 406 do Código Civil é a taxa referencial do Sistema Especial de Liquidação e Custódia - SELIC, vedada a acumulação com correção monetária.</a:t>
            </a:r>
          </a:p>
        </p:txBody>
      </p:sp>
    </p:spTree>
    <p:extLst>
      <p:ext uri="{BB962C8B-B14F-4D97-AF65-F5344CB8AC3E}">
        <p14:creationId xmlns:p14="http://schemas.microsoft.com/office/powerpoint/2010/main" val="1061258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147121-1278-3E4D-9F2E-8BDDF209F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914400"/>
            <a:ext cx="4035055" cy="29966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Há</a:t>
            </a:r>
            <a:r>
              <a:rPr lang="en-US" sz="2800" dirty="0"/>
              <a:t> </a:t>
            </a:r>
            <a:r>
              <a:rPr lang="en-US" sz="2800" dirty="0" err="1"/>
              <a:t>acórdãos</a:t>
            </a:r>
            <a:r>
              <a:rPr lang="en-US" sz="2800" dirty="0"/>
              <a:t> de </a:t>
            </a:r>
            <a:r>
              <a:rPr lang="en-US" sz="2800" dirty="0" err="1"/>
              <a:t>todos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Tribunais</a:t>
            </a:r>
            <a:r>
              <a:rPr lang="en-US" sz="2800" dirty="0"/>
              <a:t> </a:t>
            </a:r>
            <a:r>
              <a:rPr lang="en-US" sz="2800" dirty="0" err="1"/>
              <a:t>estaduais</a:t>
            </a:r>
            <a:r>
              <a:rPr lang="en-US" sz="2800" dirty="0"/>
              <a:t> </a:t>
            </a:r>
            <a:r>
              <a:rPr lang="en-US" sz="2800" dirty="0" err="1"/>
              <a:t>utilizando</a:t>
            </a:r>
            <a:r>
              <a:rPr lang="en-US" sz="2800" dirty="0"/>
              <a:t> </a:t>
            </a:r>
            <a:r>
              <a:rPr lang="en-US" sz="2800" dirty="0" err="1"/>
              <a:t>inflação</a:t>
            </a:r>
            <a:r>
              <a:rPr lang="en-US" sz="2800" dirty="0"/>
              <a:t> (IPCA </a:t>
            </a:r>
            <a:r>
              <a:rPr lang="en-US" sz="2800" dirty="0" err="1"/>
              <a:t>ou</a:t>
            </a:r>
            <a:r>
              <a:rPr lang="en-US" sz="2800" dirty="0"/>
              <a:t> INPC) e </a:t>
            </a:r>
            <a:r>
              <a:rPr lang="en-US" sz="2800" dirty="0" err="1"/>
              <a:t>juros</a:t>
            </a:r>
            <a:r>
              <a:rPr lang="en-US" sz="2800" dirty="0"/>
              <a:t> de 1% </a:t>
            </a:r>
            <a:r>
              <a:rPr lang="en-US" sz="2800" dirty="0" err="1"/>
              <a:t>ao</a:t>
            </a:r>
            <a:r>
              <a:rPr lang="en-US" sz="2800" dirty="0"/>
              <a:t> </a:t>
            </a:r>
            <a:r>
              <a:rPr lang="en-US" sz="2800" dirty="0" err="1"/>
              <a:t>mês</a:t>
            </a:r>
            <a:r>
              <a:rPr lang="en-US" sz="2800" dirty="0"/>
              <a:t>, </a:t>
            </a:r>
            <a:r>
              <a:rPr lang="en-US" sz="2800" dirty="0" err="1"/>
              <a:t>nas</a:t>
            </a:r>
            <a:r>
              <a:rPr lang="en-US" sz="2800" dirty="0"/>
              <a:t> </a:t>
            </a:r>
            <a:r>
              <a:rPr lang="en-US" sz="2800" dirty="0" err="1"/>
              <a:t>dívidas</a:t>
            </a:r>
            <a:r>
              <a:rPr lang="en-US" sz="2800" dirty="0"/>
              <a:t> </a:t>
            </a:r>
            <a:r>
              <a:rPr lang="en-US" sz="2800" dirty="0" err="1"/>
              <a:t>empresariais</a:t>
            </a:r>
            <a:endParaRPr lang="en-US" sz="2800" dirty="0"/>
          </a:p>
        </p:txBody>
      </p: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59D7B6BE-A4E0-4483-BEC5-493AC3E5D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CFD9CD96-D88D-E44C-B374-941B6161B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160" y="280627"/>
            <a:ext cx="4309553" cy="633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77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24396-019B-0B40-9211-BF09E76C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Atualmente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3826FB-F7AE-6644-8DCE-60A6E8848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/>
              <a:t>SELIC: 13,75% ao ano</a:t>
            </a:r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dirty="0"/>
              <a:t>INPC mais 1% ao mês: 19%</a:t>
            </a:r>
          </a:p>
        </p:txBody>
      </p:sp>
    </p:spTree>
    <p:extLst>
      <p:ext uri="{BB962C8B-B14F-4D97-AF65-F5344CB8AC3E}">
        <p14:creationId xmlns:p14="http://schemas.microsoft.com/office/powerpoint/2010/main" val="1112707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006955-7605-B64A-A575-D4921D83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914400"/>
            <a:ext cx="4688957" cy="4144684"/>
          </a:xfrm>
        </p:spPr>
        <p:txBody>
          <a:bodyPr anchor="t">
            <a:normAutofit/>
          </a:bodyPr>
          <a:lstStyle/>
          <a:p>
            <a:r>
              <a:rPr lang="pt-BR" dirty="0"/>
              <a:t>Uma diferença brutal...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694E1F-471C-4340-BE4B-28F2BF7D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583125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3FE839-942C-C449-8AB9-DC9030720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5995" y="960120"/>
            <a:ext cx="4795405" cy="4831080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BR" b="1" dirty="0" err="1"/>
              <a:t>R</a:t>
            </a:r>
            <a:r>
              <a:rPr lang="pt-BR" b="1" dirty="0"/>
              <a:t>$ 10.000 devidos desde 1 de janeiro de 2006 seriam em outubro de 2022:</a:t>
            </a:r>
          </a:p>
          <a:p>
            <a:pPr marL="0" indent="0">
              <a:lnSpc>
                <a:spcPct val="110000"/>
              </a:lnSpc>
              <a:buNone/>
            </a:pPr>
            <a:endParaRPr lang="pt-BR" b="1" dirty="0"/>
          </a:p>
          <a:p>
            <a:pPr marL="0" indent="0">
              <a:lnSpc>
                <a:spcPct val="110000"/>
              </a:lnSpc>
              <a:buNone/>
            </a:pPr>
            <a:r>
              <a:rPr lang="pt-BR" b="1" dirty="0" err="1"/>
              <a:t>R</a:t>
            </a:r>
            <a:r>
              <a:rPr lang="pt-BR" b="1" dirty="0"/>
              <a:t>$ 25.652,87 corrigidos pela SELIC SIMPLES</a:t>
            </a:r>
          </a:p>
          <a:p>
            <a:pPr marL="0" indent="0">
              <a:lnSpc>
                <a:spcPct val="110000"/>
              </a:lnSpc>
              <a:buNone/>
            </a:pPr>
            <a:endParaRPr lang="pt-BR" b="1" dirty="0"/>
          </a:p>
          <a:p>
            <a:pPr marL="0" indent="0">
              <a:lnSpc>
                <a:spcPct val="110000"/>
              </a:lnSpc>
              <a:buNone/>
            </a:pPr>
            <a:r>
              <a:rPr lang="pt-BR" b="1" dirty="0" err="1"/>
              <a:t>R</a:t>
            </a:r>
            <a:r>
              <a:rPr lang="pt-BR" b="1" dirty="0"/>
              <a:t>$ 47.011,77 corrigidos pela SELIC CAPITALIZADA</a:t>
            </a:r>
          </a:p>
          <a:p>
            <a:pPr marL="0" indent="0">
              <a:lnSpc>
                <a:spcPct val="110000"/>
              </a:lnSpc>
              <a:buNone/>
            </a:pPr>
            <a:endParaRPr lang="pt-BR" b="1" dirty="0"/>
          </a:p>
          <a:p>
            <a:pPr marL="0" indent="0">
              <a:lnSpc>
                <a:spcPct val="110000"/>
              </a:lnSpc>
              <a:buNone/>
            </a:pPr>
            <a:r>
              <a:rPr lang="pt-BR" b="1" dirty="0" err="1"/>
              <a:t>R</a:t>
            </a:r>
            <a:r>
              <a:rPr lang="pt-BR" b="1" dirty="0"/>
              <a:t>$ 76.907,60, corrigidos pelo INPC mais 1% ao mês (</a:t>
            </a:r>
            <a:r>
              <a:rPr lang="pt-BR" b="1" dirty="0" err="1"/>
              <a:t>R</a:t>
            </a:r>
            <a:r>
              <a:rPr lang="pt-BR" b="1" dirty="0"/>
              <a:t>$ 25.652,00 de atualização e R4 51.271,54 </a:t>
            </a:r>
            <a:r>
              <a:rPr lang="pt-BR" b="1"/>
              <a:t>de juros)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94437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0BB8C-9512-F843-8E85-FBF352FC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questão sobre o ponto de vista econômico...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79F37-C6A4-B448-B6C4-3207883E9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Custo de oportunidade justificaria SELIC (ex.: Marcos Lisboa)</a:t>
            </a:r>
          </a:p>
          <a:p>
            <a:endParaRPr lang="pt-BR" dirty="0"/>
          </a:p>
          <a:p>
            <a:r>
              <a:rPr lang="pt-BR" dirty="0"/>
              <a:t>Indenização do custo financeiro pela necessidade de tomar recursos emprestados para suprir caixa justificaria INPC mais 1% ao mês.</a:t>
            </a:r>
          </a:p>
          <a:p>
            <a:endParaRPr lang="pt-BR" dirty="0"/>
          </a:p>
          <a:p>
            <a:r>
              <a:rPr lang="pt-BR" dirty="0"/>
              <a:t>É correto onerar o devedor </a:t>
            </a:r>
            <a:r>
              <a:rPr lang="pt-BR" dirty="0" err="1"/>
              <a:t>reninente</a:t>
            </a:r>
            <a:r>
              <a:rPr lang="pt-BR" dirty="0"/>
              <a:t>? Mas e se a demora decorrer do judiciário?</a:t>
            </a:r>
          </a:p>
        </p:txBody>
      </p:sp>
    </p:spTree>
    <p:extLst>
      <p:ext uri="{BB962C8B-B14F-4D97-AF65-F5344CB8AC3E}">
        <p14:creationId xmlns:p14="http://schemas.microsoft.com/office/powerpoint/2010/main" val="1920206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5262-779F-A849-96B1-9B6277FA8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5745B7-FD2B-6649-8546-CF0B94D3E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Explicitar taxa de juros de mora no contrato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Aguardar a posição da corte especial do STJ</a:t>
            </a:r>
          </a:p>
        </p:txBody>
      </p:sp>
    </p:spTree>
    <p:extLst>
      <p:ext uri="{BB962C8B-B14F-4D97-AF65-F5344CB8AC3E}">
        <p14:creationId xmlns:p14="http://schemas.microsoft.com/office/powerpoint/2010/main" val="205730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B51FA-D60D-0941-9435-57C24E42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que serve?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96966A-4524-E945-8ACD-4B39DB401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 err="1"/>
              <a:t>Desincentivar</a:t>
            </a:r>
            <a:r>
              <a:rPr lang="pt-BR" sz="2400" b="1" dirty="0"/>
              <a:t> a mora ou o inadimplemento </a:t>
            </a:r>
            <a:r>
              <a:rPr lang="pt-BR" dirty="0"/>
              <a:t>de uma obrigação, pela fixação de uma penalidade (por essa razão, é obrigação acessória de outra principal). </a:t>
            </a:r>
          </a:p>
          <a:p>
            <a:r>
              <a:rPr lang="pt-BR" dirty="0"/>
              <a:t>Por sua natureza acessória, pode ser fixada em ato posterior (artigo 409), o que é comum em renegociações.</a:t>
            </a:r>
          </a:p>
          <a:p>
            <a:r>
              <a:rPr lang="pt-BR" dirty="0"/>
              <a:t>Função mais relevante: </a:t>
            </a:r>
            <a:r>
              <a:rPr lang="pt-BR" sz="2400" b="1" dirty="0"/>
              <a:t>prefixação das perdas e danos, reduzindo custos de transação</a:t>
            </a:r>
            <a:r>
              <a:rPr lang="pt-BR" dirty="0"/>
              <a:t>. Prescinde até da mera alegação de prejuízo (artigo 416).</a:t>
            </a:r>
          </a:p>
        </p:txBody>
      </p:sp>
    </p:spTree>
    <p:extLst>
      <p:ext uri="{BB962C8B-B14F-4D97-AF65-F5344CB8AC3E}">
        <p14:creationId xmlns:p14="http://schemas.microsoft.com/office/powerpoint/2010/main" val="213476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CB3AD-0DB4-9043-9CB9-E1B29E7E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é eficaz como desincentivo?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E8B3BE-9E05-AF41-B1F5-189A8FA70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315688"/>
            <a:ext cx="10363200" cy="36261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Tem “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feição compulsória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 (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Antonio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Pinto Monteiro)  e aplicação automática. </a:t>
            </a: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Tem natureza condicional.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promessa de submissão a pena é promessa condicional. Se ocorre a condição, nasce a obrigação do promitente e, pois, a promessa do promissário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 (Pontes de Miranda);</a:t>
            </a: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600" dirty="0"/>
              <a:t>Art. 408. </a:t>
            </a:r>
            <a:r>
              <a:rPr lang="pt-BR" sz="1800" b="1" dirty="0"/>
              <a:t>Incorre de pleno direito o devedor na cláusula penal,</a:t>
            </a:r>
            <a:r>
              <a:rPr lang="pt-BR" sz="1600" dirty="0"/>
              <a:t> desde que, culposamente, deixe de cumprir a obrigação ou se constitua em mora.</a:t>
            </a: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ponto de vista processual, há alguma controvérsia sobre a necessidade  de prévia condenação, se a cláusula penal integrar título executivo. Deve-se verificar também a natureza da obrigação principal e as forma da prova do seu descumprimento.</a:t>
            </a:r>
          </a:p>
        </p:txBody>
      </p:sp>
    </p:spTree>
    <p:extLst>
      <p:ext uri="{BB962C8B-B14F-4D97-AF65-F5344CB8AC3E}">
        <p14:creationId xmlns:p14="http://schemas.microsoft.com/office/powerpoint/2010/main" val="252381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77A40-3CC4-6849-8E2F-F151E2A3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própria autonomia da vontade preestabelece as perdas e danos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6AB7C9-0DCE-E642-97D9-D37520E02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É fruto do exercício da autonomia da vontade e da liberdade das partes:  “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chamada pena convencional – porque se funda em convenção ou acordo das partes – é a prestação que , por força da clausula penal, o devedor terá de satisfazer (...) São os sujeitos da obrigação principal que estipulam a cláusula e a eles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cabe,em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princípio, definir a pena e as condições de que depende a sua exigibilidade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¨ (Pinto Monteiro);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Preestabelece as perdas e danos, razão pela qual ¨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prepondera a autonomia da vontade¨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(Serpa Lopes).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250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3C20E-28E7-D942-A4A3-F817A1CD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duas espécies de cláusula penal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1853DE-3EE9-A249-BEB7-27EF6F56D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Art. 409. A cláusula penal estipulada conjuntamente com a obrigação, ou em ato posterior, pode referir-se à inexecução completa da obrigação, à de alguma cláusula especial ou simplesmente à mora.</a:t>
            </a:r>
          </a:p>
          <a:p>
            <a:r>
              <a:rPr lang="pt-BR" dirty="0"/>
              <a:t>Cláusula Penal Moratória</a:t>
            </a:r>
          </a:p>
          <a:p>
            <a:r>
              <a:rPr lang="pt-BR" dirty="0"/>
              <a:t>Cláusula Penal Compensatória</a:t>
            </a:r>
          </a:p>
          <a:p>
            <a:r>
              <a:rPr lang="pt-BR" dirty="0"/>
              <a:t>Algumas regras só se aplicam a uma ou outra espécie. </a:t>
            </a:r>
          </a:p>
        </p:txBody>
      </p:sp>
    </p:spTree>
    <p:extLst>
      <p:ext uri="{BB962C8B-B14F-4D97-AF65-F5344CB8AC3E}">
        <p14:creationId xmlns:p14="http://schemas.microsoft.com/office/powerpoint/2010/main" val="183713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C1658-FD07-B543-8BD5-B75AFBD1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Principal diferença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C850D1-4E6A-244E-A33C-4CB9FD432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841494"/>
            <a:ext cx="10363200" cy="30884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Art. 410. Quando se estipular </a:t>
            </a:r>
            <a:r>
              <a:rPr lang="pt-BR" sz="2400" dirty="0"/>
              <a:t>a </a:t>
            </a:r>
            <a:r>
              <a:rPr lang="pt-BR" sz="2400" b="1" dirty="0"/>
              <a:t>cláusula penal para o caso de total inadimplemento </a:t>
            </a:r>
            <a:r>
              <a:rPr lang="pt-BR" dirty="0"/>
              <a:t>da obrigação, esta converter-se-á em </a:t>
            </a:r>
            <a:r>
              <a:rPr lang="pt-BR" sz="2400" b="1" dirty="0"/>
              <a:t>alternativa</a:t>
            </a:r>
            <a:r>
              <a:rPr lang="pt-BR" dirty="0"/>
              <a:t> a benefício do credor.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Art. 411. Quando se estipular </a:t>
            </a:r>
            <a:r>
              <a:rPr lang="pt-BR" sz="2400" b="1" dirty="0"/>
              <a:t>a cláusula penal para o caso de mora</a:t>
            </a:r>
            <a:r>
              <a:rPr lang="pt-BR" dirty="0"/>
              <a:t>, ou em segurança especial de outra cláusula determinada, terá o credor o arbítrio de exigir a satisfação da pena cominada, </a:t>
            </a:r>
            <a:r>
              <a:rPr lang="pt-BR" sz="2400" b="1" dirty="0"/>
              <a:t>juntamente</a:t>
            </a:r>
            <a:r>
              <a:rPr lang="pt-BR" dirty="0"/>
              <a:t> com o desempenho da obrigação principal.</a:t>
            </a:r>
          </a:p>
          <a:p>
            <a:pPr marL="0" indent="0">
              <a:buNone/>
            </a:pPr>
            <a:r>
              <a:rPr lang="pt-BR" dirty="0"/>
              <a:t>A distinção no caso concreto pode exigir interpretação.  Um critério usual para diferencia-las é o valor da multa.  Além disso, o critério fundamental entre inadimplemento e mora é a persistência da utilidade para o credor.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961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B9F10-7AAE-AB4F-BA2C-7DC25C4DB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Alguns exemplos. Compra e venda de bem com parcelamento de preço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EF72A8-10DE-1C47-9A0C-A0287E050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¨Na hipótese de atraso superior a 30 dias  no pagamento de qualquer prestação, vencerão antecipadamente todas as parcelas futuras, que poderão ser imediatamente cobradas, acrescidas de multa de 20% sobre o valor total do débito em aberto¨.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Na hipótese de resolução da presente compra e venda por inadimplemento do comprador, o bem será imediatamente devolvido, repondo-se as partes na sua situação anterior. A parcela do preço já recebida será restituída, deduzida de multa equivalente a 20% do valor que tiver sido pago pelo comprador¨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¨Caso o bem não seja entregue na data estipulada, o vendedora pagará uma multa de </a:t>
            </a:r>
            <a:r>
              <a:rPr lang="pt-BR" dirty="0" err="1"/>
              <a:t>R</a:t>
            </a:r>
            <a:r>
              <a:rPr lang="pt-BR" dirty="0"/>
              <a:t>$ ,,, por dia,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668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8C78B-9A12-AC41-9583-CC19EC3E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Complexidade do tema nos contratos empresariais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AE13AE-B5E5-8447-B00C-1C1E5CBB0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Previsão de hipóteses múltiplas de mora, com multas diferentes</a:t>
            </a:r>
          </a:p>
          <a:p>
            <a:endParaRPr lang="pt-BR" dirty="0"/>
          </a:p>
          <a:p>
            <a:r>
              <a:rPr lang="pt-BR" dirty="0"/>
              <a:t>Previsão de multa se não atingidos determinados níveis de serviço</a:t>
            </a:r>
          </a:p>
          <a:p>
            <a:endParaRPr lang="pt-BR" dirty="0"/>
          </a:p>
          <a:p>
            <a:r>
              <a:rPr lang="pt-BR" dirty="0"/>
              <a:t>Previsão de procedimentos para apurar a materialidade da infração, e mecanismos de defesa</a:t>
            </a:r>
          </a:p>
        </p:txBody>
      </p:sp>
    </p:spTree>
    <p:extLst>
      <p:ext uri="{BB962C8B-B14F-4D97-AF65-F5344CB8AC3E}">
        <p14:creationId xmlns:p14="http://schemas.microsoft.com/office/powerpoint/2010/main" val="254495815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AnalogousFromLightSeedRightStep">
      <a:dk1>
        <a:srgbClr val="000000"/>
      </a:dk1>
      <a:lt1>
        <a:srgbClr val="FFFFFF"/>
      </a:lt1>
      <a:dk2>
        <a:srgbClr val="242A41"/>
      </a:dk2>
      <a:lt2>
        <a:srgbClr val="E6E2E8"/>
      </a:lt2>
      <a:accent1>
        <a:srgbClr val="82AB65"/>
      </a:accent1>
      <a:accent2>
        <a:srgbClr val="56B357"/>
      </a:accent2>
      <a:accent3>
        <a:srgbClr val="5FB081"/>
      </a:accent3>
      <a:accent4>
        <a:srgbClr val="55AFA1"/>
      </a:accent4>
      <a:accent5>
        <a:srgbClr val="50ACCD"/>
      </a:accent5>
      <a:accent6>
        <a:srgbClr val="6689D3"/>
      </a:accent6>
      <a:hlink>
        <a:srgbClr val="9269AE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5DFEBCE2E50B4B8EF365B1600A6302" ma:contentTypeVersion="16" ma:contentTypeDescription="Crie um novo documento." ma:contentTypeScope="" ma:versionID="66f9a464c5f8b2bbfe198461755c292d">
  <xsd:schema xmlns:xsd="http://www.w3.org/2001/XMLSchema" xmlns:xs="http://www.w3.org/2001/XMLSchema" xmlns:p="http://schemas.microsoft.com/office/2006/metadata/properties" xmlns:ns2="4c414ac8-549e-4ca5-81e3-16b3f3eb5c24" xmlns:ns3="ebba5f7d-3b76-4a58-9735-74f0064eafba" targetNamespace="http://schemas.microsoft.com/office/2006/metadata/properties" ma:root="true" ma:fieldsID="039b16e6fac43b79a128687017738e6c" ns2:_="" ns3:_="">
    <xsd:import namespace="4c414ac8-549e-4ca5-81e3-16b3f3eb5c24"/>
    <xsd:import namespace="ebba5f7d-3b76-4a58-9735-74f0064eaf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14ac8-549e-4ca5-81e3-16b3f3eb5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b74ff96-4672-4cf9-94f6-964b0040e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a5f7d-3b76-4a58-9735-74f0064ea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f9f65b9-77c0-44a2-867b-74e860691405}" ma:internalName="TaxCatchAll" ma:showField="CatchAllData" ma:web="ebba5f7d-3b76-4a58-9735-74f0064eaf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414ac8-549e-4ca5-81e3-16b3f3eb5c24">
      <Terms xmlns="http://schemas.microsoft.com/office/infopath/2007/PartnerControls"/>
    </lcf76f155ced4ddcb4097134ff3c332f>
    <TaxCatchAll xmlns="ebba5f7d-3b76-4a58-9735-74f0064eafba" xsi:nil="true"/>
  </documentManagement>
</p:properties>
</file>

<file path=customXml/itemProps1.xml><?xml version="1.0" encoding="utf-8"?>
<ds:datastoreItem xmlns:ds="http://schemas.openxmlformats.org/officeDocument/2006/customXml" ds:itemID="{E78130B3-07C4-4F20-95DC-85250D2F78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14ac8-549e-4ca5-81e3-16b3f3eb5c24"/>
    <ds:schemaRef ds:uri="ebba5f7d-3b76-4a58-9735-74f0064ea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D97E94-363D-4D4C-B5C2-1B4C9C8F3C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2F8DFD-B216-498D-AADB-CBD9CF7A1556}">
  <ds:schemaRefs>
    <ds:schemaRef ds:uri="4c414ac8-549e-4ca5-81e3-16b3f3eb5c24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ebba5f7d-3b76-4a58-9735-74f0064eafb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1845</Words>
  <Application>Microsoft Macintosh PowerPoint</Application>
  <PresentationFormat>Widescreen</PresentationFormat>
  <Paragraphs>132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Grandview Display</vt:lpstr>
      <vt:lpstr>Times New Roman</vt:lpstr>
      <vt:lpstr>DashVTI</vt:lpstr>
      <vt:lpstr>Cláusula Penal,   Cláusula de limitação de responsabilidade,    juros de mora</vt:lpstr>
      <vt:lpstr>Cláusula Penal   </vt:lpstr>
      <vt:lpstr>Para que serve?</vt:lpstr>
      <vt:lpstr>Por que é eficaz como desincentivo?</vt:lpstr>
      <vt:lpstr>A própria autonomia da vontade preestabelece as perdas e danos</vt:lpstr>
      <vt:lpstr>As duas espécies de cláusula penal</vt:lpstr>
      <vt:lpstr>Principal diferença</vt:lpstr>
      <vt:lpstr>Alguns exemplos. Compra e venda de bem com parcelamento de preço</vt:lpstr>
      <vt:lpstr>Complexidade do tema nos contratos empresariais</vt:lpstr>
      <vt:lpstr>Limites para a fixação da cláusula penal</vt:lpstr>
      <vt:lpstr>Limites para a fixação da cláusula penal</vt:lpstr>
      <vt:lpstr>Importante cautela na redação da cláusula penal!</vt:lpstr>
      <vt:lpstr>Mas não se esqueçam que o credor sempre tem o direito de exigir a prestação específica, se preferir.</vt:lpstr>
      <vt:lpstr>Pode o credor optar pelas perdas e danos, se houver cláusula penal?</vt:lpstr>
      <vt:lpstr>Não há efficient breach of contract no Direito Brasileiro. </vt:lpstr>
      <vt:lpstr>Cláusulas de limitação e exoneração de responsabilidade</vt:lpstr>
      <vt:lpstr>Qual a taxa de juros de mora no Brasil? Pergunte a um juiz ou a um árbitro... </vt:lpstr>
      <vt:lpstr>Afinal, qual é a taxa? O que diz o Código Civil?</vt:lpstr>
      <vt:lpstr>Que taxa é essa? A SELIC?</vt:lpstr>
      <vt:lpstr>Há acórdãos de todos os ministros do STJ adotando a  SELIC</vt:lpstr>
      <vt:lpstr>Há acórdãos de todos os Tribunais estaduais utilizando inflação (IPCA ou INPC) e juros de 1% ao mês, nas dívidas empresariais</vt:lpstr>
      <vt:lpstr>Atualmente</vt:lpstr>
      <vt:lpstr>Uma diferença brutal...</vt:lpstr>
      <vt:lpstr>A questão sobre o ponto de vista econômico...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Cláusula Penal,   Cláusula de limitação de responsabilidade,    juros de mora</dc:title>
  <dc:creator>Ruy Pereira Camilo Junior</dc:creator>
  <cp:lastModifiedBy>Ruy Camilo</cp:lastModifiedBy>
  <cp:revision>3</cp:revision>
  <dcterms:created xsi:type="dcterms:W3CDTF">2021-09-14T11:52:03Z</dcterms:created>
  <dcterms:modified xsi:type="dcterms:W3CDTF">2023-10-16T23:47:56Z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0x0101009E5DFEBCE2E50B4B8EF365B1600A6302</vt:lpwstr>
  </property>
  <property fmtid="{D5CDD505-2E9C-101B-9397-08002B2CF9AE}" pid="3" name="MediaServiceImageTags">
    <vt:lpwstr/>
  </property>
</Properties>
</file>