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1" name="Google Shape;51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ctrTitle"/>
          </p:nvPr>
        </p:nvSpPr>
        <p:spPr>
          <a:xfrm>
            <a:off x="685800" y="928687"/>
            <a:ext cx="7772400" cy="1857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Elaboração de um projeto de </a:t>
            </a:r>
            <a:r>
              <a:rPr lang="en-US" sz="4000"/>
              <a:t>produto e/ou artigo científico</a:t>
            </a:r>
            <a:endParaRPr/>
          </a:p>
        </p:txBody>
      </p:sp>
      <p:sp>
        <p:nvSpPr>
          <p:cNvPr id="90" name="Google Shape;90;p13"/>
          <p:cNvSpPr txBox="1"/>
          <p:nvPr>
            <p:ph idx="1" type="subTitle"/>
          </p:nvPr>
        </p:nvSpPr>
        <p:spPr>
          <a:xfrm>
            <a:off x="1371600" y="2643187"/>
            <a:ext cx="6400800" cy="2995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 b="0" i="0" sz="320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 b="0" i="0" sz="320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98989"/>
              </a:buClr>
              <a:buSzPts val="2000"/>
              <a:buNone/>
            </a:pPr>
            <a:r>
              <a:rPr b="1" i="0" lang="en-US" sz="20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Prof. Dr. Vinícius Romanini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Fluxo de projeto/artigo</a:t>
            </a:r>
            <a:endParaRPr/>
          </a:p>
        </p:txBody>
      </p:sp>
      <p:sp>
        <p:nvSpPr>
          <p:cNvPr id="196" name="Google Shape;196;p2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avaliação realimenta objetivos específicos</a:t>
            </a:r>
            <a:endParaRPr/>
          </a:p>
        </p:txBody>
      </p:sp>
      <p:sp>
        <p:nvSpPr>
          <p:cNvPr id="197" name="Google Shape;197;p22"/>
          <p:cNvSpPr txBox="1"/>
          <p:nvPr/>
        </p:nvSpPr>
        <p:spPr>
          <a:xfrm>
            <a:off x="571500" y="3500437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 Geral</a:t>
            </a:r>
            <a:endParaRPr/>
          </a:p>
        </p:txBody>
      </p:sp>
      <p:sp>
        <p:nvSpPr>
          <p:cNvPr id="198" name="Google Shape;198;p22"/>
          <p:cNvSpPr txBox="1"/>
          <p:nvPr/>
        </p:nvSpPr>
        <p:spPr>
          <a:xfrm>
            <a:off x="3143250" y="3571875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 Específicos</a:t>
            </a:r>
            <a:endParaRPr/>
          </a:p>
        </p:txBody>
      </p:sp>
      <p:sp>
        <p:nvSpPr>
          <p:cNvPr id="199" name="Google Shape;199;p22"/>
          <p:cNvSpPr txBox="1"/>
          <p:nvPr/>
        </p:nvSpPr>
        <p:spPr>
          <a:xfrm>
            <a:off x="4429125" y="3571875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Estratégias</a:t>
            </a:r>
            <a:endParaRPr/>
          </a:p>
        </p:txBody>
      </p:sp>
      <p:sp>
        <p:nvSpPr>
          <p:cNvPr id="200" name="Google Shape;200;p22"/>
          <p:cNvSpPr txBox="1"/>
          <p:nvPr/>
        </p:nvSpPr>
        <p:spPr>
          <a:xfrm>
            <a:off x="1857375" y="3000375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Público (s) Alvo (s)</a:t>
            </a:r>
            <a:endParaRPr/>
          </a:p>
        </p:txBody>
      </p:sp>
      <p:sp>
        <p:nvSpPr>
          <p:cNvPr id="201" name="Google Shape;201;p22"/>
          <p:cNvSpPr txBox="1"/>
          <p:nvPr/>
        </p:nvSpPr>
        <p:spPr>
          <a:xfrm>
            <a:off x="1857375" y="4143375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Análise dos Conteúdos</a:t>
            </a:r>
            <a:endParaRPr/>
          </a:p>
        </p:txBody>
      </p:sp>
      <p:sp>
        <p:nvSpPr>
          <p:cNvPr id="202" name="Google Shape;202;p22"/>
          <p:cNvSpPr txBox="1"/>
          <p:nvPr/>
        </p:nvSpPr>
        <p:spPr>
          <a:xfrm>
            <a:off x="5643562" y="3571875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Realização</a:t>
            </a:r>
            <a:endParaRPr/>
          </a:p>
        </p:txBody>
      </p:sp>
      <p:sp>
        <p:nvSpPr>
          <p:cNvPr id="203" name="Google Shape;203;p22"/>
          <p:cNvSpPr txBox="1"/>
          <p:nvPr/>
        </p:nvSpPr>
        <p:spPr>
          <a:xfrm>
            <a:off x="6858000" y="3571875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Avaliação</a:t>
            </a:r>
            <a:endParaRPr/>
          </a:p>
        </p:txBody>
      </p:sp>
      <p:sp>
        <p:nvSpPr>
          <p:cNvPr id="204" name="Google Shape;204;p22"/>
          <p:cNvSpPr txBox="1"/>
          <p:nvPr/>
        </p:nvSpPr>
        <p:spPr>
          <a:xfrm>
            <a:off x="1143000" y="5143500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Formativos</a:t>
            </a:r>
            <a:endParaRPr/>
          </a:p>
        </p:txBody>
      </p:sp>
      <p:sp>
        <p:nvSpPr>
          <p:cNvPr id="205" name="Google Shape;205;p22"/>
          <p:cNvSpPr txBox="1"/>
          <p:nvPr/>
        </p:nvSpPr>
        <p:spPr>
          <a:xfrm>
            <a:off x="2571750" y="5143500"/>
            <a:ext cx="1143000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Informativos</a:t>
            </a:r>
            <a:endParaRPr/>
          </a:p>
        </p:txBody>
      </p:sp>
      <p:sp>
        <p:nvSpPr>
          <p:cNvPr id="206" name="Google Shape;206;p22"/>
          <p:cNvSpPr txBox="1"/>
          <p:nvPr/>
        </p:nvSpPr>
        <p:spPr>
          <a:xfrm>
            <a:off x="6143625" y="4929187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Qualitativa</a:t>
            </a:r>
            <a:endParaRPr/>
          </a:p>
        </p:txBody>
      </p:sp>
      <p:sp>
        <p:nvSpPr>
          <p:cNvPr id="207" name="Google Shape;207;p22"/>
          <p:cNvSpPr txBox="1"/>
          <p:nvPr/>
        </p:nvSpPr>
        <p:spPr>
          <a:xfrm>
            <a:off x="7358062" y="4929187"/>
            <a:ext cx="1143000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Quantitativa</a:t>
            </a:r>
            <a:endParaRPr/>
          </a:p>
        </p:txBody>
      </p:sp>
      <p:cxnSp>
        <p:nvCxnSpPr>
          <p:cNvPr id="208" name="Google Shape;208;p22"/>
          <p:cNvCxnSpPr/>
          <p:nvPr/>
        </p:nvCxnSpPr>
        <p:spPr>
          <a:xfrm rot="-5400000">
            <a:off x="1463775" y="3500387"/>
            <a:ext cx="501600" cy="285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09" name="Google Shape;209;p22"/>
          <p:cNvCxnSpPr/>
          <p:nvPr/>
        </p:nvCxnSpPr>
        <p:spPr>
          <a:xfrm flipH="1" rot="-5400000">
            <a:off x="1393125" y="4072637"/>
            <a:ext cx="642900" cy="285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10" name="Google Shape;210;p22"/>
          <p:cNvCxnSpPr/>
          <p:nvPr/>
        </p:nvCxnSpPr>
        <p:spPr>
          <a:xfrm flipH="1" rot="-5400000">
            <a:off x="2713950" y="3536037"/>
            <a:ext cx="573000" cy="285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11" name="Google Shape;211;p22"/>
          <p:cNvCxnSpPr/>
          <p:nvPr/>
        </p:nvCxnSpPr>
        <p:spPr>
          <a:xfrm rot="-5400000">
            <a:off x="2714700" y="4108375"/>
            <a:ext cx="571500" cy="285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12" name="Google Shape;212;p22"/>
          <p:cNvCxnSpPr/>
          <p:nvPr/>
        </p:nvCxnSpPr>
        <p:spPr>
          <a:xfrm>
            <a:off x="4143375" y="3965575"/>
            <a:ext cx="285750" cy="1587"/>
          </a:xfrm>
          <a:prstGeom prst="straightConnector1">
            <a:avLst/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13" name="Google Shape;213;p22"/>
          <p:cNvCxnSpPr/>
          <p:nvPr/>
        </p:nvCxnSpPr>
        <p:spPr>
          <a:xfrm>
            <a:off x="5429250" y="3965575"/>
            <a:ext cx="214312" cy="1587"/>
          </a:xfrm>
          <a:prstGeom prst="straightConnector1">
            <a:avLst/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14" name="Google Shape;214;p22"/>
          <p:cNvCxnSpPr/>
          <p:nvPr/>
        </p:nvCxnSpPr>
        <p:spPr>
          <a:xfrm>
            <a:off x="6643687" y="3965575"/>
            <a:ext cx="214312" cy="1587"/>
          </a:xfrm>
          <a:prstGeom prst="straightConnector1">
            <a:avLst/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15" name="Google Shape;215;p22"/>
          <p:cNvCxnSpPr/>
          <p:nvPr/>
        </p:nvCxnSpPr>
        <p:spPr>
          <a:xfrm rot="10800000">
            <a:off x="3643249" y="3571962"/>
            <a:ext cx="3716400" cy="1500"/>
          </a:xfrm>
          <a:prstGeom prst="bentConnector3">
            <a:avLst>
              <a:gd fmla="val 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16" name="Google Shape;216;p22"/>
          <p:cNvCxnSpPr/>
          <p:nvPr/>
        </p:nvCxnSpPr>
        <p:spPr>
          <a:xfrm flipH="1">
            <a:off x="6643762" y="4357688"/>
            <a:ext cx="714300" cy="5715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17" name="Google Shape;217;p22"/>
          <p:cNvCxnSpPr/>
          <p:nvPr/>
        </p:nvCxnSpPr>
        <p:spPr>
          <a:xfrm flipH="1" rot="-5400000">
            <a:off x="7286662" y="4357650"/>
            <a:ext cx="714300" cy="5715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18" name="Google Shape;218;p22"/>
          <p:cNvCxnSpPr/>
          <p:nvPr/>
        </p:nvCxnSpPr>
        <p:spPr>
          <a:xfrm flipH="1">
            <a:off x="1643137" y="4929188"/>
            <a:ext cx="714300" cy="214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19" name="Google Shape;219;p22"/>
          <p:cNvCxnSpPr/>
          <p:nvPr/>
        </p:nvCxnSpPr>
        <p:spPr>
          <a:xfrm>
            <a:off x="2357437" y="4929187"/>
            <a:ext cx="785700" cy="214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20" name="Google Shape;220;p22"/>
          <p:cNvCxnSpPr>
            <a:endCxn id="203" idx="0"/>
          </p:cNvCxnSpPr>
          <p:nvPr/>
        </p:nvCxnSpPr>
        <p:spPr>
          <a:xfrm>
            <a:off x="7346963" y="2795775"/>
            <a:ext cx="11100" cy="77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21" name="Google Shape;221;p22"/>
          <p:cNvGrpSpPr/>
          <p:nvPr/>
        </p:nvGrpSpPr>
        <p:grpSpPr>
          <a:xfrm>
            <a:off x="3643313" y="2758275"/>
            <a:ext cx="3716187" cy="813600"/>
            <a:chOff x="3643313" y="2758275"/>
            <a:chExt cx="3716187" cy="813600"/>
          </a:xfrm>
        </p:grpSpPr>
        <p:cxnSp>
          <p:nvCxnSpPr>
            <p:cNvPr id="222" name="Google Shape;222;p22"/>
            <p:cNvCxnSpPr/>
            <p:nvPr/>
          </p:nvCxnSpPr>
          <p:spPr>
            <a:xfrm rot="10800000">
              <a:off x="3648500" y="2783425"/>
              <a:ext cx="3711000" cy="37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3" name="Google Shape;223;p22"/>
            <p:cNvCxnSpPr>
              <a:endCxn id="198" idx="0"/>
            </p:cNvCxnSpPr>
            <p:nvPr/>
          </p:nvCxnSpPr>
          <p:spPr>
            <a:xfrm flipH="1">
              <a:off x="3643313" y="2758275"/>
              <a:ext cx="5100" cy="8136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/>
              <a:t>Fluxo de um projeto/artigo</a:t>
            </a:r>
            <a:endParaRPr sz="38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t/>
            </a:r>
            <a:endParaRPr sz="4000"/>
          </a:p>
        </p:txBody>
      </p:sp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 txBox="1"/>
          <p:nvPr/>
        </p:nvSpPr>
        <p:spPr>
          <a:xfrm>
            <a:off x="571500" y="3500437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 Geral</a:t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3143250" y="3571875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 Específicos</a:t>
            </a:r>
            <a:endParaRPr/>
          </a:p>
        </p:txBody>
      </p:sp>
      <p:sp>
        <p:nvSpPr>
          <p:cNvPr id="99" name="Google Shape;99;p14"/>
          <p:cNvSpPr txBox="1"/>
          <p:nvPr/>
        </p:nvSpPr>
        <p:spPr>
          <a:xfrm>
            <a:off x="4429125" y="3571875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Estratégias</a:t>
            </a:r>
            <a:endParaRPr/>
          </a:p>
        </p:txBody>
      </p:sp>
      <p:sp>
        <p:nvSpPr>
          <p:cNvPr id="100" name="Google Shape;100;p14"/>
          <p:cNvSpPr txBox="1"/>
          <p:nvPr/>
        </p:nvSpPr>
        <p:spPr>
          <a:xfrm>
            <a:off x="1857375" y="3000375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Público (s) Alvo (s)</a:t>
            </a:r>
            <a:endParaRPr/>
          </a:p>
        </p:txBody>
      </p:sp>
      <p:sp>
        <p:nvSpPr>
          <p:cNvPr id="101" name="Google Shape;101;p14"/>
          <p:cNvSpPr txBox="1"/>
          <p:nvPr/>
        </p:nvSpPr>
        <p:spPr>
          <a:xfrm>
            <a:off x="1857375" y="4143375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Análise dos Conteúdos</a:t>
            </a:r>
            <a:endParaRPr/>
          </a:p>
        </p:txBody>
      </p:sp>
      <p:sp>
        <p:nvSpPr>
          <p:cNvPr id="102" name="Google Shape;102;p14"/>
          <p:cNvSpPr txBox="1"/>
          <p:nvPr/>
        </p:nvSpPr>
        <p:spPr>
          <a:xfrm>
            <a:off x="5643562" y="3571875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Realização</a:t>
            </a:r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6858000" y="3571875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Avaliação</a:t>
            </a:r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1143000" y="5143500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Formativos</a:t>
            </a:r>
            <a:endParaRPr/>
          </a:p>
        </p:txBody>
      </p:sp>
      <p:sp>
        <p:nvSpPr>
          <p:cNvPr id="105" name="Google Shape;105;p14"/>
          <p:cNvSpPr txBox="1"/>
          <p:nvPr/>
        </p:nvSpPr>
        <p:spPr>
          <a:xfrm>
            <a:off x="2571750" y="5143500"/>
            <a:ext cx="1143000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Informativos</a:t>
            </a:r>
            <a:endParaRPr/>
          </a:p>
        </p:txBody>
      </p:sp>
      <p:sp>
        <p:nvSpPr>
          <p:cNvPr id="106" name="Google Shape;106;p14"/>
          <p:cNvSpPr txBox="1"/>
          <p:nvPr/>
        </p:nvSpPr>
        <p:spPr>
          <a:xfrm>
            <a:off x="6143625" y="4929187"/>
            <a:ext cx="1000125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Qualitativa</a:t>
            </a:r>
            <a:endParaRPr/>
          </a:p>
        </p:txBody>
      </p:sp>
      <p:sp>
        <p:nvSpPr>
          <p:cNvPr id="107" name="Google Shape;107;p14"/>
          <p:cNvSpPr txBox="1"/>
          <p:nvPr/>
        </p:nvSpPr>
        <p:spPr>
          <a:xfrm>
            <a:off x="7358062" y="4929187"/>
            <a:ext cx="1143000" cy="78581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796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Quantitativa</a:t>
            </a:r>
            <a:endParaRPr/>
          </a:p>
        </p:txBody>
      </p:sp>
      <p:cxnSp>
        <p:nvCxnSpPr>
          <p:cNvPr id="108" name="Google Shape;108;p14"/>
          <p:cNvCxnSpPr/>
          <p:nvPr/>
        </p:nvCxnSpPr>
        <p:spPr>
          <a:xfrm rot="-5400000">
            <a:off x="1463775" y="3500387"/>
            <a:ext cx="501600" cy="285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09" name="Google Shape;109;p14"/>
          <p:cNvCxnSpPr/>
          <p:nvPr/>
        </p:nvCxnSpPr>
        <p:spPr>
          <a:xfrm flipH="1" rot="-5400000">
            <a:off x="1393125" y="4072637"/>
            <a:ext cx="642900" cy="285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10" name="Google Shape;110;p14"/>
          <p:cNvCxnSpPr/>
          <p:nvPr/>
        </p:nvCxnSpPr>
        <p:spPr>
          <a:xfrm flipH="1" rot="-5400000">
            <a:off x="2713950" y="3536037"/>
            <a:ext cx="573000" cy="285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11" name="Google Shape;111;p14"/>
          <p:cNvCxnSpPr/>
          <p:nvPr/>
        </p:nvCxnSpPr>
        <p:spPr>
          <a:xfrm rot="-5400000">
            <a:off x="2714700" y="4108375"/>
            <a:ext cx="571500" cy="285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12" name="Google Shape;112;p14"/>
          <p:cNvCxnSpPr/>
          <p:nvPr/>
        </p:nvCxnSpPr>
        <p:spPr>
          <a:xfrm>
            <a:off x="4143375" y="3965575"/>
            <a:ext cx="285750" cy="1587"/>
          </a:xfrm>
          <a:prstGeom prst="straightConnector1">
            <a:avLst/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13" name="Google Shape;113;p14"/>
          <p:cNvCxnSpPr/>
          <p:nvPr/>
        </p:nvCxnSpPr>
        <p:spPr>
          <a:xfrm>
            <a:off x="5429250" y="3965575"/>
            <a:ext cx="214312" cy="1587"/>
          </a:xfrm>
          <a:prstGeom prst="straightConnector1">
            <a:avLst/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14" name="Google Shape;114;p14"/>
          <p:cNvCxnSpPr/>
          <p:nvPr/>
        </p:nvCxnSpPr>
        <p:spPr>
          <a:xfrm>
            <a:off x="6643687" y="3965575"/>
            <a:ext cx="214312" cy="1587"/>
          </a:xfrm>
          <a:prstGeom prst="straightConnector1">
            <a:avLst/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15" name="Google Shape;115;p14"/>
          <p:cNvCxnSpPr/>
          <p:nvPr/>
        </p:nvCxnSpPr>
        <p:spPr>
          <a:xfrm rot="10800000">
            <a:off x="3643249" y="3571962"/>
            <a:ext cx="3716400" cy="1500"/>
          </a:xfrm>
          <a:prstGeom prst="bentConnector3">
            <a:avLst>
              <a:gd fmla="val 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16" name="Google Shape;116;p14"/>
          <p:cNvCxnSpPr/>
          <p:nvPr/>
        </p:nvCxnSpPr>
        <p:spPr>
          <a:xfrm flipH="1">
            <a:off x="6643762" y="4357688"/>
            <a:ext cx="714300" cy="5715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17" name="Google Shape;117;p14"/>
          <p:cNvCxnSpPr/>
          <p:nvPr/>
        </p:nvCxnSpPr>
        <p:spPr>
          <a:xfrm flipH="1" rot="-5400000">
            <a:off x="7286662" y="4357650"/>
            <a:ext cx="714300" cy="5715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18" name="Google Shape;118;p14"/>
          <p:cNvCxnSpPr/>
          <p:nvPr/>
        </p:nvCxnSpPr>
        <p:spPr>
          <a:xfrm flipH="1">
            <a:off x="1643137" y="4929188"/>
            <a:ext cx="714300" cy="214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19" name="Google Shape;119;p14"/>
          <p:cNvCxnSpPr/>
          <p:nvPr/>
        </p:nvCxnSpPr>
        <p:spPr>
          <a:xfrm>
            <a:off x="2357437" y="4929187"/>
            <a:ext cx="785700" cy="214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grpSp>
        <p:nvGrpSpPr>
          <p:cNvPr id="120" name="Google Shape;120;p14"/>
          <p:cNvGrpSpPr/>
          <p:nvPr/>
        </p:nvGrpSpPr>
        <p:grpSpPr>
          <a:xfrm>
            <a:off x="3678564" y="2794111"/>
            <a:ext cx="3716559" cy="785856"/>
            <a:chOff x="3643313" y="2758275"/>
            <a:chExt cx="3716187" cy="813600"/>
          </a:xfrm>
        </p:grpSpPr>
        <p:cxnSp>
          <p:nvCxnSpPr>
            <p:cNvPr id="121" name="Google Shape;121;p14"/>
            <p:cNvCxnSpPr/>
            <p:nvPr/>
          </p:nvCxnSpPr>
          <p:spPr>
            <a:xfrm rot="10800000">
              <a:off x="3648500" y="2783425"/>
              <a:ext cx="3711000" cy="37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" name="Google Shape;122;p14"/>
            <p:cNvCxnSpPr/>
            <p:nvPr/>
          </p:nvCxnSpPr>
          <p:spPr>
            <a:xfrm flipH="1">
              <a:off x="3643313" y="2758275"/>
              <a:ext cx="5100" cy="8136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123" name="Google Shape;123;p14"/>
          <p:cNvCxnSpPr>
            <a:endCxn id="103" idx="0"/>
          </p:cNvCxnSpPr>
          <p:nvPr/>
        </p:nvCxnSpPr>
        <p:spPr>
          <a:xfrm flipH="1">
            <a:off x="7358063" y="2845875"/>
            <a:ext cx="26400" cy="72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5"/>
          <p:cNvSpPr txBox="1"/>
          <p:nvPr>
            <p:ph type="title"/>
          </p:nvPr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Estabeleça de maneira clara o objetivo</a:t>
            </a:r>
            <a:endParaRPr/>
          </a:p>
        </p:txBody>
      </p:sp>
      <p:sp>
        <p:nvSpPr>
          <p:cNvPr id="129" name="Google Shape;129;p15"/>
          <p:cNvSpPr txBox="1"/>
          <p:nvPr>
            <p:ph idx="1" type="body"/>
          </p:nvPr>
        </p:nvSpPr>
        <p:spPr>
          <a:xfrm>
            <a:off x="1785937" y="5715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5"/>
          <p:cNvSpPr txBox="1"/>
          <p:nvPr>
            <p:ph idx="1" type="body"/>
          </p:nvPr>
        </p:nvSpPr>
        <p:spPr>
          <a:xfrm>
            <a:off x="1792287" y="5367337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Escreva em até 2 linhas, de forma direta e sem sentenças coordenadas, o que você pretende alcançar no seu trabalho</a:t>
            </a:r>
            <a:endParaRPr sz="1400"/>
          </a:p>
        </p:txBody>
      </p:sp>
      <p:sp>
        <p:nvSpPr>
          <p:cNvPr id="131" name="Google Shape;131;p15"/>
          <p:cNvSpPr txBox="1"/>
          <p:nvPr/>
        </p:nvSpPr>
        <p:spPr>
          <a:xfrm>
            <a:off x="3000375" y="2143125"/>
            <a:ext cx="3143250" cy="2286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</a:pPr>
            <a:r>
              <a:rPr b="0" i="0" lang="en-US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Objetivo Geral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"/>
          <p:cNvSpPr txBox="1"/>
          <p:nvPr>
            <p:ph type="title"/>
          </p:nvPr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Mapeie públicos principal e marginais</a:t>
            </a:r>
            <a:endParaRPr/>
          </a:p>
        </p:txBody>
      </p:sp>
      <p:sp>
        <p:nvSpPr>
          <p:cNvPr id="137" name="Google Shape;137;p16"/>
          <p:cNvSpPr txBox="1"/>
          <p:nvPr>
            <p:ph idx="1" type="body"/>
          </p:nvPr>
        </p:nvSpPr>
        <p:spPr>
          <a:xfrm>
            <a:off x="1792287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6"/>
          <p:cNvSpPr txBox="1"/>
          <p:nvPr>
            <p:ph idx="1" type="body"/>
          </p:nvPr>
        </p:nvSpPr>
        <p:spPr>
          <a:xfrm>
            <a:off x="1792275" y="5367321"/>
            <a:ext cx="5486400" cy="1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No caso de um artigo, defina um periódico científico ideal e faça um mapeamento de seus potenciais leitores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No caso de um produto, defina e pesquise as características gerais dos consumidores/ usuários</a:t>
            </a:r>
            <a:endParaRPr/>
          </a:p>
        </p:txBody>
      </p:sp>
      <p:sp>
        <p:nvSpPr>
          <p:cNvPr id="139" name="Google Shape;139;p16"/>
          <p:cNvSpPr txBox="1"/>
          <p:nvPr/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6"/>
          <p:cNvSpPr txBox="1"/>
          <p:nvPr/>
        </p:nvSpPr>
        <p:spPr>
          <a:xfrm>
            <a:off x="3000375" y="2143125"/>
            <a:ext cx="3143250" cy="2286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</a:pPr>
            <a:r>
              <a:rPr b="0" i="0" lang="en-US" sz="2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Público (s) Alvo (s)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/>
          <p:nvPr>
            <p:ph type="title"/>
          </p:nvPr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Separe o que é formativo e informativo</a:t>
            </a:r>
            <a:endParaRPr/>
          </a:p>
        </p:txBody>
      </p:sp>
      <p:sp>
        <p:nvSpPr>
          <p:cNvPr id="146" name="Google Shape;146;p17"/>
          <p:cNvSpPr txBox="1"/>
          <p:nvPr>
            <p:ph idx="1" type="body"/>
          </p:nvPr>
        </p:nvSpPr>
        <p:spPr>
          <a:xfrm>
            <a:off x="1792287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7"/>
          <p:cNvSpPr txBox="1"/>
          <p:nvPr>
            <p:ph idx="1" type="body"/>
          </p:nvPr>
        </p:nvSpPr>
        <p:spPr>
          <a:xfrm>
            <a:off x="1792275" y="5367321"/>
            <a:ext cx="5486400" cy="10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No caso do artigo, faça um glossário dos conceitos fundamentais para o desenvolvimento do argumento e defina as fontes a serem usadas.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No caso do projeto,  separe tudo o que pode ser “mostrado” (e experimentado) daquilo que só pode ser “dito” (e informado)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8" name="Google Shape;148;p17"/>
          <p:cNvSpPr txBox="1"/>
          <p:nvPr/>
        </p:nvSpPr>
        <p:spPr>
          <a:xfrm>
            <a:off x="3500437" y="1714500"/>
            <a:ext cx="1714500" cy="1214437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Análise dos Conteúdos</a:t>
            </a:r>
            <a:endParaRPr/>
          </a:p>
        </p:txBody>
      </p:sp>
      <p:sp>
        <p:nvSpPr>
          <p:cNvPr id="149" name="Google Shape;149;p17"/>
          <p:cNvSpPr txBox="1"/>
          <p:nvPr/>
        </p:nvSpPr>
        <p:spPr>
          <a:xfrm>
            <a:off x="2214562" y="3286125"/>
            <a:ext cx="1714500" cy="1214437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Formativos</a:t>
            </a:r>
            <a:endParaRPr/>
          </a:p>
        </p:txBody>
      </p:sp>
      <p:sp>
        <p:nvSpPr>
          <p:cNvPr id="150" name="Google Shape;150;p17"/>
          <p:cNvSpPr txBox="1"/>
          <p:nvPr/>
        </p:nvSpPr>
        <p:spPr>
          <a:xfrm>
            <a:off x="4714875" y="3286125"/>
            <a:ext cx="1714500" cy="1214437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Informativos</a:t>
            </a:r>
            <a:endParaRPr/>
          </a:p>
        </p:txBody>
      </p:sp>
      <p:cxnSp>
        <p:nvCxnSpPr>
          <p:cNvPr id="151" name="Google Shape;151;p17"/>
          <p:cNvCxnSpPr/>
          <p:nvPr/>
        </p:nvCxnSpPr>
        <p:spPr>
          <a:xfrm>
            <a:off x="4357687" y="2928937"/>
            <a:ext cx="1214400" cy="357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52" name="Google Shape;152;p17"/>
          <p:cNvCxnSpPr/>
          <p:nvPr/>
        </p:nvCxnSpPr>
        <p:spPr>
          <a:xfrm flipH="1">
            <a:off x="3071887" y="2928937"/>
            <a:ext cx="1285800" cy="357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/>
          <p:nvPr>
            <p:ph type="title"/>
          </p:nvPr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/>
              <a:t>Analise detalhadamente os objetivos específicos</a:t>
            </a:r>
            <a:endParaRPr/>
          </a:p>
        </p:txBody>
      </p:sp>
      <p:sp>
        <p:nvSpPr>
          <p:cNvPr id="158" name="Google Shape;158;p18"/>
          <p:cNvSpPr txBox="1"/>
          <p:nvPr>
            <p:ph idx="1" type="body"/>
          </p:nvPr>
        </p:nvSpPr>
        <p:spPr>
          <a:xfrm>
            <a:off x="1792287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8"/>
          <p:cNvSpPr txBox="1"/>
          <p:nvPr>
            <p:ph idx="1" type="body"/>
          </p:nvPr>
        </p:nvSpPr>
        <p:spPr>
          <a:xfrm>
            <a:off x="1792275" y="5367326"/>
            <a:ext cx="5486400" cy="11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No caso do artigo, separe premissas, quadro teórico, apresentação do problema, estudo de caso, aplicação dos conceitos ao caso e conclusões.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No caso do projeto, separe as competências que seu público precisa alcançar para experimentar idealmente o produto (conceitos, hábitos, condutas, disposições etc.)</a:t>
            </a:r>
            <a:endParaRPr/>
          </a:p>
        </p:txBody>
      </p:sp>
      <p:sp>
        <p:nvSpPr>
          <p:cNvPr id="160" name="Google Shape;160;p18"/>
          <p:cNvSpPr txBox="1"/>
          <p:nvPr/>
        </p:nvSpPr>
        <p:spPr>
          <a:xfrm>
            <a:off x="3000375" y="2143125"/>
            <a:ext cx="3143250" cy="2286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</a:pPr>
            <a:r>
              <a:rPr b="0" i="0" lang="en-US" sz="2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Objetivos Específicos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/>
          <p:nvPr>
            <p:ph type="title"/>
          </p:nvPr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 estratégia para cada objetivo específico</a:t>
            </a:r>
            <a:endParaRPr/>
          </a:p>
        </p:txBody>
      </p:sp>
      <p:sp>
        <p:nvSpPr>
          <p:cNvPr id="166" name="Google Shape;166;p19"/>
          <p:cNvSpPr txBox="1"/>
          <p:nvPr>
            <p:ph idx="1" type="body"/>
          </p:nvPr>
        </p:nvSpPr>
        <p:spPr>
          <a:xfrm>
            <a:off x="1792287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9"/>
          <p:cNvSpPr txBox="1"/>
          <p:nvPr>
            <p:ph idx="1" type="body"/>
          </p:nvPr>
        </p:nvSpPr>
        <p:spPr>
          <a:xfrm>
            <a:off x="2055575" y="5317175"/>
            <a:ext cx="5805300" cy="1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No caso do artigo, separe citações de autores, faça tabelas e infográficos se for o caso, separe imagens e ilustrações para cada objetivo definido.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No caso do produto, defina os suportes, as plataformas, as  funcionalidades, os níveis de interação, as estratégias de consecução.</a:t>
            </a:r>
            <a:endParaRPr/>
          </a:p>
        </p:txBody>
      </p:sp>
      <p:sp>
        <p:nvSpPr>
          <p:cNvPr id="168" name="Google Shape;168;p19"/>
          <p:cNvSpPr txBox="1"/>
          <p:nvPr/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9"/>
          <p:cNvSpPr txBox="1"/>
          <p:nvPr/>
        </p:nvSpPr>
        <p:spPr>
          <a:xfrm>
            <a:off x="3000375" y="2143125"/>
            <a:ext cx="3143250" cy="2286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</a:pPr>
            <a:r>
              <a:rPr b="0" i="0" lang="en-US" sz="2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Estratégias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/>
          <p:nvPr>
            <p:ph type="title"/>
          </p:nvPr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Levante o tempo e recursos de que dispõe</a:t>
            </a:r>
            <a:endParaRPr/>
          </a:p>
        </p:txBody>
      </p:sp>
      <p:sp>
        <p:nvSpPr>
          <p:cNvPr id="175" name="Google Shape;175;p20"/>
          <p:cNvSpPr txBox="1"/>
          <p:nvPr>
            <p:ph idx="1" type="body"/>
          </p:nvPr>
        </p:nvSpPr>
        <p:spPr>
          <a:xfrm>
            <a:off x="1792287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0"/>
          <p:cNvSpPr txBox="1"/>
          <p:nvPr>
            <p:ph idx="1" type="body"/>
          </p:nvPr>
        </p:nvSpPr>
        <p:spPr>
          <a:xfrm>
            <a:off x="1792275" y="5367320"/>
            <a:ext cx="5486400" cy="11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No caso do artigo, planeje quando e as ferramentas que vai usar, montando um cronograma.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No caso do produto, planeje o tempo de execução das estratégias, os recursos de que vai precisar (inclusive equipe, patrocínio, apoio etc)</a:t>
            </a:r>
            <a:endParaRPr/>
          </a:p>
        </p:txBody>
      </p:sp>
      <p:sp>
        <p:nvSpPr>
          <p:cNvPr id="177" name="Google Shape;177;p20"/>
          <p:cNvSpPr txBox="1"/>
          <p:nvPr/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0"/>
          <p:cNvSpPr txBox="1"/>
          <p:nvPr/>
        </p:nvSpPr>
        <p:spPr>
          <a:xfrm>
            <a:off x="3000375" y="2143125"/>
            <a:ext cx="3143250" cy="2286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</a:pPr>
            <a:r>
              <a:rPr b="0" i="0" lang="en-US" sz="2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Realização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/>
          <p:nvPr>
            <p:ph type="title"/>
          </p:nvPr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Avalie os resultados antes de finalizar o projeto</a:t>
            </a:r>
            <a:endParaRPr/>
          </a:p>
        </p:txBody>
      </p:sp>
      <p:sp>
        <p:nvSpPr>
          <p:cNvPr id="184" name="Google Shape;184;p21"/>
          <p:cNvSpPr txBox="1"/>
          <p:nvPr>
            <p:ph idx="1" type="body"/>
          </p:nvPr>
        </p:nvSpPr>
        <p:spPr>
          <a:xfrm>
            <a:off x="1792287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1"/>
          <p:cNvSpPr txBox="1"/>
          <p:nvPr>
            <p:ph idx="1" type="body"/>
          </p:nvPr>
        </p:nvSpPr>
        <p:spPr>
          <a:xfrm>
            <a:off x="1792275" y="5367325"/>
            <a:ext cx="6369600" cy="9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No caso do artigo, apresente a colegas, em eventos especializados (coletando críticas e sugestões), peça revisão e reescreva o que for preciso.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No caso do produto, pesquise a recepção, colete insights, pense em enquetes e pesquisas estatísticas. Mude o que for preciso para melhorar o produto.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6" name="Google Shape;186;p21"/>
          <p:cNvSpPr txBox="1"/>
          <p:nvPr/>
        </p:nvSpPr>
        <p:spPr>
          <a:xfrm>
            <a:off x="3500437" y="1714500"/>
            <a:ext cx="1714500" cy="1214437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Avaliação</a:t>
            </a:r>
            <a:endParaRPr/>
          </a:p>
        </p:txBody>
      </p:sp>
      <p:sp>
        <p:nvSpPr>
          <p:cNvPr id="187" name="Google Shape;187;p21"/>
          <p:cNvSpPr txBox="1"/>
          <p:nvPr/>
        </p:nvSpPr>
        <p:spPr>
          <a:xfrm>
            <a:off x="2214562" y="3286125"/>
            <a:ext cx="1714500" cy="1214437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Qualitativa</a:t>
            </a:r>
            <a:endParaRPr/>
          </a:p>
        </p:txBody>
      </p:sp>
      <p:sp>
        <p:nvSpPr>
          <p:cNvPr id="188" name="Google Shape;188;p21"/>
          <p:cNvSpPr txBox="1"/>
          <p:nvPr/>
        </p:nvSpPr>
        <p:spPr>
          <a:xfrm>
            <a:off x="4714875" y="3286125"/>
            <a:ext cx="1714500" cy="1214437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Quantitativa</a:t>
            </a:r>
            <a:endParaRPr/>
          </a:p>
        </p:txBody>
      </p:sp>
      <p:cxnSp>
        <p:nvCxnSpPr>
          <p:cNvPr id="189" name="Google Shape;189;p21"/>
          <p:cNvCxnSpPr/>
          <p:nvPr/>
        </p:nvCxnSpPr>
        <p:spPr>
          <a:xfrm>
            <a:off x="4357687" y="2928937"/>
            <a:ext cx="1214400" cy="357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90" name="Google Shape;190;p21"/>
          <p:cNvCxnSpPr/>
          <p:nvPr/>
        </p:nvCxnSpPr>
        <p:spPr>
          <a:xfrm flipH="1">
            <a:off x="3071887" y="2928937"/>
            <a:ext cx="1285800" cy="357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