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  <p:sldMasterId id="2147484141" r:id="rId2"/>
  </p:sldMasterIdLst>
  <p:notesMasterIdLst>
    <p:notesMasterId r:id="rId97"/>
  </p:notesMasterIdLst>
  <p:sldIdLst>
    <p:sldId id="734" r:id="rId3"/>
    <p:sldId id="513" r:id="rId4"/>
    <p:sldId id="744" r:id="rId5"/>
    <p:sldId id="256" r:id="rId6"/>
    <p:sldId id="267" r:id="rId7"/>
    <p:sldId id="269" r:id="rId8"/>
    <p:sldId id="263" r:id="rId9"/>
    <p:sldId id="278" r:id="rId10"/>
    <p:sldId id="279" r:id="rId11"/>
    <p:sldId id="305" r:id="rId12"/>
    <p:sldId id="280" r:id="rId13"/>
    <p:sldId id="281" r:id="rId14"/>
    <p:sldId id="282" r:id="rId15"/>
    <p:sldId id="306" r:id="rId16"/>
    <p:sldId id="283" r:id="rId17"/>
    <p:sldId id="284" r:id="rId18"/>
    <p:sldId id="285" r:id="rId19"/>
    <p:sldId id="322" r:id="rId20"/>
    <p:sldId id="286" r:id="rId21"/>
    <p:sldId id="287" r:id="rId22"/>
    <p:sldId id="288" r:id="rId23"/>
    <p:sldId id="321" r:id="rId24"/>
    <p:sldId id="289" r:id="rId25"/>
    <p:sldId id="264" r:id="rId26"/>
    <p:sldId id="290" r:id="rId27"/>
    <p:sldId id="291" r:id="rId28"/>
    <p:sldId id="309" r:id="rId29"/>
    <p:sldId id="292" r:id="rId30"/>
    <p:sldId id="293" r:id="rId31"/>
    <p:sldId id="294" r:id="rId32"/>
    <p:sldId id="311" r:id="rId33"/>
    <p:sldId id="295" r:id="rId34"/>
    <p:sldId id="296" r:id="rId35"/>
    <p:sldId id="297" r:id="rId36"/>
    <p:sldId id="312" r:id="rId37"/>
    <p:sldId id="298" r:id="rId38"/>
    <p:sldId id="299" r:id="rId39"/>
    <p:sldId id="300" r:id="rId40"/>
    <p:sldId id="310" r:id="rId41"/>
    <p:sldId id="301" r:id="rId42"/>
    <p:sldId id="302" r:id="rId43"/>
    <p:sldId id="303" r:id="rId44"/>
    <p:sldId id="313" r:id="rId45"/>
    <p:sldId id="314" r:id="rId46"/>
    <p:sldId id="315" r:id="rId47"/>
    <p:sldId id="266" r:id="rId48"/>
    <p:sldId id="262" r:id="rId49"/>
    <p:sldId id="268" r:id="rId50"/>
    <p:sldId id="261" r:id="rId51"/>
    <p:sldId id="258" r:id="rId52"/>
    <p:sldId id="317" r:id="rId53"/>
    <p:sldId id="260" r:id="rId54"/>
    <p:sldId id="259" r:id="rId55"/>
    <p:sldId id="270" r:id="rId56"/>
    <p:sldId id="318" r:id="rId57"/>
    <p:sldId id="271" r:id="rId58"/>
    <p:sldId id="272" r:id="rId59"/>
    <p:sldId id="273" r:id="rId60"/>
    <p:sldId id="316" r:id="rId61"/>
    <p:sldId id="274" r:id="rId62"/>
    <p:sldId id="275" r:id="rId63"/>
    <p:sldId id="276" r:id="rId64"/>
    <p:sldId id="319" r:id="rId65"/>
    <p:sldId id="277" r:id="rId66"/>
    <p:sldId id="745" r:id="rId67"/>
    <p:sldId id="674" r:id="rId68"/>
    <p:sldId id="675" r:id="rId69"/>
    <p:sldId id="746" r:id="rId70"/>
    <p:sldId id="747" r:id="rId71"/>
    <p:sldId id="748" r:id="rId72"/>
    <p:sldId id="749" r:id="rId73"/>
    <p:sldId id="743" r:id="rId74"/>
    <p:sldId id="741" r:id="rId75"/>
    <p:sldId id="564" r:id="rId76"/>
    <p:sldId id="742" r:id="rId77"/>
    <p:sldId id="676" r:id="rId78"/>
    <p:sldId id="677" r:id="rId79"/>
    <p:sldId id="750" r:id="rId80"/>
    <p:sldId id="685" r:id="rId81"/>
    <p:sldId id="686" r:id="rId82"/>
    <p:sldId id="687" r:id="rId83"/>
    <p:sldId id="688" r:id="rId84"/>
    <p:sldId id="689" r:id="rId85"/>
    <p:sldId id="690" r:id="rId86"/>
    <p:sldId id="691" r:id="rId87"/>
    <p:sldId id="692" r:id="rId88"/>
    <p:sldId id="693" r:id="rId89"/>
    <p:sldId id="694" r:id="rId90"/>
    <p:sldId id="695" r:id="rId91"/>
    <p:sldId id="696" r:id="rId92"/>
    <p:sldId id="697" r:id="rId93"/>
    <p:sldId id="698" r:id="rId94"/>
    <p:sldId id="699" r:id="rId95"/>
    <p:sldId id="700" r:id="rId96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575" autoAdjust="0"/>
  </p:normalViewPr>
  <p:slideViewPr>
    <p:cSldViewPr>
      <p:cViewPr varScale="1">
        <p:scale>
          <a:sx n="78" d="100"/>
          <a:sy n="78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58DE993-81BB-4ABF-AF3C-2C5C777296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A610B8-2BE4-4533-9692-7AB8D558E5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7446E92-B9F4-4BAC-AA97-BDC79842C2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20FEA06-5181-42F6-985F-2DF745C26F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6F80810-7F78-4F60-AA33-FB708B2766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76DECF1-DA02-406C-9D10-180274471C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5D2ECB-50F2-4B33-BA8C-9EE684C91D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>
            <a:extLst>
              <a:ext uri="{FF2B5EF4-FFF2-40B4-BE49-F238E27FC236}">
                <a16:creationId xmlns:a16="http://schemas.microsoft.com/office/drawing/2014/main" id="{4C2C455D-C0CA-4D9B-B50C-BC794CE5A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>
            <a:extLst>
              <a:ext uri="{FF2B5EF4-FFF2-40B4-BE49-F238E27FC236}">
                <a16:creationId xmlns:a16="http://schemas.microsoft.com/office/drawing/2014/main" id="{8AC05F4A-8EA5-433D-BF87-77BBC7231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172" name="Espace réservé du numéro de diapositive 3">
            <a:extLst>
              <a:ext uri="{FF2B5EF4-FFF2-40B4-BE49-F238E27FC236}">
                <a16:creationId xmlns:a16="http://schemas.microsoft.com/office/drawing/2014/main" id="{BB8FBA9C-A0AE-4EFB-8048-5FB4E8DDFC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114291-C728-4C0F-9DFB-D2E41C7227C1}" type="slidenum">
              <a:rPr lang="pt-BR" altLang="pt-BR" sz="1300" smtClean="0"/>
              <a:pPr>
                <a:spcBef>
                  <a:spcPct val="0"/>
                </a:spcBef>
              </a:pPr>
              <a:t>2</a:t>
            </a:fld>
            <a:endParaRPr lang="pt-BR" altLang="pt-BR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>
            <a:extLst>
              <a:ext uri="{FF2B5EF4-FFF2-40B4-BE49-F238E27FC236}">
                <a16:creationId xmlns:a16="http://schemas.microsoft.com/office/drawing/2014/main" id="{510C53B2-F619-49D0-A0B2-AD45839555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Espace réservé des commentaires 2">
            <a:extLst>
              <a:ext uri="{FF2B5EF4-FFF2-40B4-BE49-F238E27FC236}">
                <a16:creationId xmlns:a16="http://schemas.microsoft.com/office/drawing/2014/main" id="{06E26D3B-F4DB-4867-8F59-3F7882D5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0660" name="Espace réservé du numéro de diapositive 3">
            <a:extLst>
              <a:ext uri="{FF2B5EF4-FFF2-40B4-BE49-F238E27FC236}">
                <a16:creationId xmlns:a16="http://schemas.microsoft.com/office/drawing/2014/main" id="{922478D7-848E-41E7-90FE-8EF812DB3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441066-4A6C-47E3-B6D5-A874BC2B47B8}" type="slidenum">
              <a:rPr lang="pt-BR" altLang="pt-BR" sz="1300" smtClean="0"/>
              <a:pPr>
                <a:spcBef>
                  <a:spcPct val="0"/>
                </a:spcBef>
              </a:pPr>
              <a:t>66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510705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>
            <a:extLst>
              <a:ext uri="{FF2B5EF4-FFF2-40B4-BE49-F238E27FC236}">
                <a16:creationId xmlns:a16="http://schemas.microsoft.com/office/drawing/2014/main" id="{D4C76A26-90F5-478A-8636-4CAA51CAE9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ce réservé des commentaires 2">
            <a:extLst>
              <a:ext uri="{FF2B5EF4-FFF2-40B4-BE49-F238E27FC236}">
                <a16:creationId xmlns:a16="http://schemas.microsoft.com/office/drawing/2014/main" id="{F84EC184-2046-48D6-AA85-7B6E33FF2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2708" name="Espace réservé du numéro de diapositive 3">
            <a:extLst>
              <a:ext uri="{FF2B5EF4-FFF2-40B4-BE49-F238E27FC236}">
                <a16:creationId xmlns:a16="http://schemas.microsoft.com/office/drawing/2014/main" id="{BC86A83C-F71D-46BC-B7F8-57EEA2B29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6C3F94-BA0B-4C1A-BCD0-1EC569524F5D}" type="slidenum">
              <a:rPr lang="pt-BR" altLang="pt-BR" sz="1300" smtClean="0"/>
              <a:pPr>
                <a:spcBef>
                  <a:spcPct val="0"/>
                </a:spcBef>
              </a:pPr>
              <a:t>67</a:t>
            </a:fld>
            <a:endParaRPr lang="pt-BR" altLang="pt-BR" sz="1300"/>
          </a:p>
        </p:txBody>
      </p:sp>
    </p:spTree>
    <p:extLst>
      <p:ext uri="{BB962C8B-B14F-4D97-AF65-F5344CB8AC3E}">
        <p14:creationId xmlns:p14="http://schemas.microsoft.com/office/powerpoint/2010/main" val="222108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8F544-B2D5-4931-A74C-E4C67A6E9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D742B8-17A3-495D-B8BE-5C601D05A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3B8BEB-8F90-48E3-BD95-40F1A2F1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A04599-95EF-4916-ABA6-28215B65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12784F-8570-42AD-89EA-8A7E63AF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670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F612A-8640-44EB-AAA0-ADBB98CE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BB132E-02DC-4BD6-AC9B-255DCC240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D880E1-52C3-4755-94B2-446A497B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3627D0-3CA6-47B8-9550-4660FE59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B57F1D-991A-465B-9EE9-E7C1CD5B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284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3323E6-0F29-40F1-827F-39082B8B0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490683-B7DC-4062-AC30-4C521D223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17F6F6-3BB3-40BA-A01A-43986D05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ABF021-FF96-4BB7-8ACF-F381B7999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67D1C2-044B-4FE4-B638-7170B54D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6938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382D4-4966-4A03-9CE7-0B9FF6668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124845-C2A5-4109-AE5C-F2DC144BC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DAAE8E-1FB9-4E28-943B-B7099181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C4D091-744A-4F1D-9C26-D71D13E7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375620-5121-499D-906E-1A724FEE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599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397E0-65A1-4FE1-97F9-6CDF8838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B0EAE2-2E37-4AB3-AEA6-04CB46A88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33A644-C9CE-43F8-B16E-AB1E5062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FCC4B8-0551-45A6-BCAC-2BE015A7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2CC4CA-5F83-48B7-BB88-110DBF31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696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98916-541A-4FEB-8982-FAE9DA21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414236-FEBA-4FF3-8A64-F56939D3C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AD5E4-01B2-45CC-83CC-31EACAC7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337F9B-12A1-4330-AEFD-9AA2B743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318284-8F6E-4C8B-8942-3991A5BD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879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B4421-05EE-4CB2-ADFF-A4FF27E8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EF4227-948C-4AC7-9FFD-70F05A4F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133196-ADD7-48C3-91B1-76FE70BB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4A71BD-CF2B-455B-BACA-2F43947C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BC1859-246F-48AC-A577-1B709996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261F0B-A1DB-419E-A32A-2C738ABF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21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3725D-DEAA-431A-9DEE-1FD278205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DB7503-E9B6-4165-8D0A-78844D5B4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5984FAC-7147-4B7E-9203-928A0E7F2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F9920D-3F35-416F-8020-71D3C27B1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C824299-4C37-4D92-87CF-174D34C2B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810BE7-175E-497F-9CB6-D3248D2D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06006A5-788F-4594-A562-3EDEF81A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1CD0152-CC03-4998-A2F3-845EA4F6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34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AF4E9-7513-41A9-8333-71025DB8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0D808F-D3AA-4A17-B401-9A839E39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1A6D2F-7D0C-4C17-AF9B-7D0DA82F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4C39FE-CDF0-4F6C-80A7-E16BB547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877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72D744-3299-49A5-A289-CEEFC8CA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61C1FF-A47C-48A1-8EB9-EB33DA92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8A9D3E-2791-47C7-94F3-BAE6EA5BD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93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BFDA2C-951A-4A1A-9C5B-3C3846256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7A7D91-8CD7-4493-A625-A3B4977F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381D13-CA73-490C-BDF9-B3E45D8F7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60451E-8A04-492A-B755-B6A3C682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7FF8CD-ECA5-475A-BCA4-F547F211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9053CF-6585-4C3A-8113-BCDFD050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34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F8D42-6BFB-4022-B5CB-A745A547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B3463F-C4BC-418A-8D6A-3F8FB70F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DBB19A-E328-4534-8B63-A45E24DF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51B3DF-9553-4B26-B5D3-23A1AD3F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D48892-EC1C-4895-A8AC-C105B46E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9434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7DBFB-2F7C-4EA8-B5E1-1D0110E5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D544009-F6BA-484A-8BD3-3225547D5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99934B-2B87-4836-BD36-C949F101E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46CA3F-9EB8-4E22-BB65-E90C6101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DB8A1A-A995-4C84-B9F2-D504F5D8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3EB9E6-C14B-43FC-94CD-D487CBCF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022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790102-50B9-4661-B874-99E4D5770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7D7882-FA9E-4C74-8E8E-3CF349F0D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3D0CA4-EED0-45E0-A30C-8AEBFE51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63E39-E752-4649-B11D-926F0CA4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459997-060B-4A13-A452-8EAC583F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122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63E126-4BE5-4484-BE96-4E39A9B1B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4AB890-68CA-435A-A785-D11D983B3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C66734-6DEA-4331-A38C-7B2C25D2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A5C9-2B10-4BC3-B5B3-3D8B48F74C14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0BD3EB-CBE7-415F-8374-05D20F01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72A2BB-A23B-4FB0-842F-36AF8529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0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32DEF-E5D8-4B9F-832C-438A4B6C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292270-C8C5-4DE7-99DC-2CA8A78E4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CAB3D9-1B81-4B3E-BB60-CB348A6B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EC92E6-C310-48E8-A9A9-D8D15D59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DE860C-402C-4865-80C1-BF9821122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964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DB66D-00F7-4CA5-98B0-54473152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9CA79B-11DD-432B-A33C-1B797FDEA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46BA23-A27B-48D7-950B-BADFB3460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BA1D5A-473D-4DC4-8FC6-E151C7C4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0CA7EC-CE2D-46BE-B561-057E1C305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9A6212-1065-4344-8771-8AC3B83B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963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3BEC1-E9BE-4FBC-AFBE-54E70A47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EC8555-5BE3-45AB-B0D1-51D7494DA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42BC0C-6C3B-46C4-B634-8E1DF0557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77C1F2-A4F2-4DBF-882C-2A4B9B7A8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2E171E-C7AD-464D-BD80-BEF5BF6E7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EE09DB3-0F8B-4415-B529-3BFA93F8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20765D2-613C-44BE-9869-35FD8694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8E5E07F-E7FF-4007-A261-1EDDE92E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614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63E11-3EAE-4E5E-8CA1-622AE669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A1ECEBE-98D6-4475-A886-DEE1E771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B7C741E-616E-4DCD-80CE-4427AA26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935FC1C-C114-4560-8E22-8040264DB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281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86A169-6062-4043-A46A-3D20D561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2A53770-35A3-4349-8A24-CFB9037B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42E35B0-E88D-43F4-8CA2-E6C01E9B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76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43AE0-7055-42C7-B5E2-E35A27C97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3F2E1E-3915-4B78-9B09-D725ED1B3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DF026D-30DA-43D6-844C-45C10818E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4AE575-BF7B-4BE9-9051-EF437DA8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A2FE51-A9FD-42BC-A683-3C8B1982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797744-D7DC-4BA1-9593-EF82EC96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109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E26F2-A772-40A8-835D-4A487895C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6E81457-BBCB-4A4F-91F4-3E1E3F1A4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FAD001-2431-4BB6-8A97-BECEC56FC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52FEE4-755A-4E34-A2C1-1AEBF6D5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7B2E2B-DC90-4626-8CE6-AE4757D30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3F9500-4771-4CD9-B922-31B751AA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679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5A83A1B-F710-4127-9B10-9992CB51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9B19B1-3A92-46CE-8142-D6F9281B5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4FCF83-C840-41E0-9859-75E0D7C5E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647F88-6D2E-42EB-A588-433E28B6B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AC6ED-7F4E-4539-9C23-B469950B9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FDF6A6-35E3-4628-B27B-B2692EF60E2F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973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9C7975-81F2-4E49-B0A8-7463B6CB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8D2C15-391C-48C0-9921-4879F78BD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4787CB-9D12-479A-A422-E2E1A59E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A5C9-2B10-4BC3-B5B3-3D8B48F74C14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8FA96E-9771-4A83-8B0A-69FDE06C7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A64DDA-AA8E-42E2-88DF-C63A1A303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DEB15-545D-4C20-93ED-A1D068A354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96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0375" y="1087403"/>
            <a:ext cx="6143625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2E7C9EC-54F1-4421-8794-AE0643F8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0140" y="2744662"/>
            <a:ext cx="4942280" cy="2387600"/>
          </a:xfrm>
        </p:spPr>
        <p:txBody>
          <a:bodyPr>
            <a:normAutofit/>
          </a:bodyPr>
          <a:lstStyle/>
          <a:p>
            <a:pPr algn="r"/>
            <a:r>
              <a:rPr lang="pt-BR" sz="3800" dirty="0">
                <a:solidFill>
                  <a:srgbClr val="FFFFFF"/>
                </a:solidFill>
              </a:rPr>
              <a:t>O ensino da leitura: dos problemas às soluções</a:t>
            </a:r>
            <a:br>
              <a:rPr lang="pt-BR" sz="3800" dirty="0">
                <a:solidFill>
                  <a:srgbClr val="FFFFFF"/>
                </a:solidFill>
              </a:rPr>
            </a:br>
            <a:endParaRPr lang="pt-BR" sz="3800" dirty="0">
              <a:solidFill>
                <a:srgbClr val="FFFFFF"/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AE0DA93-4126-44D5-B77D-F6EA95CAE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140" y="5224337"/>
            <a:ext cx="4942280" cy="1329443"/>
          </a:xfrm>
        </p:spPr>
        <p:txBody>
          <a:bodyPr>
            <a:normAutofit/>
          </a:bodyPr>
          <a:lstStyle/>
          <a:p>
            <a:pPr algn="r"/>
            <a:r>
              <a:rPr lang="pt-BR" dirty="0">
                <a:solidFill>
                  <a:srgbClr val="FFFFFF"/>
                </a:solidFill>
              </a:rPr>
              <a:t>Aula 3/15</a:t>
            </a:r>
          </a:p>
          <a:p>
            <a:pPr algn="r"/>
            <a:r>
              <a:rPr lang="pt-BR" dirty="0">
                <a:solidFill>
                  <a:srgbClr val="FFFFFF"/>
                </a:solidFill>
              </a:rPr>
              <a:t>Claudia Riolfi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680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9261" y="1"/>
            <a:ext cx="1709806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783" y="514898"/>
            <a:ext cx="1795013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4333" y="4713856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FBE34BC9-1E57-4F84-BE64-51E56D02C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40" r="2578" b="-1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71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C2DF08-3A97-470F-9FC2-35BB6A18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  <a:cs typeface="Calibri"/>
              </a:rPr>
              <a:t>Exemplos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49D8B2-1307-4FF5-A727-BE0053CF8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Acertou a questão: </a:t>
            </a:r>
            <a:r>
              <a:rPr lang="pt-BR" dirty="0">
                <a:latin typeface="Calibri Light"/>
                <a:ea typeface="+mn-lt"/>
                <a:cs typeface="+mn-lt"/>
              </a:rPr>
              <a:t>Escravos</a:t>
            </a:r>
          </a:p>
          <a:p>
            <a:pPr marL="0" indent="0">
              <a:buNone/>
            </a:pP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Transcreveu uma palavra ou expressão aleatória que não pode ser um referente: </a:t>
            </a:r>
            <a:r>
              <a:rPr lang="pt-BR" dirty="0">
                <a:latin typeface="Calibri Light"/>
                <a:ea typeface="+mn-lt"/>
                <a:cs typeface="+mn-lt"/>
              </a:rPr>
              <a:t>navios negreiros</a:t>
            </a: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Copiou ou parafraseou fragmentos aleatórios do texto: </a:t>
            </a:r>
            <a:r>
              <a:rPr lang="pt-BR" dirty="0">
                <a:latin typeface="Calibri Light"/>
                <a:ea typeface="+mn-lt"/>
                <a:cs typeface="+mn-lt"/>
              </a:rPr>
              <a:t>Brasil e sua carga</a:t>
            </a:r>
            <a:endParaRPr lang="pt-BR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869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60" y="4286250"/>
            <a:ext cx="5293730" cy="1473200"/>
          </a:xfrm>
          <a:prstGeom prst="rect">
            <a:avLst/>
          </a:prstGeom>
          <a:solidFill>
            <a:srgbClr val="57425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BA49F1-4B16-4167-AD06-051F1381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432554"/>
            <a:ext cx="4945642" cy="1218908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2. Relacionar texto e imagem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41C7D16-3A2C-4C28-A818-AC32498205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337"/>
          <a:stretch/>
        </p:blipFill>
        <p:spPr>
          <a:xfrm>
            <a:off x="245660" y="1098550"/>
            <a:ext cx="5293730" cy="30805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1098549"/>
            <a:ext cx="3251710" cy="466090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26720-7B21-449D-AC5D-C96E3E46E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1990" y="1545544"/>
            <a:ext cx="2568554" cy="363927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FFFFFF"/>
                </a:solidFill>
              </a:rPr>
              <a:t>O </a:t>
            </a:r>
            <a:r>
              <a:rPr lang="en-US" sz="1500" dirty="0" err="1">
                <a:solidFill>
                  <a:srgbClr val="FFFFFF"/>
                </a:solidFill>
              </a:rPr>
              <a:t>mapa</a:t>
            </a:r>
            <a:r>
              <a:rPr lang="en-US" sz="1500" dirty="0">
                <a:solidFill>
                  <a:srgbClr val="FFFFFF"/>
                </a:solidFill>
              </a:rPr>
              <a:t> a </a:t>
            </a:r>
            <a:r>
              <a:rPr lang="en-US" sz="1500" dirty="0" err="1">
                <a:solidFill>
                  <a:srgbClr val="FFFFFF"/>
                </a:solidFill>
              </a:rPr>
              <a:t>seguir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apresenta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rotas</a:t>
            </a:r>
            <a:r>
              <a:rPr lang="en-US" sz="1500" dirty="0">
                <a:solidFill>
                  <a:srgbClr val="FFFFFF"/>
                </a:solidFill>
              </a:rPr>
              <a:t> de </a:t>
            </a:r>
            <a:r>
              <a:rPr lang="en-US" sz="1500" dirty="0" err="1">
                <a:solidFill>
                  <a:srgbClr val="FFFFFF"/>
                </a:solidFill>
              </a:rPr>
              <a:t>navios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negreiros</a:t>
            </a:r>
            <a:r>
              <a:rPr lang="en-US" sz="1500" dirty="0">
                <a:solidFill>
                  <a:srgbClr val="FFFFFF"/>
                </a:solidFill>
              </a:rPr>
              <a:t>. </a:t>
            </a:r>
            <a:r>
              <a:rPr lang="en-US" sz="1500" dirty="0" err="1">
                <a:solidFill>
                  <a:srgbClr val="FFFFFF"/>
                </a:solidFill>
              </a:rPr>
              <a:t>Releia</a:t>
            </a:r>
            <a:r>
              <a:rPr lang="en-US" sz="1500" dirty="0">
                <a:solidFill>
                  <a:srgbClr val="FFFFFF"/>
                </a:solidFill>
              </a:rPr>
              <a:t> o </a:t>
            </a:r>
            <a:r>
              <a:rPr lang="en-US" sz="1500" dirty="0" err="1">
                <a:solidFill>
                  <a:srgbClr val="FFFFFF"/>
                </a:solidFill>
              </a:rPr>
              <a:t>excerto</a:t>
            </a:r>
            <a:r>
              <a:rPr lang="en-US" sz="1500" dirty="0">
                <a:solidFill>
                  <a:srgbClr val="FFFFFF"/>
                </a:solidFill>
              </a:rPr>
              <a:t> e </a:t>
            </a:r>
            <a:r>
              <a:rPr lang="en-US" sz="1500" dirty="0" err="1">
                <a:solidFill>
                  <a:srgbClr val="FFFFFF"/>
                </a:solidFill>
              </a:rPr>
              <a:t>passe</a:t>
            </a:r>
            <a:r>
              <a:rPr lang="en-US" sz="1500" dirty="0">
                <a:solidFill>
                  <a:srgbClr val="FFFFFF"/>
                </a:solidFill>
              </a:rPr>
              <a:t> um </a:t>
            </a:r>
            <a:r>
              <a:rPr lang="en-US" sz="1500" dirty="0" err="1">
                <a:solidFill>
                  <a:srgbClr val="FFFFFF"/>
                </a:solidFill>
              </a:rPr>
              <a:t>traço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sobre</a:t>
            </a:r>
            <a:r>
              <a:rPr lang="en-US" sz="1500" dirty="0">
                <a:solidFill>
                  <a:srgbClr val="FFFFFF"/>
                </a:solidFill>
              </a:rPr>
              <a:t> a </a:t>
            </a:r>
            <a:r>
              <a:rPr lang="en-US" sz="1500" dirty="0" err="1">
                <a:solidFill>
                  <a:srgbClr val="FFFFFF"/>
                </a:solidFill>
              </a:rPr>
              <a:t>única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rota</a:t>
            </a:r>
            <a:r>
              <a:rPr lang="en-US" sz="1500" dirty="0">
                <a:solidFill>
                  <a:srgbClr val="FFFFFF"/>
                </a:solidFill>
              </a:rPr>
              <a:t> que </a:t>
            </a:r>
            <a:r>
              <a:rPr lang="en-US" sz="1500" dirty="0" err="1">
                <a:solidFill>
                  <a:srgbClr val="FFFFFF"/>
                </a:solidFill>
              </a:rPr>
              <a:t>pode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ter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sido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usada</a:t>
            </a:r>
            <a:r>
              <a:rPr lang="en-US" sz="1500" dirty="0">
                <a:solidFill>
                  <a:srgbClr val="FFFFFF"/>
                </a:solidFill>
              </a:rPr>
              <a:t> pela </a:t>
            </a:r>
            <a:r>
              <a:rPr lang="en-US" sz="1500" dirty="0" err="1">
                <a:solidFill>
                  <a:srgbClr val="FFFFFF"/>
                </a:solidFill>
              </a:rPr>
              <a:t>embarcação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nele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mencionada</a:t>
            </a:r>
            <a:r>
              <a:rPr lang="en-US" sz="1500" dirty="0">
                <a:solidFill>
                  <a:srgbClr val="FFFFFF"/>
                </a:solidFill>
              </a:rPr>
              <a:t>. </a:t>
            </a:r>
          </a:p>
          <a:p>
            <a:pPr marL="0"/>
            <a:endParaRPr lang="en-US" sz="1500" dirty="0">
              <a:solidFill>
                <a:srgbClr val="FFFFFF"/>
              </a:solidFill>
            </a:endParaRPr>
          </a:p>
          <a:p>
            <a:pPr marL="0"/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6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A474011-A49D-4C7A-BF41-0ACD0A269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3" y="4021429"/>
            <a:ext cx="8375585" cy="156698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02D241-4533-4EA0-A32F-9A38A5F9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0" y="4190499"/>
            <a:ext cx="2668850" cy="1234440"/>
          </a:xfrm>
        </p:spPr>
        <p:txBody>
          <a:bodyPr>
            <a:normAutofit/>
          </a:bodyPr>
          <a:lstStyle/>
          <a:p>
            <a:r>
              <a:rPr lang="pt-BR" sz="2400" dirty="0"/>
              <a:t>Questão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540889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82656" y="4798064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6819366-624E-45C8-82A3-0ACB93A65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1930" y="4187702"/>
            <a:ext cx="4505706" cy="12344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350" dirty="0" err="1"/>
              <a:t>Tendências</a:t>
            </a:r>
            <a:endParaRPr lang="en-US" sz="1350" dirty="0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46C3347D-81B5-4F8B-83B4-ED196591672F}"/>
              </a:ext>
            </a:extLst>
          </p:cNvPr>
          <p:cNvGraphicFramePr>
            <a:graphicFrameLocks/>
          </p:cNvGraphicFramePr>
          <p:nvPr/>
        </p:nvGraphicFramePr>
        <p:xfrm>
          <a:off x="2162143" y="1662234"/>
          <a:ext cx="4886009" cy="16596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55148">
                  <a:extLst>
                    <a:ext uri="{9D8B030D-6E8A-4147-A177-3AD203B41FA5}">
                      <a16:colId xmlns:a16="http://schemas.microsoft.com/office/drawing/2014/main" val="1016489917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1828060683"/>
                    </a:ext>
                  </a:extLst>
                </a:gridCol>
              </a:tblGrid>
              <a:tr h="427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effectLst/>
                        </a:rPr>
                        <a:t>Acertou a questão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>
                          <a:effectLst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1989170"/>
                  </a:ext>
                </a:extLst>
              </a:tr>
              <a:tr h="427482">
                <a:tc>
                  <a:txBody>
                    <a:bodyPr/>
                    <a:lstStyle/>
                    <a:p>
                      <a:r>
                        <a:rPr lang="pt-BR" sz="2500">
                          <a:effectLst/>
                        </a:rPr>
                        <a:t>Não fez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>
                          <a:effectLst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7754584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>
                          <a:effectLst/>
                        </a:rPr>
                        <a:t>Traçou ou sublinhou uma rota incorreta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>
                          <a:effectLst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1399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030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4D266BE-4CD6-4EEF-B20E-0BD713D33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18" y="1192000"/>
            <a:ext cx="8006100" cy="45046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01C330-3D2C-4E64-AE4C-9364B569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3AD80-E5D2-40AE-B4E1-2F8086D75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00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EF2FB9-112A-4A10-B5D1-4547875F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" panose="020F0502020204030204"/>
              </a:rPr>
              <a:t>Exemplos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211E51-EA3A-4F85-9841-7F15C9C11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endParaRPr lang="pt-BR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Resposta correta: </a:t>
            </a:r>
            <a:r>
              <a:rPr lang="pt-BR" dirty="0">
                <a:latin typeface="Calibri Light"/>
                <a:ea typeface="+mn-lt"/>
                <a:cs typeface="+mn-lt"/>
              </a:rPr>
              <a:t>De Guiné para Bahia</a:t>
            </a: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Traçou ou sublinhou uma rota incorreta: </a:t>
            </a:r>
            <a:r>
              <a:rPr lang="pt-BR" dirty="0">
                <a:latin typeface="Calibri Light"/>
                <a:ea typeface="+mn-lt"/>
                <a:cs typeface="+mn-lt"/>
              </a:rPr>
              <a:t>Sublinhou Bantus</a:t>
            </a:r>
            <a:endParaRPr lang="pt-BR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300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15DD-E9DC-46F9-B464-57612D62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  <a:cs typeface="Calibri Light"/>
              </a:rPr>
              <a:t>3. Inferência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C22F98-8AC9-44AB-BF4A-35FAEC64D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  </a:t>
            </a:r>
            <a:r>
              <a:rPr lang="pt-BR" dirty="0">
                <a:latin typeface="Calibri Light"/>
                <a:ea typeface="+mn-lt"/>
                <a:cs typeface="+mn-lt"/>
              </a:rPr>
              <a:t>Complete a frase com o número que representa aproximadamente a quantidade de dias que a viagem durou: </a:t>
            </a:r>
            <a:endParaRPr lang="pt-BR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R: O navio negreiro demorou em torno de _________________dias para atravessar o oceano.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724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1023505"/>
            <a:ext cx="6288578" cy="99947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AC8F1E-2053-4DA6-923F-58BAF405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1" y="1090008"/>
            <a:ext cx="5989319" cy="65161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000" dirty="0" err="1"/>
              <a:t>Questão</a:t>
            </a:r>
            <a:r>
              <a:rPr lang="en-US" sz="3000" dirty="0"/>
              <a:t> 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3" y="1765805"/>
            <a:ext cx="5419335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1940609C-FE09-428B-AC29-E0817D0DC7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62584" y="2618617"/>
          <a:ext cx="6818833" cy="275887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489687">
                  <a:extLst>
                    <a:ext uri="{9D8B030D-6E8A-4147-A177-3AD203B41FA5}">
                      <a16:colId xmlns:a16="http://schemas.microsoft.com/office/drawing/2014/main" val="2406360724"/>
                    </a:ext>
                  </a:extLst>
                </a:gridCol>
                <a:gridCol w="1329146">
                  <a:extLst>
                    <a:ext uri="{9D8B030D-6E8A-4147-A177-3AD203B41FA5}">
                      <a16:colId xmlns:a16="http://schemas.microsoft.com/office/drawing/2014/main" val="4103702608"/>
                    </a:ext>
                  </a:extLst>
                </a:gridCol>
              </a:tblGrid>
              <a:tr h="1034579">
                <a:tc>
                  <a:txBody>
                    <a:bodyPr/>
                    <a:lstStyle/>
                    <a:p>
                      <a:r>
                        <a:rPr lang="pt-BR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erradas </a:t>
                      </a:r>
                    </a:p>
                  </a:txBody>
                  <a:tcPr marL="404132" marR="242480" marT="242480" marB="2424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69</a:t>
                      </a:r>
                    </a:p>
                  </a:txBody>
                  <a:tcPr marL="404132" marR="242480" marT="242480" marB="24248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589245"/>
                  </a:ext>
                </a:extLst>
              </a:tr>
              <a:tr h="862149">
                <a:tc>
                  <a:txBody>
                    <a:bodyPr/>
                    <a:lstStyle/>
                    <a:p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parcialmente corretas </a:t>
                      </a:r>
                    </a:p>
                  </a:txBody>
                  <a:tcPr marL="404132" marR="210149" marT="210149" marB="2101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</a:t>
                      </a:r>
                    </a:p>
                  </a:txBody>
                  <a:tcPr marL="404132" marR="210149" marT="210149" marB="2101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702192"/>
                  </a:ext>
                </a:extLst>
              </a:tr>
              <a:tr h="862149">
                <a:tc>
                  <a:txBody>
                    <a:bodyPr/>
                    <a:lstStyle/>
                    <a:p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corretas </a:t>
                      </a:r>
                    </a:p>
                  </a:txBody>
                  <a:tcPr marL="404132" marR="210149" marT="210149" marB="2101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 marL="404132" marR="210149" marT="210149" marB="21014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301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51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E6DC8-9F22-4D02-B2C0-404C7B38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8" descr="Uma imagem contendo texto, screenshot&#10;&#10;Descrição gerada com muito alta confiança">
            <a:extLst>
              <a:ext uri="{FF2B5EF4-FFF2-40B4-BE49-F238E27FC236}">
                <a16:creationId xmlns:a16="http://schemas.microsoft.com/office/drawing/2014/main" id="{226D56A2-B86B-4BD3-A5AE-7C2DC1D4E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28" y="1037383"/>
            <a:ext cx="7364936" cy="4649637"/>
          </a:xfrm>
        </p:spPr>
      </p:pic>
    </p:spTree>
    <p:extLst>
      <p:ext uri="{BB962C8B-B14F-4D97-AF65-F5344CB8AC3E}">
        <p14:creationId xmlns:p14="http://schemas.microsoft.com/office/powerpoint/2010/main" val="1431069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1FCC5A-4776-421B-92E8-4414ABB8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" panose="020F0502020204030204"/>
              </a:rPr>
              <a:t>Exemplos: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F1C41D-1ECD-4294-8ECA-6580775D3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 panose="020F0502020204030204"/>
              </a:rPr>
              <a:t>Respostas corretas: </a:t>
            </a:r>
            <a:r>
              <a:rPr lang="pt-BR" dirty="0">
                <a:latin typeface="Calibri Light"/>
                <a:cs typeface="Calibri" panose="020F0502020204030204"/>
              </a:rPr>
              <a:t>40 dias</a:t>
            </a:r>
          </a:p>
          <a:p>
            <a:pPr marL="0" indent="0">
              <a:buNone/>
            </a:pPr>
            <a:endParaRPr lang="pt-BR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 panose="020F0502020204030204"/>
              </a:rPr>
              <a:t>Respostas parcialmente corretas: </a:t>
            </a:r>
            <a:r>
              <a:rPr lang="pt-BR" dirty="0">
                <a:latin typeface="Calibri Light"/>
                <a:cs typeface="Calibri" panose="020F0502020204030204"/>
              </a:rPr>
              <a:t>32 dias</a:t>
            </a:r>
          </a:p>
          <a:p>
            <a:pPr marL="0" indent="0">
              <a:buNone/>
            </a:pPr>
            <a:endParaRPr lang="pt-BR" b="1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 panose="020F0502020204030204"/>
              </a:rPr>
              <a:t>Respostas incorretas: </a:t>
            </a:r>
            <a:r>
              <a:rPr lang="pt-BR" dirty="0">
                <a:latin typeface="Calibri Light"/>
                <a:cs typeface="Calibri" panose="020F0502020204030204"/>
              </a:rPr>
              <a:t>11 dias</a:t>
            </a:r>
          </a:p>
        </p:txBody>
      </p:sp>
    </p:spTree>
    <p:extLst>
      <p:ext uri="{BB962C8B-B14F-4D97-AF65-F5344CB8AC3E}">
        <p14:creationId xmlns:p14="http://schemas.microsoft.com/office/powerpoint/2010/main" val="265482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ítulo 1">
            <a:extLst>
              <a:ext uri="{FF2B5EF4-FFF2-40B4-BE49-F238E27FC236}">
                <a16:creationId xmlns:a16="http://schemas.microsoft.com/office/drawing/2014/main" id="{B4C68E96-2EE7-406C-9B7D-BB979DEAF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>
                <a:solidFill>
                  <a:srgbClr val="FFFFFF"/>
                </a:solidFill>
              </a:rPr>
              <a:t>Objetivos</a:t>
            </a:r>
            <a:br>
              <a:rPr lang="pt-BR" altLang="pt-BR" b="1" dirty="0">
                <a:solidFill>
                  <a:srgbClr val="FFFFFF"/>
                </a:solidFill>
              </a:rPr>
            </a:br>
            <a:endParaRPr lang="pt-BR" altLang="pt-BR" b="1" dirty="0">
              <a:solidFill>
                <a:srgbClr val="FFFFFF"/>
              </a:solidFill>
            </a:endParaRPr>
          </a:p>
        </p:txBody>
      </p:sp>
      <p:sp>
        <p:nvSpPr>
          <p:cNvPr id="143" name="Arc 14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7" name="Espaço Reservado para Conteúdo 2">
            <a:extLst>
              <a:ext uri="{FF2B5EF4-FFF2-40B4-BE49-F238E27FC236}">
                <a16:creationId xmlns:a16="http://schemas.microsoft.com/office/drawing/2014/main" id="{DABB76AD-E94B-456B-9E49-5268AFF935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endParaRPr lang="pt-BR" altLang="pt-BR" dirty="0"/>
          </a:p>
          <a:p>
            <a:pPr marL="514350" indent="-514350">
              <a:buFont typeface="Verdana" panose="020B0604030504040204" pitchFamily="34" charset="0"/>
              <a:buAutoNum type="arabicPeriod"/>
              <a:defRPr/>
            </a:pPr>
            <a:r>
              <a:rPr lang="pt-BR" altLang="pt-BR" dirty="0"/>
              <a:t>A partir da discussão de resultados de pesquisa, refletir a respeito das potenciais dificuldades em leitura de alunos de escolas fundamentais</a:t>
            </a:r>
          </a:p>
          <a:p>
            <a:pPr marL="514350" indent="-514350">
              <a:buFont typeface="Verdana" panose="020B0604030504040204" pitchFamily="34" charset="0"/>
              <a:buAutoNum type="arabicPeriod"/>
              <a:defRPr/>
            </a:pPr>
            <a:r>
              <a:rPr lang="pt-BR" altLang="pt-BR" dirty="0"/>
              <a:t>A partir de exemplo, começar a refletir a respeito de como se monta uma sequência didática para o ensino da Língua Portuguesa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 alt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68EBB4-0D79-4542-B4C3-C8138BF5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 Light"/>
              </a:rPr>
              <a:t>4. Progressão temporal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B33A26-1D54-493B-A2FE-F3E338E3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Marque um “X” no que aconteceu primeiro na linha do tempo: </a:t>
            </a:r>
            <a:endParaRPr lang="pt-BR">
              <a:latin typeface="Calibri Light"/>
              <a:cs typeface="Calibri Light"/>
            </a:endParaRPr>
          </a:p>
          <a:p>
            <a:pPr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  </a:t>
            </a:r>
            <a:endParaRPr lang="pt-BR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(    ) Os prisioneiros se alimentaram   (     ) Os prisioneiros se lavaram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625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510168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6BC0E6-A780-47FF-89CF-58C3C86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3" y="1972704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1950">
                <a:solidFill>
                  <a:srgbClr val="FFFFFF"/>
                </a:solidFill>
              </a:rPr>
              <a:t>Questão 4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4917C8-B606-4D5C-881F-231973CC4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1" y="4520905"/>
            <a:ext cx="5391149" cy="969068"/>
          </a:xfrm>
        </p:spPr>
        <p:txBody>
          <a:bodyPr>
            <a:normAutofit/>
          </a:bodyPr>
          <a:lstStyle/>
          <a:p>
            <a:endParaRPr lang="en-US" sz="1350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2238309A-8476-47C1-91D8-499D43FDC08D}"/>
              </a:ext>
            </a:extLst>
          </p:cNvPr>
          <p:cNvGraphicFramePr>
            <a:graphicFrameLocks/>
          </p:cNvGraphicFramePr>
          <p:nvPr/>
        </p:nvGraphicFramePr>
        <p:xfrm>
          <a:off x="3205446" y="1842225"/>
          <a:ext cx="5038159" cy="173877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016784">
                  <a:extLst>
                    <a:ext uri="{9D8B030D-6E8A-4147-A177-3AD203B41FA5}">
                      <a16:colId xmlns:a16="http://schemas.microsoft.com/office/drawing/2014/main" val="4150025730"/>
                    </a:ext>
                  </a:extLst>
                </a:gridCol>
                <a:gridCol w="1021375">
                  <a:extLst>
                    <a:ext uri="{9D8B030D-6E8A-4147-A177-3AD203B41FA5}">
                      <a16:colId xmlns:a16="http://schemas.microsoft.com/office/drawing/2014/main" val="2276050019"/>
                    </a:ext>
                  </a:extLst>
                </a:gridCol>
              </a:tblGrid>
              <a:tr h="57959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certas</a:t>
                      </a:r>
                    </a:p>
                  </a:txBody>
                  <a:tcPr marL="236567" marR="0" marT="118284" marB="118284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46</a:t>
                      </a:r>
                    </a:p>
                  </a:txBody>
                  <a:tcPr marL="236567" marR="0" marT="118284" marB="118284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456998"/>
                  </a:ext>
                </a:extLst>
              </a:tr>
              <a:tr h="579590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erradas </a:t>
                      </a:r>
                    </a:p>
                  </a:txBody>
                  <a:tcPr marL="236567" marR="0" marT="118284" marB="118284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33</a:t>
                      </a:r>
                    </a:p>
                  </a:txBody>
                  <a:tcPr marL="236567" marR="0" marT="118284" marB="118284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4104"/>
                  </a:ext>
                </a:extLst>
              </a:tr>
              <a:tr h="579590">
                <a:tc>
                  <a:txBody>
                    <a:bodyPr/>
                    <a:lstStyle/>
                    <a:p>
                      <a:r>
                        <a:rPr lang="pt-B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 branco ou nulas </a:t>
                      </a:r>
                    </a:p>
                  </a:txBody>
                  <a:tcPr marL="236567" marR="0" marT="118284" marB="118284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</a:p>
                  </a:txBody>
                  <a:tcPr marL="236567" marR="0" marT="118284" marB="118284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17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047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32494-8446-4CD3-B317-57553635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4" descr="Uma imagem contendo texto, screenshot&#10;&#10;Descrição gerada com muito alta confiança">
            <a:extLst>
              <a:ext uri="{FF2B5EF4-FFF2-40B4-BE49-F238E27FC236}">
                <a16:creationId xmlns:a16="http://schemas.microsoft.com/office/drawing/2014/main" id="{5A2E490F-0DF5-4219-A449-F2A4DADAD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585" y="1093928"/>
            <a:ext cx="7378144" cy="4568898"/>
          </a:xfrm>
        </p:spPr>
      </p:pic>
    </p:spTree>
    <p:extLst>
      <p:ext uri="{BB962C8B-B14F-4D97-AF65-F5344CB8AC3E}">
        <p14:creationId xmlns:p14="http://schemas.microsoft.com/office/powerpoint/2010/main" val="2151159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655A7F-6801-496E-BE60-41BEF0C5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"/>
              </a:rPr>
              <a:t>Exemplos:</a:t>
            </a:r>
            <a:br>
              <a:rPr lang="pt-BR">
                <a:solidFill>
                  <a:srgbClr val="FFFFFF"/>
                </a:solidFill>
                <a:cs typeface="Calibri Light"/>
              </a:rPr>
            </a:br>
            <a:endParaRPr lang="pt-BR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15ADF-3D66-493E-95CA-5C7BDC323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/>
              </a:rPr>
              <a:t>Respostas corretas: </a:t>
            </a:r>
            <a:r>
              <a:rPr lang="pt-BR" dirty="0">
                <a:latin typeface="Calibri Light"/>
                <a:ea typeface="+mn-lt"/>
                <a:cs typeface="+mn-lt"/>
              </a:rPr>
              <a:t>Os prisioneiros se lavaram </a:t>
            </a:r>
            <a:endParaRPr lang="pt-BR" dirty="0">
              <a:latin typeface="Calibri Light"/>
              <a:cs typeface="Calibri Light"/>
            </a:endParaRPr>
          </a:p>
          <a:p>
            <a:pPr>
              <a:buNone/>
            </a:pPr>
            <a:endParaRPr lang="pt-BR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/>
              </a:rPr>
              <a:t>Respostas incorretas: </a:t>
            </a:r>
            <a:r>
              <a:rPr lang="pt-BR" dirty="0">
                <a:latin typeface="Calibri Light"/>
                <a:ea typeface="+mn-lt"/>
                <a:cs typeface="+mn-lt"/>
              </a:rPr>
              <a:t>Os prisioneiros se alimentaram</a:t>
            </a:r>
            <a:endParaRPr lang="pt-BR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0801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1114865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CCCE7A-FB25-4E36-92FA-C6BB6EF5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5" y="1207184"/>
            <a:ext cx="8354891" cy="6978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>
                <a:solidFill>
                  <a:srgbClr val="FFFFFF"/>
                </a:solidFill>
              </a:rPr>
              <a:t>Quinto ano – texto base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943723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1BEFADA-99C6-4AC4-B7EB-D01AE2E63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" y="2984684"/>
            <a:ext cx="8622616" cy="25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2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D3027C-D0CA-44C5-A607-2E9CAC77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 Light"/>
              </a:rPr>
              <a:t>5. Tempos verbais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8F548F-A725-4D51-9E74-4C848B1C8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sz="1950">
                <a:latin typeface="Calibri Light"/>
                <a:ea typeface="+mn-lt"/>
                <a:cs typeface="+mn-lt"/>
              </a:rPr>
              <a:t>linhas 4 a 10, a maioria dos verbos está conjugada do mesmo modo. Observe: </a:t>
            </a:r>
          </a:p>
          <a:p>
            <a:pPr marL="0" indent="0">
              <a:buNone/>
            </a:pPr>
            <a:r>
              <a:rPr lang="pt-BR" sz="1950" err="1">
                <a:latin typeface="Calibri Light"/>
                <a:cs typeface="Calibri"/>
              </a:rPr>
              <a:t>Olurum</a:t>
            </a:r>
            <a:r>
              <a:rPr lang="pt-BR" sz="1950">
                <a:latin typeface="Calibri Light"/>
                <a:cs typeface="Calibri"/>
              </a:rPr>
              <a:t>, o Deus supremo, </a:t>
            </a:r>
            <a:r>
              <a:rPr lang="pt-BR" sz="1950" b="1">
                <a:latin typeface="Calibri Light"/>
                <a:cs typeface="Calibri"/>
              </a:rPr>
              <a:t>lançou </a:t>
            </a:r>
            <a:r>
              <a:rPr lang="pt-BR" sz="1950">
                <a:latin typeface="Calibri Light"/>
                <a:cs typeface="Calibri"/>
              </a:rPr>
              <a:t>- pela qual </a:t>
            </a:r>
            <a:r>
              <a:rPr lang="pt-BR" sz="1950" b="1">
                <a:latin typeface="Calibri Light"/>
                <a:cs typeface="Calibri"/>
              </a:rPr>
              <a:t>fez </a:t>
            </a:r>
            <a:r>
              <a:rPr lang="pt-BR" sz="1950">
                <a:latin typeface="Calibri Light"/>
                <a:cs typeface="Calibri"/>
              </a:rPr>
              <a:t>descer </a:t>
            </a:r>
            <a:r>
              <a:rPr lang="pt-BR" sz="1950" err="1">
                <a:latin typeface="Calibri Light"/>
                <a:cs typeface="Calibri"/>
              </a:rPr>
              <a:t>Odudua</a:t>
            </a:r>
            <a:r>
              <a:rPr lang="pt-BR" sz="1950">
                <a:latin typeface="Calibri Light"/>
                <a:cs typeface="Calibri"/>
              </a:rPr>
              <a:t> – </a:t>
            </a:r>
            <a:r>
              <a:rPr lang="pt-BR" sz="1950" err="1">
                <a:latin typeface="Calibri Light"/>
                <a:cs typeface="Calibri"/>
              </a:rPr>
              <a:t>Odudua</a:t>
            </a:r>
            <a:r>
              <a:rPr lang="pt-BR" sz="1950">
                <a:latin typeface="Calibri Light"/>
                <a:cs typeface="Calibri"/>
              </a:rPr>
              <a:t> </a:t>
            </a:r>
            <a:r>
              <a:rPr lang="pt-BR" sz="1950" b="1">
                <a:latin typeface="Calibri Light"/>
                <a:cs typeface="Calibri"/>
              </a:rPr>
              <a:t>derramou </a:t>
            </a:r>
            <a:r>
              <a:rPr lang="pt-BR" sz="1950">
                <a:latin typeface="Calibri Light"/>
                <a:cs typeface="Calibri"/>
              </a:rPr>
              <a:t>– </a:t>
            </a:r>
            <a:r>
              <a:rPr lang="pt-BR" sz="1950" b="1">
                <a:latin typeface="Calibri Light"/>
                <a:cs typeface="Calibri"/>
              </a:rPr>
              <a:t>colocou </a:t>
            </a:r>
            <a:r>
              <a:rPr lang="pt-BR" sz="1950">
                <a:latin typeface="Calibri Light"/>
                <a:cs typeface="Calibri"/>
              </a:rPr>
              <a:t>a palmeira e a ave</a:t>
            </a:r>
          </a:p>
          <a:p>
            <a:pPr>
              <a:buNone/>
            </a:pPr>
            <a:r>
              <a:rPr lang="pt-BR" sz="1950">
                <a:latin typeface="Calibri Light"/>
                <a:ea typeface="+mn-lt"/>
                <a:cs typeface="+mn-lt"/>
              </a:rPr>
              <a:t>  Relendo o texto, você pensa que esta escolha do modo de escrever indica que: </a:t>
            </a:r>
            <a:endParaRPr lang="pt-BR" sz="1950">
              <a:latin typeface="Calibri Light"/>
              <a:ea typeface="+mn-lt"/>
              <a:cs typeface="Calibri Light"/>
            </a:endParaRPr>
          </a:p>
          <a:p>
            <a:pPr>
              <a:buNone/>
            </a:pPr>
            <a:r>
              <a:rPr lang="pt-BR" sz="1950">
                <a:latin typeface="Calibri Light"/>
                <a:ea typeface="+mn-lt"/>
                <a:cs typeface="+mn-lt"/>
              </a:rPr>
              <a:t>(    ) O texto narra episódios que, provavelmente, ainda vão acontecer </a:t>
            </a:r>
            <a:endParaRPr lang="pt-BR" sz="1950">
              <a:latin typeface="Calibri Light"/>
              <a:cs typeface="Calibri Light"/>
            </a:endParaRPr>
          </a:p>
          <a:p>
            <a:pPr>
              <a:buNone/>
            </a:pPr>
            <a:r>
              <a:rPr lang="pt-BR" sz="1950">
                <a:latin typeface="Calibri Light"/>
                <a:ea typeface="+mn-lt"/>
                <a:cs typeface="+mn-lt"/>
              </a:rPr>
              <a:t>(    ) O texto narra episódios que já aconteceram no passado </a:t>
            </a:r>
            <a:endParaRPr lang="pt-BR" sz="195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sz="1950">
                <a:latin typeface="Calibri Light"/>
                <a:ea typeface="+mn-lt"/>
                <a:cs typeface="+mn-lt"/>
              </a:rPr>
              <a:t>(    )O texto narra episódios que, certamente, ocorrerão no futuro </a:t>
            </a:r>
            <a:endParaRPr lang="pt-BR" sz="1950"/>
          </a:p>
        </p:txBody>
      </p:sp>
    </p:spTree>
    <p:extLst>
      <p:ext uri="{BB962C8B-B14F-4D97-AF65-F5344CB8AC3E}">
        <p14:creationId xmlns:p14="http://schemas.microsoft.com/office/powerpoint/2010/main" val="3743360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510168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7522E7-C1E5-4BFC-81A9-97C743FD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3" y="1972704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1950" dirty="0">
                <a:solidFill>
                  <a:srgbClr val="FFFFFF"/>
                </a:solidFill>
              </a:rPr>
              <a:t>Questão 5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EE8D0C-692A-4370-9623-F02FCA68D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1" y="4520905"/>
            <a:ext cx="5391149" cy="969068"/>
          </a:xfrm>
        </p:spPr>
        <p:txBody>
          <a:bodyPr>
            <a:normAutofit/>
          </a:bodyPr>
          <a:lstStyle/>
          <a:p>
            <a:endParaRPr lang="en-US" sz="1350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9E33C793-9E06-4C5B-B320-3F0F1D197F02}"/>
              </a:ext>
            </a:extLst>
          </p:cNvPr>
          <p:cNvGraphicFramePr>
            <a:graphicFrameLocks/>
          </p:cNvGraphicFramePr>
          <p:nvPr/>
        </p:nvGraphicFramePr>
        <p:xfrm>
          <a:off x="3849052" y="2360181"/>
          <a:ext cx="3750946" cy="128244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20085">
                  <a:extLst>
                    <a:ext uri="{9D8B030D-6E8A-4147-A177-3AD203B41FA5}">
                      <a16:colId xmlns:a16="http://schemas.microsoft.com/office/drawing/2014/main" val="4125731432"/>
                    </a:ext>
                  </a:extLst>
                </a:gridCol>
                <a:gridCol w="530861">
                  <a:extLst>
                    <a:ext uri="{9D8B030D-6E8A-4147-A177-3AD203B41FA5}">
                      <a16:colId xmlns:a16="http://schemas.microsoft.com/office/drawing/2014/main" val="3373467119"/>
                    </a:ext>
                  </a:extLst>
                </a:gridCol>
              </a:tblGrid>
              <a:tr h="427482">
                <a:tc>
                  <a:txBody>
                    <a:bodyPr/>
                    <a:lstStyle/>
                    <a:p>
                      <a:r>
                        <a:rPr lang="pt-BR" sz="2500" dirty="0">
                          <a:effectLst/>
                        </a:rPr>
                        <a:t>Respostas corretas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 dirty="0">
                          <a:effectLst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5638136"/>
                  </a:ext>
                </a:extLst>
              </a:tr>
              <a:tr h="427482">
                <a:tc>
                  <a:txBody>
                    <a:bodyPr/>
                    <a:lstStyle/>
                    <a:p>
                      <a:r>
                        <a:rPr lang="pt-BR" sz="2500" dirty="0">
                          <a:effectLst/>
                        </a:rPr>
                        <a:t>Respostas incorretas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 dirty="0">
                          <a:effectLst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017228"/>
                  </a:ext>
                </a:extLst>
              </a:tr>
              <a:tr h="427482">
                <a:tc>
                  <a:txBody>
                    <a:bodyPr/>
                    <a:lstStyle/>
                    <a:p>
                      <a:r>
                        <a:rPr lang="pt-BR" sz="2500" dirty="0">
                          <a:effectLst/>
                        </a:rPr>
                        <a:t>Em branco ou nulas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 dirty="0">
                          <a:effectLst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7699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374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D7761-3EB8-473A-A123-0F2542BC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" name="Imagem 12" descr="Uma imagem contendo screenshot&#10;&#10;Descrição gerada com muito alta confiança">
            <a:extLst>
              <a:ext uri="{FF2B5EF4-FFF2-40B4-BE49-F238E27FC236}">
                <a16:creationId xmlns:a16="http://schemas.microsoft.com/office/drawing/2014/main" id="{67B7EDCD-0BBE-44F5-9DF0-B93E4FDA8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241" y="1140697"/>
            <a:ext cx="7392566" cy="4604753"/>
          </a:xfrm>
        </p:spPr>
      </p:pic>
    </p:spTree>
    <p:extLst>
      <p:ext uri="{BB962C8B-B14F-4D97-AF65-F5344CB8AC3E}">
        <p14:creationId xmlns:p14="http://schemas.microsoft.com/office/powerpoint/2010/main" val="3257401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DECA4E-F029-4DB7-8BBC-C1D1E9E07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" panose="020F0502020204030204"/>
              </a:rPr>
              <a:t>Exemplos</a:t>
            </a:r>
            <a:br>
              <a:rPr lang="pt-BR">
                <a:solidFill>
                  <a:srgbClr val="FFFFFF"/>
                </a:solidFill>
                <a:cs typeface="Calibri Light"/>
              </a:rPr>
            </a:b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EC9CC4-9F0D-46F6-9C66-811B7EF40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 panose="020F0502020204030204"/>
              </a:rPr>
              <a:t>Respostas corretas: </a:t>
            </a:r>
            <a:r>
              <a:rPr lang="pt-BR" dirty="0">
                <a:latin typeface="Calibri Light"/>
                <a:ea typeface="+mn-lt"/>
                <a:cs typeface="+mn-lt"/>
              </a:rPr>
              <a:t>O texto narra episódios que já aconteceram no passado </a:t>
            </a: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en-US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 panose="020F0502020204030204"/>
              </a:rPr>
              <a:t>Respostas incorretas: </a:t>
            </a:r>
            <a:r>
              <a:rPr lang="pt-BR" dirty="0">
                <a:latin typeface="Calibri Light"/>
                <a:cs typeface="Calibri" panose="020F0502020204030204"/>
              </a:rPr>
              <a:t>O texto narra episódios, que provavelmente, ainda vão acontecer; O texto narra episódios que, certamente, ocorrerão no fundo</a:t>
            </a:r>
            <a:endParaRPr lang="pt-BR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endParaRPr lang="pt-BR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4770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1193292"/>
            <a:ext cx="2560778" cy="285094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7CCE96-7915-44EA-AAD4-AD22CB9A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1" y="1405890"/>
            <a:ext cx="2133893" cy="2428184"/>
          </a:xfrm>
        </p:spPr>
        <p:txBody>
          <a:bodyPr>
            <a:normAutofit/>
          </a:bodyPr>
          <a:lstStyle/>
          <a:p>
            <a:r>
              <a:rPr lang="pt-BR" sz="2625" dirty="0">
                <a:solidFill>
                  <a:srgbClr val="FFFFFF"/>
                </a:solidFill>
                <a:cs typeface="Calibri Light"/>
              </a:rPr>
              <a:t>6. Referenciação catafórica</a:t>
            </a:r>
            <a:endParaRPr lang="pt-BR" sz="2625" dirty="0">
              <a:solidFill>
                <a:srgbClr val="FFFFFF"/>
              </a:solidFill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758" y="4171670"/>
            <a:ext cx="2560777" cy="1484889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3453" y="1193292"/>
            <a:ext cx="5766356" cy="446455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622C44-A0CD-419B-805D-EBCC4DF79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82" y="1372397"/>
            <a:ext cx="5278193" cy="410634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sz="1950">
                <a:latin typeface="Calibri Light"/>
                <a:ea typeface="+mn-lt"/>
                <a:cs typeface="+mn-lt"/>
              </a:rPr>
              <a:t>Na linha 7 do texto, está afirmado que Odudua colocou na terra “a palmeira e a ave”. Qual ave ele colocou? </a:t>
            </a:r>
            <a:endParaRPr lang="pt-BR" sz="195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186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7AD519-F812-4B46-95EA-43AEFE63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Parte 1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B7A5F-29E9-4188-B5CA-3D97030F4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Uma pesquisa em andamento: a compreensão dos elementos de retomada</a:t>
            </a:r>
          </a:p>
        </p:txBody>
      </p:sp>
    </p:spTree>
    <p:extLst>
      <p:ext uri="{BB962C8B-B14F-4D97-AF65-F5344CB8AC3E}">
        <p14:creationId xmlns:p14="http://schemas.microsoft.com/office/powerpoint/2010/main" val="399499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3" y="1131094"/>
            <a:ext cx="8375585" cy="156698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3E0246-859F-4182-B3F2-568CB44F1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60" y="1297367"/>
            <a:ext cx="2670189" cy="1234440"/>
          </a:xfrm>
        </p:spPr>
        <p:txBody>
          <a:bodyPr>
            <a:normAutofit/>
          </a:bodyPr>
          <a:lstStyle/>
          <a:p>
            <a:r>
              <a:rPr lang="pt-BR" sz="2400"/>
              <a:t>Questão 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650554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82656" y="1907729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3D1FB11-7748-4FB5-BD45-C610EF3F1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373" y="1297367"/>
            <a:ext cx="4501977" cy="1234440"/>
          </a:xfrm>
        </p:spPr>
        <p:txBody>
          <a:bodyPr anchor="ctr">
            <a:normAutofit/>
          </a:bodyPr>
          <a:lstStyle/>
          <a:p>
            <a:endParaRPr lang="en-US" sz="1350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E38755E6-4454-4064-BD47-C0D55895810F}"/>
              </a:ext>
            </a:extLst>
          </p:cNvPr>
          <p:cNvGraphicFramePr>
            <a:graphicFrameLocks/>
          </p:cNvGraphicFramePr>
          <p:nvPr/>
        </p:nvGraphicFramePr>
        <p:xfrm>
          <a:off x="683269" y="2907792"/>
          <a:ext cx="7843757" cy="261290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975139">
                  <a:extLst>
                    <a:ext uri="{9D8B030D-6E8A-4147-A177-3AD203B41FA5}">
                      <a16:colId xmlns:a16="http://schemas.microsoft.com/office/drawing/2014/main" val="2708057885"/>
                    </a:ext>
                  </a:extLst>
                </a:gridCol>
                <a:gridCol w="868619">
                  <a:extLst>
                    <a:ext uri="{9D8B030D-6E8A-4147-A177-3AD203B41FA5}">
                      <a16:colId xmlns:a16="http://schemas.microsoft.com/office/drawing/2014/main" val="1748114063"/>
                    </a:ext>
                  </a:extLst>
                </a:gridCol>
              </a:tblGrid>
              <a:tr h="676115">
                <a:tc>
                  <a:txBody>
                    <a:bodyPr/>
                    <a:lstStyle/>
                    <a:p>
                      <a:r>
                        <a:rPr lang="pt-BR" sz="2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Acertou a questão</a:t>
                      </a:r>
                    </a:p>
                  </a:txBody>
                  <a:tcPr marL="264107" marR="158465" marT="158465" marB="1584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63</a:t>
                      </a:r>
                    </a:p>
                  </a:txBody>
                  <a:tcPr marL="264107" marR="158465" marT="158465" marB="15846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05175"/>
                  </a:ext>
                </a:extLst>
              </a:tr>
              <a:tr h="809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Transcreveu uma palavra ou expressão aleatória que não pode ser um referente </a:t>
                      </a:r>
                    </a:p>
                  </a:txBody>
                  <a:tcPr marL="264107" marR="137336" marT="137336" marB="1373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</a:t>
                      </a:r>
                    </a:p>
                  </a:txBody>
                  <a:tcPr marL="264107" marR="137336" marT="137336" marB="1373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757068"/>
                  </a:ext>
                </a:extLst>
              </a:tr>
              <a:tr h="563429">
                <a:tc>
                  <a:txBody>
                    <a:bodyPr/>
                    <a:lstStyle/>
                    <a:p>
                      <a:r>
                        <a:rPr lang="pt-BR" sz="1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 branco ou incompreensível </a:t>
                      </a:r>
                    </a:p>
                  </a:txBody>
                  <a:tcPr marL="264107" marR="137336" marT="137336" marB="1373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264107" marR="137336" marT="137336" marB="1373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751117"/>
                  </a:ext>
                </a:extLst>
              </a:tr>
              <a:tr h="563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Copiou ou parafraseou fragmentos aleatórios do texto </a:t>
                      </a:r>
                    </a:p>
                  </a:txBody>
                  <a:tcPr marL="264107" marR="137336" marT="137336" marB="1373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7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264107" marR="137336" marT="137336" marB="1373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00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599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BC2C4-8336-4A5F-97B0-02423470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19FAA49-3AF2-476D-AD5A-4B6099A0E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072" y="1126639"/>
            <a:ext cx="8057856" cy="460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67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81DA64-D271-441F-9038-5A44DBE6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" panose="020F0502020204030204"/>
              </a:rPr>
              <a:t>Exemplos:</a:t>
            </a:r>
            <a:br>
              <a:rPr lang="pt-BR">
                <a:solidFill>
                  <a:srgbClr val="FFFFFF"/>
                </a:solidFill>
                <a:cs typeface="Calibri" panose="020F0502020204030204"/>
              </a:rPr>
            </a:b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443D20-098D-44AF-816C-0E094C94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Calibri Light"/>
              </a:rPr>
              <a:t>Resposta correta: </a:t>
            </a:r>
            <a:r>
              <a:rPr lang="pt-BR" dirty="0">
                <a:latin typeface="Calibri Light"/>
                <a:ea typeface="+mn-lt"/>
                <a:cs typeface="Calibri Light"/>
              </a:rPr>
              <a:t>Odudua colocou na terra uma galinha</a:t>
            </a: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Transcreveu uma palavra ou expressão aleatória que não pode ser um referente: </a:t>
            </a:r>
            <a:r>
              <a:rPr lang="pt-BR" dirty="0">
                <a:latin typeface="Calibri Light"/>
                <a:ea typeface="+mn-lt"/>
                <a:cs typeface="+mn-lt"/>
              </a:rPr>
              <a:t>Palmeira</a:t>
            </a: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Copiou ou parafraseou fragmentos aleatórios do texto: </a:t>
            </a:r>
            <a:r>
              <a:rPr lang="pt-BR" dirty="0">
                <a:latin typeface="Calibri Light"/>
                <a:ea typeface="+mn-lt"/>
                <a:cs typeface="+mn-lt"/>
              </a:rPr>
              <a:t>sobre a água a terra e nela colocou a palmeira e a ave</a:t>
            </a: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843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13B751-C24C-48E1-B6CE-3A18ACC25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sz="3075">
                <a:solidFill>
                  <a:srgbClr val="FFFFFF"/>
                </a:solidFill>
                <a:cs typeface="Calibri Light"/>
              </a:rPr>
              <a:t>7. Referenciação anafórica</a:t>
            </a:r>
            <a:endParaRPr lang="pt-BR" sz="3075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18809B-EC91-4D38-BBDC-0BD50B199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Na linha 3 do texto está escrito que a cultura Iorubá influenciou outras culturas que </a:t>
            </a:r>
            <a:r>
              <a:rPr lang="pt-BR" b="1" dirty="0">
                <a:latin typeface="Calibri Light"/>
                <a:ea typeface="+mn-lt"/>
                <a:cs typeface="+mn-lt"/>
              </a:rPr>
              <a:t>aqui</a:t>
            </a:r>
            <a:r>
              <a:rPr lang="pt-BR" dirty="0">
                <a:latin typeface="Calibri Light"/>
                <a:ea typeface="+mn-lt"/>
                <a:cs typeface="+mn-lt"/>
              </a:rPr>
              <a:t> estavam. Qual o país que foi influenciado por essa cultura?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277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1023505"/>
            <a:ext cx="6288578" cy="99947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BB08F4-B607-4F9D-AEF9-87704F1B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1" y="1090008"/>
            <a:ext cx="5989319" cy="65161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000"/>
              <a:t>Questão 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3" y="1765805"/>
            <a:ext cx="5419335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D48740D5-025D-428E-9E57-F26E8C3298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9179" y="3149790"/>
          <a:ext cx="8565643" cy="169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11">
                  <a:extLst>
                    <a:ext uri="{9D8B030D-6E8A-4147-A177-3AD203B41FA5}">
                      <a16:colId xmlns:a16="http://schemas.microsoft.com/office/drawing/2014/main" val="117074344"/>
                    </a:ext>
                  </a:extLst>
                </a:gridCol>
                <a:gridCol w="2064832">
                  <a:extLst>
                    <a:ext uri="{9D8B030D-6E8A-4147-A177-3AD203B41FA5}">
                      <a16:colId xmlns:a16="http://schemas.microsoft.com/office/drawing/2014/main" val="804055227"/>
                    </a:ext>
                  </a:extLst>
                </a:gridCol>
              </a:tblGrid>
              <a:tr h="693365">
                <a:tc grid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effectLst/>
                        </a:rPr>
                        <a:t>Acertou a questão                                                                                                                                                                          41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69275"/>
                  </a:ext>
                </a:extLst>
              </a:tr>
              <a:tr h="25079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effectLst/>
                        </a:rPr>
                        <a:t>Transcreveu uma palavra aleatória que não pode ser um referente       </a:t>
                      </a:r>
                      <a:endParaRPr lang="pt-BR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1480287"/>
                  </a:ext>
                </a:extLst>
              </a:tr>
              <a:tr h="250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effectLst/>
                        </a:rPr>
                        <a:t>Copiou ou parafraseou fragmentos aleatórios do texto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1646519"/>
                  </a:ext>
                </a:extLst>
              </a:tr>
              <a:tr h="250792"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Retomou outro referente possível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8626740"/>
                  </a:ext>
                </a:extLst>
              </a:tr>
              <a:tr h="250792">
                <a:tc>
                  <a:txBody>
                    <a:bodyPr/>
                    <a:lstStyle/>
                    <a:p>
                      <a:r>
                        <a:rPr lang="pt-BR" sz="1400" dirty="0">
                          <a:effectLst/>
                        </a:rPr>
                        <a:t>Não fez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>
                          <a:effectLst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5173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344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5A3D0-9773-4100-9D66-7B8E02259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13D3D74-D8A7-4329-9C7E-C0F797CDC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143681"/>
            <a:ext cx="7886700" cy="46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28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AB7DD4-4DBE-4B7B-A719-5DB434C4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Exemplos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EC9970-644E-4B7D-A7A6-19A4542E0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Resposta correta: </a:t>
            </a:r>
            <a:r>
              <a:rPr lang="pt-BR" dirty="0">
                <a:latin typeface="Calibri Light"/>
                <a:ea typeface="+mn-lt"/>
                <a:cs typeface="+mn-lt"/>
              </a:rPr>
              <a:t>Brasil</a:t>
            </a: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Retomou outro referente possível: </a:t>
            </a:r>
            <a:r>
              <a:rPr lang="pt-BR" dirty="0">
                <a:latin typeface="Calibri Light"/>
                <a:cs typeface="Calibri"/>
              </a:rPr>
              <a:t>África</a:t>
            </a:r>
          </a:p>
          <a:p>
            <a:pPr marL="0" indent="0">
              <a:buNone/>
            </a:pPr>
            <a:endParaRPr lang="pt-BR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Transcreveu uma palavra aleatória que não pode ser um referente: </a:t>
            </a:r>
            <a:r>
              <a:rPr lang="pt-BR" dirty="0">
                <a:latin typeface="Calibri Light"/>
                <a:cs typeface="Calibri"/>
              </a:rPr>
              <a:t>Odudua</a:t>
            </a:r>
          </a:p>
          <a:p>
            <a:pPr marL="0" indent="0">
              <a:buNone/>
            </a:pPr>
            <a:endParaRPr lang="pt-BR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ea typeface="+mn-lt"/>
                <a:cs typeface="+mn-lt"/>
              </a:rPr>
              <a:t>Copiou ou parafraseou fragmentos aleatórios do texto: </a:t>
            </a:r>
            <a:r>
              <a:rPr lang="pt-BR" dirty="0">
                <a:latin typeface="Calibri Light"/>
                <a:cs typeface="Calibri"/>
              </a:rPr>
              <a:t>Olurum, o Deus supremo, lançou</a:t>
            </a:r>
          </a:p>
          <a:p>
            <a:pPr marL="0" indent="0">
              <a:buNone/>
            </a:pP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7411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A814EB-42A1-4B5D-8975-7B0913BF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sz="3075">
                <a:solidFill>
                  <a:srgbClr val="FFFFFF"/>
                </a:solidFill>
                <a:cs typeface="Calibri Light"/>
              </a:rPr>
              <a:t>8. Referenciação pronominal</a:t>
            </a:r>
            <a:endParaRPr lang="pt-BR" sz="3075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C41BD1-6251-43A9-A5F0-DF4A92EEC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Na linha 8, está afirmado que a galinha espalhou alguma coisa. Está escrito “espalhá-lo”. O que ela espalhou?</a:t>
            </a:r>
            <a:endParaRPr lang="pt-BR" dirty="0"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4231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1114865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47900A-6EAC-494E-AD61-61D40A35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5" y="1207184"/>
            <a:ext cx="8354891" cy="6978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>
                <a:solidFill>
                  <a:srgbClr val="FFFFFF"/>
                </a:solidFill>
              </a:rPr>
              <a:t>Questão 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943723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C396E5E3-5F35-43B5-A797-F37E22C556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0030" y="3013801"/>
          <a:ext cx="8622616" cy="244999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105395">
                  <a:extLst>
                    <a:ext uri="{9D8B030D-6E8A-4147-A177-3AD203B41FA5}">
                      <a16:colId xmlns:a16="http://schemas.microsoft.com/office/drawing/2014/main" val="368493924"/>
                    </a:ext>
                  </a:extLst>
                </a:gridCol>
                <a:gridCol w="517221">
                  <a:extLst>
                    <a:ext uri="{9D8B030D-6E8A-4147-A177-3AD203B41FA5}">
                      <a16:colId xmlns:a16="http://schemas.microsoft.com/office/drawing/2014/main" val="3515337802"/>
                    </a:ext>
                  </a:extLst>
                </a:gridCol>
              </a:tblGrid>
              <a:tr h="416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</a:rPr>
                        <a:t>Acertou a questão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>
                          <a:effectLst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8200359"/>
                  </a:ext>
                </a:extLst>
              </a:tr>
              <a:tr h="416499">
                <a:tc>
                  <a:txBody>
                    <a:bodyPr/>
                    <a:lstStyle/>
                    <a:p>
                      <a:r>
                        <a:rPr lang="pt-BR" sz="2400">
                          <a:effectLst/>
                        </a:rPr>
                        <a:t>Retomou outro referente possível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>
                          <a:effectLst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296819"/>
                  </a:ext>
                </a:extLst>
              </a:tr>
              <a:tr h="783998">
                <a:tc>
                  <a:txBody>
                    <a:bodyPr/>
                    <a:lstStyle/>
                    <a:p>
                      <a:r>
                        <a:rPr lang="pt-BR" sz="2400">
                          <a:effectLst/>
                        </a:rPr>
                        <a:t>Transcreveu uma palavra  ou expressão aleatória que não pode ser um referente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>
                          <a:effectLst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7645923"/>
                  </a:ext>
                </a:extLst>
              </a:tr>
              <a:tr h="416499">
                <a:tc>
                  <a:txBody>
                    <a:bodyPr/>
                    <a:lstStyle/>
                    <a:p>
                      <a:r>
                        <a:rPr lang="pt-BR" sz="2400">
                          <a:effectLst/>
                        </a:rPr>
                        <a:t>Copiou ou parafraseou fragmentos aleatórios do texto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>
                          <a:effectLst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1498801"/>
                  </a:ext>
                </a:extLst>
              </a:tr>
              <a:tr h="416499">
                <a:tc>
                  <a:txBody>
                    <a:bodyPr/>
                    <a:lstStyle/>
                    <a:p>
                      <a:r>
                        <a:rPr lang="pt-BR" sz="2400">
                          <a:effectLst/>
                        </a:rPr>
                        <a:t>Em branco ou incompreensível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400">
                          <a:effectLst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1821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97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866DF-828D-4E96-88AF-21AB2D59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65591ED-7C61-4AC1-BECB-9F9FEF5CC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613" y="1131094"/>
            <a:ext cx="7635737" cy="47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9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5017EC6-7B1D-4B2D-A7AF-4A26F30A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O que implica trabalhar referenciação em sala de aula?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77E02BA-9483-4EB6-8E96-C34CAF5D3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Recomendação: SANTOS, L. W.; CUBA RICHE, R.; TEIXEIRA, C. de S. </a:t>
            </a:r>
            <a:r>
              <a:rPr lang="pt-BR" i="1" dirty="0"/>
              <a:t>Análise e produção de textos</a:t>
            </a:r>
            <a:r>
              <a:rPr lang="pt-BR" dirty="0"/>
              <a:t>. São Paulo: Contexto, 2012.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Significa formar leitores e produtores críticos e envolvidos com a importância sociocognitiva e histórica das estratégias textual-discursivas.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Implica articular leitura, análise linguística e produção textual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“Para compreender um texto, é necessário relacionar os elementos de retomada à construção de seu sentido” (p. 20).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461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52AB1B-CC74-4E6B-B6E4-F26E2768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Exemplos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31A6B8-51D0-459E-89C2-097822C0C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Calibri Light"/>
                <a:cs typeface="Calibri Light"/>
              </a:rPr>
              <a:t>Resposta correta: </a:t>
            </a:r>
            <a:r>
              <a:rPr lang="pt-BR" dirty="0">
                <a:latin typeface="Calibri Light"/>
                <a:ea typeface="+mn-lt"/>
                <a:cs typeface="Calibri Light"/>
              </a:rPr>
              <a:t>O solo</a:t>
            </a: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Calibri Ligh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 Light"/>
              </a:rPr>
              <a:t>Retomou outro referente possível: </a:t>
            </a:r>
            <a:r>
              <a:rPr lang="pt-BR" dirty="0">
                <a:latin typeface="Calibri Light"/>
                <a:ea typeface="+mn-lt"/>
                <a:cs typeface="Calibri Light"/>
              </a:rPr>
              <a:t>A terra</a:t>
            </a: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Calibri Ligh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 Light"/>
              </a:rPr>
              <a:t>Transcreveu uma palavra aleatória que não pode ser um referente: </a:t>
            </a:r>
            <a:r>
              <a:rPr lang="pt-BR" dirty="0">
                <a:latin typeface="Calibri Light"/>
                <a:cs typeface="Calibri Light"/>
              </a:rPr>
              <a:t>Palmeira</a:t>
            </a:r>
          </a:p>
          <a:p>
            <a:pPr marL="0" indent="0">
              <a:buNone/>
            </a:pPr>
            <a:endParaRPr lang="pt-BR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 Light"/>
              </a:rPr>
              <a:t>Copiou ou parafraseou fragmentos aleatórios do texto: </a:t>
            </a:r>
            <a:r>
              <a:rPr lang="pt-BR" dirty="0">
                <a:latin typeface="Calibri Light"/>
                <a:cs typeface="Calibri" panose="020F0502020204030204"/>
              </a:rPr>
              <a:t>Aumentando cada vez mais a extensão da te</a:t>
            </a:r>
            <a:r>
              <a:rPr lang="pt-BR" dirty="0">
                <a:cs typeface="Calibri" panose="020F0502020204030204"/>
              </a:rPr>
              <a:t>rra</a:t>
            </a:r>
          </a:p>
        </p:txBody>
      </p:sp>
    </p:spTree>
    <p:extLst>
      <p:ext uri="{BB962C8B-B14F-4D97-AF65-F5344CB8AC3E}">
        <p14:creationId xmlns:p14="http://schemas.microsoft.com/office/powerpoint/2010/main" val="2529496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534D59-8B35-4F5B-B735-E16A48A4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  <a:cs typeface="Calibri Light"/>
              </a:rPr>
              <a:t>9. Retomada parafrástica do texto fonte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4CB4B1-6373-4BB8-BD92-69E98CF7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O excerto que você acaba de ler narra a criação do mundo (</a:t>
            </a:r>
            <a:r>
              <a:rPr lang="pt-BR" dirty="0" err="1">
                <a:latin typeface="Calibri Light"/>
                <a:ea typeface="+mn-lt"/>
                <a:cs typeface="+mn-lt"/>
              </a:rPr>
              <a:t>Ifê</a:t>
            </a:r>
            <a:r>
              <a:rPr lang="pt-BR" dirty="0">
                <a:latin typeface="Calibri Light"/>
                <a:ea typeface="+mn-lt"/>
                <a:cs typeface="+mn-lt"/>
              </a:rPr>
              <a:t>) na tradição Iorubá. Explique, com suas palavras, a influência da galinha neste processo.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640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510168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8D75AC-6F81-4931-B66C-CBF9744F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3" y="1972704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1950" dirty="0">
                <a:solidFill>
                  <a:srgbClr val="FFFFFF"/>
                </a:solidFill>
              </a:rPr>
              <a:t>Questão 9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F832AD-8306-4F69-9E02-CC7C6CACC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1" y="4520905"/>
            <a:ext cx="5391149" cy="969068"/>
          </a:xfrm>
        </p:spPr>
        <p:txBody>
          <a:bodyPr>
            <a:normAutofit/>
          </a:bodyPr>
          <a:lstStyle/>
          <a:p>
            <a:endParaRPr lang="en-US" sz="1350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655EA300-6D13-41FA-9AFC-C652EE63F3F6}"/>
              </a:ext>
            </a:extLst>
          </p:cNvPr>
          <p:cNvGraphicFramePr>
            <a:graphicFrameLocks/>
          </p:cNvGraphicFramePr>
          <p:nvPr/>
        </p:nvGraphicFramePr>
        <p:xfrm>
          <a:off x="3028951" y="1853251"/>
          <a:ext cx="5391149" cy="229630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411643">
                  <a:extLst>
                    <a:ext uri="{9D8B030D-6E8A-4147-A177-3AD203B41FA5}">
                      <a16:colId xmlns:a16="http://schemas.microsoft.com/office/drawing/2014/main" val="494247642"/>
                    </a:ext>
                  </a:extLst>
                </a:gridCol>
                <a:gridCol w="979506">
                  <a:extLst>
                    <a:ext uri="{9D8B030D-6E8A-4147-A177-3AD203B41FA5}">
                      <a16:colId xmlns:a16="http://schemas.microsoft.com/office/drawing/2014/main" val="2613522802"/>
                    </a:ext>
                  </a:extLst>
                </a:gridCol>
              </a:tblGrid>
              <a:tr h="607710">
                <a:tc gridSpan="2">
                  <a:txBody>
                    <a:bodyPr/>
                    <a:lstStyle/>
                    <a:p>
                      <a:r>
                        <a:rPr lang="pt-BR" sz="1200" b="1" dirty="0">
                          <a:solidFill>
                            <a:srgbClr val="FFFFFF"/>
                          </a:solidFill>
                          <a:effectLst/>
                        </a:rPr>
                        <a:t>Respondeu corretamente e com suas próprias palavras                                                                                                                               31</a:t>
                      </a:r>
                    </a:p>
                  </a:txBody>
                  <a:tcPr marL="173963" marR="104378" marT="104378" marB="10437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739135"/>
                  </a:ext>
                </a:extLst>
              </a:tr>
              <a:tr h="422150"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Respondeu algo diferente do perguntado </a:t>
                      </a:r>
                    </a:p>
                  </a:txBody>
                  <a:tcPr marL="173963" marR="104378" marT="104378" marB="10437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29</a:t>
                      </a:r>
                    </a:p>
                  </a:txBody>
                  <a:tcPr marL="173963" marR="104378" marT="104378" marB="10437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74744"/>
                  </a:ext>
                </a:extLst>
              </a:tr>
              <a:tr h="422150"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Em branco ou incompreensível</a:t>
                      </a:r>
                    </a:p>
                  </a:txBody>
                  <a:tcPr marL="173963" marR="104378" marT="104378" marB="104378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</a:t>
                      </a:r>
                    </a:p>
                  </a:txBody>
                  <a:tcPr marL="173963" marR="104378" marT="104378" marB="10437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93063"/>
                  </a:ext>
                </a:extLst>
              </a:tr>
              <a:tr h="422150"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Transcreveu parte aleatória do texto </a:t>
                      </a:r>
                    </a:p>
                  </a:txBody>
                  <a:tcPr marL="173963" marR="104378" marT="104378" marB="10437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</a:t>
                      </a:r>
                    </a:p>
                  </a:txBody>
                  <a:tcPr marL="173963" marR="104378" marT="104378" marB="10437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03553"/>
                  </a:ext>
                </a:extLst>
              </a:tr>
              <a:tr h="422150">
                <a:tc>
                  <a:txBody>
                    <a:bodyPr/>
                    <a:lstStyle/>
                    <a:p>
                      <a:r>
                        <a:rPr lang="pt-B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Transcreveu parte do texto que responde a questão </a:t>
                      </a:r>
                    </a:p>
                  </a:txBody>
                  <a:tcPr marL="173963" marR="104378" marT="104378" marB="104378" anchor="ctr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</a:t>
                      </a:r>
                    </a:p>
                  </a:txBody>
                  <a:tcPr marL="173963" marR="104378" marT="104378" marB="10437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14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472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E3817A5-C4DC-4ECB-9FE2-E5B163363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74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90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66391" y="1143302"/>
            <a:ext cx="1650235" cy="2506881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66D559-4506-40E7-9918-2911E44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14" y="1760332"/>
            <a:ext cx="2002055" cy="1335881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pt-BR" sz="2400">
                <a:solidFill>
                  <a:srgbClr val="FFFFFF"/>
                </a:solidFill>
              </a:rPr>
              <a:t>Faixas de acerto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A05BD7-39E8-4106-BA8C-D1CD70BC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4" y="3373598"/>
            <a:ext cx="2002055" cy="1820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r>
              <a:rPr lang="en-US" sz="1200"/>
              <a:t>Questão 9 – Retomada parafrástica</a:t>
            </a: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ED3C1F6A-6586-4593-827C-EB07DD569F68}"/>
              </a:ext>
            </a:extLst>
          </p:cNvPr>
          <p:cNvGraphicFramePr>
            <a:graphicFrameLocks/>
          </p:cNvGraphicFramePr>
          <p:nvPr/>
        </p:nvGraphicFramePr>
        <p:xfrm>
          <a:off x="3256472" y="1116042"/>
          <a:ext cx="5658913" cy="4537705"/>
        </p:xfrm>
        <a:graphic>
          <a:graphicData uri="http://schemas.openxmlformats.org/drawingml/2006/table">
            <a:tbl>
              <a:tblPr firstRow="1" bandRow="1"/>
              <a:tblGrid>
                <a:gridCol w="2808595">
                  <a:extLst>
                    <a:ext uri="{9D8B030D-6E8A-4147-A177-3AD203B41FA5}">
                      <a16:colId xmlns:a16="http://schemas.microsoft.com/office/drawing/2014/main" val="966097543"/>
                    </a:ext>
                  </a:extLst>
                </a:gridCol>
                <a:gridCol w="2850318">
                  <a:extLst>
                    <a:ext uri="{9D8B030D-6E8A-4147-A177-3AD203B41FA5}">
                      <a16:colId xmlns:a16="http://schemas.microsoft.com/office/drawing/2014/main" val="2855781658"/>
                    </a:ext>
                  </a:extLst>
                </a:gridCol>
              </a:tblGrid>
              <a:tr h="456110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Faixas de acerto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Exemplos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017842"/>
                  </a:ext>
                </a:extLst>
              </a:tr>
              <a:tr h="45611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Deixou em branco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168319"/>
                  </a:ext>
                </a:extLst>
              </a:tr>
              <a:tr h="45611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Iniciou a resposta, que deixou incompleta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“A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tradiação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lorubá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”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033686"/>
                  </a:ext>
                </a:extLst>
              </a:tr>
              <a:tr h="71340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Copiou parte aleatória do texto 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“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Dai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o nome que tornou o lugar onde isso se deu: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Ifé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, o que é vasto, o que se alarga”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247461"/>
                  </a:ext>
                </a:extLst>
              </a:tr>
              <a:tr h="1508669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Respondeu algo diverso do perguntado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“a galinha é um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dendezoiro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é uma coisa que era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ate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bom para o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dendozoiro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” </a:t>
                      </a:r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OU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“era pra ser um deus das culturas”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094267"/>
                  </a:ext>
                </a:extLst>
              </a:tr>
              <a:tr h="94730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Forneceu resposta parcial, por exemplo, limitando-se a falar da galinha e não de seu papel da criação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“A galinha a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juda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a </a:t>
                      </a:r>
                      <a:r>
                        <a:rPr lang="pt-BR" sz="1100" b="0" i="0" u="none" strike="noStrike" dirty="0" err="1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platar</a:t>
                      </a:r>
                      <a:r>
                        <a:rPr lang="pt-BR" sz="1100" b="0" i="0" u="none" strike="noStrike" dirty="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 e da comida”</a:t>
                      </a:r>
                      <a:endParaRPr lang="pt-BR" sz="1100" b="0" i="0" u="none" strike="noStrike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022" marR="52022" marT="52022" marB="520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793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126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7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510168" cy="51435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66D559-4506-40E7-9918-2911E445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83" y="1972704"/>
            <a:ext cx="2057400" cy="20574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1950">
                <a:solidFill>
                  <a:srgbClr val="FFFFFF"/>
                </a:solidFill>
              </a:rPr>
              <a:t>Faixas de acerto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A05BD7-39E8-4106-BA8C-D1CD70BC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1" y="4520905"/>
            <a:ext cx="5391149" cy="969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050"/>
          </a:p>
          <a:p>
            <a:pPr marL="0" indent="0">
              <a:buNone/>
            </a:pPr>
            <a:endParaRPr lang="en-US" sz="1050"/>
          </a:p>
          <a:p>
            <a:pPr marL="0" indent="0">
              <a:buNone/>
            </a:pPr>
            <a:endParaRPr lang="en-US" sz="1050"/>
          </a:p>
          <a:p>
            <a:pPr marL="0" indent="0">
              <a:buNone/>
            </a:pPr>
            <a:r>
              <a:rPr lang="en-US" sz="1050"/>
              <a:t>Questão 9 – Retomada parafrástica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CC6DD1D-030B-4E17-BCFF-E419D1758809}"/>
              </a:ext>
            </a:extLst>
          </p:cNvPr>
          <p:cNvGraphicFramePr>
            <a:graphicFrameLocks noGrp="1"/>
          </p:cNvGraphicFramePr>
          <p:nvPr/>
        </p:nvGraphicFramePr>
        <p:xfrm>
          <a:off x="2869164" y="1274695"/>
          <a:ext cx="5904605" cy="4442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7991">
                  <a:extLst>
                    <a:ext uri="{9D8B030D-6E8A-4147-A177-3AD203B41FA5}">
                      <a16:colId xmlns:a16="http://schemas.microsoft.com/office/drawing/2014/main" val="2513493838"/>
                    </a:ext>
                  </a:extLst>
                </a:gridCol>
                <a:gridCol w="3156614">
                  <a:extLst>
                    <a:ext uri="{9D8B030D-6E8A-4147-A177-3AD203B41FA5}">
                      <a16:colId xmlns:a16="http://schemas.microsoft.com/office/drawing/2014/main" val="228615073"/>
                    </a:ext>
                  </a:extLst>
                </a:gridCol>
              </a:tblGrid>
              <a:tr h="931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Misturou elementos típicos do imaginário infantil e/ou da cultura de origem da criança. </a:t>
                      </a:r>
                      <a:r>
                        <a:rPr lang="pt-BR" sz="1200" dirty="0" err="1">
                          <a:effectLst/>
                        </a:rPr>
                        <a:t>Ex</a:t>
                      </a:r>
                      <a:r>
                        <a:rPr lang="pt-BR" sz="1200" dirty="0">
                          <a:effectLst/>
                        </a:rPr>
                        <a:t>: personificação de objetos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“Ela queria fazer a </a:t>
                      </a:r>
                      <a:r>
                        <a:rPr lang="pt-BR" sz="1200" dirty="0" err="1">
                          <a:effectLst/>
                        </a:rPr>
                        <a:t>ifé</a:t>
                      </a:r>
                      <a:r>
                        <a:rPr lang="pt-BR" sz="1200" dirty="0">
                          <a:effectLst/>
                        </a:rPr>
                        <a:t> “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extLst>
                  <a:ext uri="{0D108BD9-81ED-4DB2-BD59-A6C34878D82A}">
                    <a16:rowId xmlns:a16="http://schemas.microsoft.com/office/drawing/2014/main" val="2992271975"/>
                  </a:ext>
                </a:extLst>
              </a:tr>
              <a:tr h="718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Forneceu opinião pessoal não diretamente relacionada à questão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“que a galinha foi muito malvada com </a:t>
                      </a:r>
                      <a:r>
                        <a:rPr lang="pt-BR" sz="1200" dirty="0" err="1">
                          <a:effectLst/>
                        </a:rPr>
                        <a:t>zoruba</a:t>
                      </a:r>
                      <a:r>
                        <a:rPr lang="pt-BR" sz="1200" dirty="0">
                          <a:effectLst/>
                        </a:rPr>
                        <a:t> </a:t>
                      </a:r>
                      <a:r>
                        <a:rPr lang="pt-BR" sz="1200" dirty="0" err="1">
                          <a:effectLst/>
                        </a:rPr>
                        <a:t>porisso</a:t>
                      </a:r>
                      <a:r>
                        <a:rPr lang="pt-BR" sz="1200" dirty="0">
                          <a:effectLst/>
                        </a:rPr>
                        <a:t> com a palavra (</a:t>
                      </a:r>
                      <a:r>
                        <a:rPr lang="pt-BR" sz="1200" dirty="0" err="1">
                          <a:effectLst/>
                        </a:rPr>
                        <a:t>ifê</a:t>
                      </a:r>
                      <a:r>
                        <a:rPr lang="pt-BR" sz="1200" dirty="0">
                          <a:effectLst/>
                        </a:rPr>
                        <a:t>) na tradução”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extLst>
                  <a:ext uri="{0D108BD9-81ED-4DB2-BD59-A6C34878D82A}">
                    <a16:rowId xmlns:a16="http://schemas.microsoft.com/office/drawing/2014/main" val="1375890346"/>
                  </a:ext>
                </a:extLst>
              </a:tr>
              <a:tr h="931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Copiou parte do texto que responde a questão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“A galinha começou imediatamente a ciscar o solo e a espalhá-lo, aumentando cada vez mais a extensão da terra”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extLst>
                  <a:ext uri="{0D108BD9-81ED-4DB2-BD59-A6C34878D82A}">
                    <a16:rowId xmlns:a16="http://schemas.microsoft.com/office/drawing/2014/main" val="295684513"/>
                  </a:ext>
                </a:extLst>
              </a:tr>
              <a:tr h="931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Teve boa compreensão global, equivocando-se em detalhes de ordem lexical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“A galinha foi importante porque ela estava ciscando a palmeira, o que fez com que a extensão da terra fosse aumentando cada vez mais”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extLst>
                  <a:ext uri="{0D108BD9-81ED-4DB2-BD59-A6C34878D82A}">
                    <a16:rowId xmlns:a16="http://schemas.microsoft.com/office/drawing/2014/main" val="2046468396"/>
                  </a:ext>
                </a:extLst>
              </a:tr>
              <a:tr h="931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Acertou a resposta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</a:rPr>
                        <a:t>“A galinha ajudou a espalhar o solo e no sentido do texto, a terra ficou com maior </a:t>
                      </a:r>
                      <a:r>
                        <a:rPr lang="pt-BR" sz="1200" dirty="0" err="1">
                          <a:effectLst/>
                        </a:rPr>
                        <a:t>extenção</a:t>
                      </a:r>
                      <a:r>
                        <a:rPr lang="pt-BR" sz="1200" dirty="0">
                          <a:effectLst/>
                        </a:rPr>
                        <a:t> e sem a galinha isso não aconteceria“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24" marR="42024" marT="42024" marB="42024"/>
                </a:tc>
                <a:extLst>
                  <a:ext uri="{0D108BD9-81ED-4DB2-BD59-A6C34878D82A}">
                    <a16:rowId xmlns:a16="http://schemas.microsoft.com/office/drawing/2014/main" val="362925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668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6DFBA6-01BD-4BAD-9266-3F4C0D47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4168867" cy="994172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857251"/>
            <a:ext cx="851300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7074C6-E2FD-4153-916A-6A40CE4D7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4168867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Nono ano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3" y="2825610"/>
            <a:ext cx="609320" cy="609320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684313" y="1771148"/>
            <a:ext cx="17907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3" y="857250"/>
            <a:ext cx="1736438" cy="1163244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9" y="1855929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3" y="3941311"/>
            <a:ext cx="889838" cy="1328738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3966092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3" y="4579253"/>
            <a:ext cx="1982514" cy="1421498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3535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1114865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082035-2BAC-4A17-B735-37093DC8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5" y="1207184"/>
            <a:ext cx="8354891" cy="6978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>
                <a:solidFill>
                  <a:srgbClr val="FFFFFF"/>
                </a:solidFill>
              </a:rPr>
              <a:t>Nono ano texto base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943723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ACAC7296-C1E5-42BF-9BA6-3AD655327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422" y="2750466"/>
            <a:ext cx="6639833" cy="29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00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1610112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68F1585-A969-4AAC-B575-15A43279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35" y="1119498"/>
            <a:ext cx="4384178" cy="1228783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600" dirty="0" err="1"/>
              <a:t>Referência</a:t>
            </a:r>
            <a:endParaRPr lang="en-US" sz="360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2AEACD2-CE1E-4963-953F-83D8E7390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991" y="2822731"/>
            <a:ext cx="4378313" cy="226777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US" sz="1500" dirty="0" err="1"/>
              <a:t>Excerto</a:t>
            </a:r>
            <a:r>
              <a:rPr lang="en-US" sz="1500" dirty="0"/>
              <a:t> </a:t>
            </a:r>
            <a:r>
              <a:rPr lang="en-US" sz="1500" dirty="0" err="1"/>
              <a:t>retirado</a:t>
            </a:r>
            <a:r>
              <a:rPr lang="en-US" sz="1500" dirty="0"/>
              <a:t> do </a:t>
            </a:r>
            <a:r>
              <a:rPr lang="en-US" sz="1500" dirty="0" err="1"/>
              <a:t>livro</a:t>
            </a:r>
            <a:r>
              <a:rPr lang="en-US" sz="1500" dirty="0"/>
              <a:t> </a:t>
            </a:r>
            <a:r>
              <a:rPr lang="en-US" sz="1500" i="1" dirty="0"/>
              <a:t>Um </a:t>
            </a:r>
            <a:r>
              <a:rPr lang="en-US" sz="1500" i="1" dirty="0" err="1"/>
              <a:t>estudo</a:t>
            </a:r>
            <a:r>
              <a:rPr lang="en-US" sz="1500" i="1" dirty="0"/>
              <a:t> </a:t>
            </a:r>
            <a:r>
              <a:rPr lang="en-US" sz="1500" i="1" dirty="0" err="1"/>
              <a:t>em</a:t>
            </a:r>
            <a:r>
              <a:rPr lang="en-US" sz="1500" i="1" dirty="0"/>
              <a:t> </a:t>
            </a:r>
            <a:r>
              <a:rPr lang="en-US" sz="1500" i="1" dirty="0" err="1"/>
              <a:t>vermelho</a:t>
            </a:r>
            <a:r>
              <a:rPr lang="en-US" sz="1500" dirty="0"/>
              <a:t>, de Sir Arthur Conan Doyle (</a:t>
            </a:r>
            <a:r>
              <a:rPr lang="en-US" sz="1500" dirty="0" err="1"/>
              <a:t>Tradução</a:t>
            </a:r>
            <a:r>
              <a:rPr lang="en-US" sz="1500" dirty="0"/>
              <a:t>: Ligia </a:t>
            </a:r>
            <a:r>
              <a:rPr lang="en-US" sz="1500" dirty="0" err="1"/>
              <a:t>Cademartori</a:t>
            </a:r>
            <a:r>
              <a:rPr lang="en-US" sz="1500" dirty="0"/>
              <a:t>. São Paulo: FTD, 2006, p. 37-38)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252176" y="1065684"/>
            <a:ext cx="393192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1585" y="1157006"/>
            <a:ext cx="3485526" cy="4357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B324925B-D190-46F3-B427-4448AFD777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-1" b="14950"/>
          <a:stretch/>
        </p:blipFill>
        <p:spPr>
          <a:xfrm>
            <a:off x="5566030" y="1328216"/>
            <a:ext cx="3176637" cy="401503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830639" y="5456169"/>
            <a:ext cx="39319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5726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CEED20-A22C-4FC3-BC0E-F4FE53FD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9FDB9C-EDF8-49F7-9CF3-89BBB7520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57" y="2976186"/>
            <a:ext cx="3027251" cy="1790700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1650" dirty="0"/>
              <a:t>1. </a:t>
            </a:r>
            <a:r>
              <a:rPr lang="en-US" sz="1650" dirty="0" err="1"/>
              <a:t>Releia</a:t>
            </a:r>
            <a:r>
              <a:rPr lang="en-US" sz="1650" dirty="0"/>
              <a:t> o </a:t>
            </a:r>
            <a:r>
              <a:rPr lang="en-US" sz="1650" dirty="0" err="1"/>
              <a:t>texto</a:t>
            </a:r>
            <a:r>
              <a:rPr lang="en-US" sz="1650" dirty="0"/>
              <a:t> e, com base </a:t>
            </a:r>
            <a:r>
              <a:rPr lang="en-US" sz="1650" dirty="0" err="1"/>
              <a:t>nas</a:t>
            </a:r>
            <a:r>
              <a:rPr lang="en-US" sz="1650" dirty="0"/>
              <a:t> </a:t>
            </a:r>
            <a:r>
              <a:rPr lang="en-US" sz="1650" dirty="0" err="1"/>
              <a:t>explicações</a:t>
            </a:r>
            <a:r>
              <a:rPr lang="en-US" sz="1650" dirty="0"/>
              <a:t> de Sherlock a </a:t>
            </a:r>
            <a:r>
              <a:rPr lang="en-US" sz="1650" dirty="0" err="1"/>
              <a:t>respeito</a:t>
            </a:r>
            <a:r>
              <a:rPr lang="en-US" sz="1650" dirty="0"/>
              <a:t> de </a:t>
            </a:r>
            <a:r>
              <a:rPr lang="en-US" sz="1650" dirty="0" err="1"/>
              <a:t>como</a:t>
            </a:r>
            <a:r>
              <a:rPr lang="en-US" sz="1650" dirty="0"/>
              <a:t> fez para </a:t>
            </a:r>
            <a:r>
              <a:rPr lang="en-US" sz="1650" dirty="0" err="1"/>
              <a:t>descobrir</a:t>
            </a:r>
            <a:r>
              <a:rPr lang="en-US" sz="1650" dirty="0"/>
              <a:t> que o </a:t>
            </a:r>
            <a:r>
              <a:rPr lang="en-US" sz="1650" dirty="0" err="1"/>
              <a:t>desconhecido</a:t>
            </a:r>
            <a:r>
              <a:rPr lang="en-US" sz="1650" dirty="0"/>
              <a:t> era um </a:t>
            </a:r>
            <a:r>
              <a:rPr lang="en-US" sz="1650" dirty="0" err="1"/>
              <a:t>sargento</a:t>
            </a:r>
            <a:r>
              <a:rPr lang="en-US" sz="1650" dirty="0"/>
              <a:t>, complete a </a:t>
            </a:r>
            <a:r>
              <a:rPr lang="en-US" sz="1650" dirty="0" err="1"/>
              <a:t>tabela</a:t>
            </a:r>
            <a:r>
              <a:rPr lang="en-US" sz="1650" dirty="0"/>
              <a:t> a </a:t>
            </a:r>
            <a:r>
              <a:rPr lang="en-US" sz="1650" dirty="0" err="1"/>
              <a:t>seguir</a:t>
            </a:r>
            <a:r>
              <a:rPr lang="en-US" sz="1650" dirty="0"/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94393"/>
            <a:ext cx="548641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1367049"/>
            <a:ext cx="4507025" cy="40679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5676" y="5623555"/>
            <a:ext cx="4505706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34F29BD-E688-4222-9C2C-A68BA31D7D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41870" y="2017029"/>
          <a:ext cx="4152002" cy="276795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56416">
                  <a:extLst>
                    <a:ext uri="{9D8B030D-6E8A-4147-A177-3AD203B41FA5}">
                      <a16:colId xmlns:a16="http://schemas.microsoft.com/office/drawing/2014/main" val="829971225"/>
                    </a:ext>
                  </a:extLst>
                </a:gridCol>
                <a:gridCol w="1043917">
                  <a:extLst>
                    <a:ext uri="{9D8B030D-6E8A-4147-A177-3AD203B41FA5}">
                      <a16:colId xmlns:a16="http://schemas.microsoft.com/office/drawing/2014/main" val="702487255"/>
                    </a:ext>
                  </a:extLst>
                </a:gridCol>
                <a:gridCol w="1951670">
                  <a:extLst>
                    <a:ext uri="{9D8B030D-6E8A-4147-A177-3AD203B41FA5}">
                      <a16:colId xmlns:a16="http://schemas.microsoft.com/office/drawing/2014/main" val="3670057733"/>
                    </a:ext>
                  </a:extLst>
                </a:gridCol>
              </a:tblGrid>
              <a:tr h="691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Traço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Parte do Corpo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Conclusão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extLst>
                  <a:ext uri="{0D108BD9-81ED-4DB2-BD59-A6C34878D82A}">
                    <a16:rowId xmlns:a16="http://schemas.microsoft.com/office/drawing/2014/main" val="3153052367"/>
                  </a:ext>
                </a:extLst>
              </a:tr>
              <a:tr h="691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Grande âncora azul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Dorso da mão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Tinha ligação com o mar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extLst>
                  <a:ext uri="{0D108BD9-81ED-4DB2-BD59-A6C34878D82A}">
                    <a16:rowId xmlns:a16="http://schemas.microsoft.com/office/drawing/2014/main" val="2235673560"/>
                  </a:ext>
                </a:extLst>
              </a:tr>
              <a:tr h="691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Corpo inteiro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Já tinha servido em algum órgão militar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extLst>
                  <a:ext uri="{0D108BD9-81ED-4DB2-BD59-A6C34878D82A}">
                    <a16:rowId xmlns:a16="http://schemas.microsoft.com/office/drawing/2014/main" val="2163228787"/>
                  </a:ext>
                </a:extLst>
              </a:tr>
              <a:tr h="691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Balançava a bengala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Sentia-se à vontade com seu status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7586" marR="77586" marT="77586" marB="77586"/>
                </a:tc>
                <a:extLst>
                  <a:ext uri="{0D108BD9-81ED-4DB2-BD59-A6C34878D82A}">
                    <a16:rowId xmlns:a16="http://schemas.microsoft.com/office/drawing/2014/main" val="319827702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FFD73993-BCF0-4F70-BB6F-84A408BE7146}"/>
              </a:ext>
            </a:extLst>
          </p:cNvPr>
          <p:cNvSpPr txBox="1"/>
          <p:nvPr/>
        </p:nvSpPr>
        <p:spPr>
          <a:xfrm>
            <a:off x="1021702" y="1592035"/>
            <a:ext cx="287003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350" b="1" dirty="0">
                <a:solidFill>
                  <a:prstClr val="black"/>
                </a:solidFill>
                <a:latin typeface="Calibri" panose="020F0502020204030204"/>
              </a:rPr>
              <a:t>Localização de informações no texto</a:t>
            </a:r>
          </a:p>
        </p:txBody>
      </p:sp>
    </p:spTree>
    <p:extLst>
      <p:ext uri="{BB962C8B-B14F-4D97-AF65-F5344CB8AC3E}">
        <p14:creationId xmlns:p14="http://schemas.microsoft.com/office/powerpoint/2010/main" val="144227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A6A254-97AB-43AA-8C7A-CA7E580C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4168867" cy="994172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857251"/>
            <a:ext cx="851300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15E906-76D0-4777-8273-A1ADDC7D8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4168867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Quinto ano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3" y="2825610"/>
            <a:ext cx="609320" cy="609320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684313" y="1771148"/>
            <a:ext cx="17907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3" y="857250"/>
            <a:ext cx="1736438" cy="1163244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9" y="1855929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3" y="3941311"/>
            <a:ext cx="889838" cy="1328738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3966092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3" y="4579253"/>
            <a:ext cx="1982514" cy="1421498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5215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900" y="1545949"/>
            <a:ext cx="529595" cy="4397651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410" y="1339851"/>
            <a:ext cx="315230" cy="425168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8791" y="1339850"/>
            <a:ext cx="8200127" cy="404395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5" name="Espaço Reservado para Conteúdo 3">
            <a:extLst>
              <a:ext uri="{FF2B5EF4-FFF2-40B4-BE49-F238E27FC236}">
                <a16:creationId xmlns:a16="http://schemas.microsoft.com/office/drawing/2014/main" id="{9158ECFA-1478-4A74-8E9A-2C8D6156AE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0039" y="1822451"/>
          <a:ext cx="6723925" cy="246357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766560">
                  <a:extLst>
                    <a:ext uri="{9D8B030D-6E8A-4147-A177-3AD203B41FA5}">
                      <a16:colId xmlns:a16="http://schemas.microsoft.com/office/drawing/2014/main" val="2693408346"/>
                    </a:ext>
                  </a:extLst>
                </a:gridCol>
                <a:gridCol w="1957365">
                  <a:extLst>
                    <a:ext uri="{9D8B030D-6E8A-4147-A177-3AD203B41FA5}">
                      <a16:colId xmlns:a16="http://schemas.microsoft.com/office/drawing/2014/main" val="796174272"/>
                    </a:ext>
                  </a:extLst>
                </a:gridCol>
              </a:tblGrid>
              <a:tr h="6158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QUESTÃO 1</a:t>
                      </a:r>
                      <a:endParaRPr lang="pt-BR" sz="20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384" marR="10475" marT="125693" marB="12569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751079"/>
                  </a:ext>
                </a:extLst>
              </a:tr>
              <a:tr h="61589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corretas</a:t>
                      </a:r>
                      <a:endParaRPr lang="pt-BR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384" marR="10475" marT="125693" marB="125693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69</a:t>
                      </a:r>
                      <a:endParaRPr lang="pt-BR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384" marR="10475" marT="125693" marB="125693" anchor="b">
                    <a:lnL w="9525" cap="flat" cmpd="sng" algn="ctr">
                      <a:solidFill>
                        <a:srgbClr val="D8D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542811"/>
                  </a:ext>
                </a:extLst>
              </a:tr>
              <a:tr h="61589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incorretas</a:t>
                      </a:r>
                      <a:endParaRPr lang="pt-BR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384" marR="10475" marT="125693" marB="125693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69</a:t>
                      </a:r>
                      <a:endParaRPr lang="pt-BR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384" marR="10475" marT="125693" marB="125693" anchor="b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876200"/>
                  </a:ext>
                </a:extLst>
              </a:tr>
              <a:tr h="61589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 branco ou incompreensível</a:t>
                      </a:r>
                      <a:endParaRPr lang="pt-BR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384" marR="10475" marT="125693" marB="125693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endParaRPr lang="pt-BR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1384" marR="10475" marT="125693" marB="125693" anchor="b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94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7970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 descr="Uma imagem contendo texto, screenshot&#10;&#10;Descrição gerada com muito alta confiança">
            <a:extLst>
              <a:ext uri="{FF2B5EF4-FFF2-40B4-BE49-F238E27FC236}">
                <a16:creationId xmlns:a16="http://schemas.microsoft.com/office/drawing/2014/main" id="{2B39EA28-282A-4D89-8BE5-8B9962E6D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16" y="1190638"/>
            <a:ext cx="7676564" cy="4515657"/>
          </a:xfrm>
        </p:spPr>
      </p:pic>
    </p:spTree>
    <p:extLst>
      <p:ext uri="{BB962C8B-B14F-4D97-AF65-F5344CB8AC3E}">
        <p14:creationId xmlns:p14="http://schemas.microsoft.com/office/powerpoint/2010/main" val="3094218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3044288" cy="51435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BE160F-967A-4D95-8A6F-3AC35691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16616"/>
            <a:ext cx="2174392" cy="3272883"/>
          </a:xfrm>
        </p:spPr>
        <p:txBody>
          <a:bodyPr anchor="t">
            <a:normAutofit/>
          </a:bodyPr>
          <a:lstStyle/>
          <a:p>
            <a:r>
              <a:rPr lang="pt-BR" sz="3000">
                <a:solidFill>
                  <a:srgbClr val="FFFFFF"/>
                </a:solidFill>
              </a:rPr>
              <a:t>Exemplos: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EFE671-D1BD-47DB-A039-583667C3E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642" y="1916617"/>
            <a:ext cx="2570462" cy="327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500" b="1" dirty="0"/>
              <a:t>Respostas corretas</a:t>
            </a:r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sz="1500" dirty="0"/>
              <a:t>Postura</a:t>
            </a:r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sz="1500" dirty="0"/>
              <a:t>Mão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916616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066B59-59DE-40C3-82F2-6ED56EF51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916617"/>
            <a:ext cx="2398276" cy="327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500" b="1" dirty="0"/>
              <a:t>Respostas incorretas</a:t>
            </a:r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sz="1500" dirty="0"/>
              <a:t>Onde deveria estar “postura” colocou “sargento reformado da marinha”</a:t>
            </a:r>
          </a:p>
          <a:p>
            <a:pPr marL="0" indent="0">
              <a:buNone/>
            </a:pPr>
            <a:endParaRPr lang="pt-BR" sz="1500" dirty="0"/>
          </a:p>
          <a:p>
            <a:pPr marL="0" indent="0">
              <a:buNone/>
            </a:pPr>
            <a:r>
              <a:rPr lang="pt-BR" sz="1500" dirty="0"/>
              <a:t>Onde deveria estar “mão” colocou “cabeça”</a:t>
            </a:r>
          </a:p>
          <a:p>
            <a:pPr marL="0" indent="0">
              <a:buNone/>
            </a:pP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3506334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77F63D-B877-4B3F-9975-1A04C044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2. Referência anafórica de “tudo isso”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D160EA-411C-49BE-A9EC-92158872F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dirty="0">
                <a:latin typeface="Calibri Light"/>
                <a:cs typeface="Calibri"/>
              </a:rPr>
              <a:t>No fim de sua explicação, Sherlock afirmou que: "A soma de </a:t>
            </a:r>
            <a:r>
              <a:rPr lang="pt-BR" b="1" dirty="0">
                <a:latin typeface="Calibri Light"/>
                <a:cs typeface="Calibri"/>
              </a:rPr>
              <a:t>tudo isso</a:t>
            </a:r>
            <a:r>
              <a:rPr lang="pt-BR" dirty="0">
                <a:latin typeface="Calibri Light"/>
                <a:cs typeface="Calibri"/>
              </a:rPr>
              <a:t> me levou a dizer que ele tinha sido um sargento". A que se referem as palavras destacadas "tudo isso"?</a:t>
            </a:r>
          </a:p>
        </p:txBody>
      </p:sp>
    </p:spTree>
    <p:extLst>
      <p:ext uri="{BB962C8B-B14F-4D97-AF65-F5344CB8AC3E}">
        <p14:creationId xmlns:p14="http://schemas.microsoft.com/office/powerpoint/2010/main" val="38075973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17517EF-BD4D-4055-BDB4-A322C5356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665" y="1085852"/>
            <a:ext cx="8323012" cy="117986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6C8362-9BA4-4E29-BD7A-CE19BBB4D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67" y="1161431"/>
            <a:ext cx="4822811" cy="102870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000" dirty="0" err="1"/>
              <a:t>Questão</a:t>
            </a:r>
            <a:r>
              <a:rPr lang="en-US" sz="3000" dirty="0"/>
              <a:t>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088" y="1430569"/>
            <a:ext cx="96012" cy="4904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44524" y="1657698"/>
            <a:ext cx="766094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DB178BEC-32A6-48B3-BC1D-C0A701E797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5279" y="2425571"/>
          <a:ext cx="6756041" cy="3154683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805391">
                  <a:extLst>
                    <a:ext uri="{9D8B030D-6E8A-4147-A177-3AD203B41FA5}">
                      <a16:colId xmlns:a16="http://schemas.microsoft.com/office/drawing/2014/main" val="550431388"/>
                    </a:ext>
                  </a:extLst>
                </a:gridCol>
                <a:gridCol w="950650">
                  <a:extLst>
                    <a:ext uri="{9D8B030D-6E8A-4147-A177-3AD203B41FA5}">
                      <a16:colId xmlns:a16="http://schemas.microsoft.com/office/drawing/2014/main" val="1912419917"/>
                    </a:ext>
                  </a:extLst>
                </a:gridCol>
              </a:tblGrid>
              <a:tr h="631730">
                <a:tc gridSpan="2">
                  <a:txBody>
                    <a:bodyPr/>
                    <a:lstStyle/>
                    <a:p>
                      <a:pPr algn="ctr"/>
                      <a:endParaRPr lang="pt-BR" sz="20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35319" marR="0" marT="117659" marB="11765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665675"/>
                  </a:ext>
                </a:extLst>
              </a:tr>
              <a:tr h="556412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corretas</a:t>
                      </a: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</a:t>
                      </a: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019852"/>
                  </a:ext>
                </a:extLst>
              </a:tr>
              <a:tr h="556412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incorretas</a:t>
                      </a: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26</a:t>
                      </a: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428457"/>
                  </a:ext>
                </a:extLst>
              </a:tr>
              <a:tr h="85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 branco ou incompreensível</a:t>
                      </a:r>
                    </a:p>
                    <a:p>
                      <a:endParaRPr lang="pt-BR" sz="2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</a:t>
                      </a: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070101"/>
                  </a:ext>
                </a:extLst>
              </a:tr>
              <a:tr h="556412">
                <a:tc>
                  <a:txBody>
                    <a:bodyPr/>
                    <a:lstStyle/>
                    <a:p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parcialmente corretas</a:t>
                      </a: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09</a:t>
                      </a:r>
                    </a:p>
                  </a:txBody>
                  <a:tcPr marL="235319" marR="0" marT="117659" marB="11765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24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8325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03B3978-27C1-4BC7-8A12-A62A8F23A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3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14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8B16BC-0D73-4856-BD71-6EE1938EE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Exemplos: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A5801B-0DCF-4499-AD90-C07C2EC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/>
              </a:rPr>
              <a:t>Resposta correta: </a:t>
            </a:r>
            <a:r>
              <a:rPr lang="pt-BR" dirty="0">
                <a:latin typeface="Calibri Light"/>
                <a:ea typeface="+mn-lt"/>
                <a:cs typeface="+mn-lt"/>
              </a:rPr>
              <a:t>Refere-se as </a:t>
            </a:r>
            <a:r>
              <a:rPr lang="pt-BR" dirty="0" err="1">
                <a:latin typeface="Calibri Light"/>
                <a:ea typeface="+mn-lt"/>
                <a:cs typeface="+mn-lt"/>
              </a:rPr>
              <a:t>caracteristicas</a:t>
            </a:r>
            <a:r>
              <a:rPr lang="pt-BR" dirty="0">
                <a:latin typeface="Calibri Light"/>
                <a:ea typeface="+mn-lt"/>
                <a:cs typeface="+mn-lt"/>
              </a:rPr>
              <a:t> de homem</a:t>
            </a: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pt-BR" b="1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/>
              </a:rPr>
              <a:t>Resposta parcialmente correta: </a:t>
            </a:r>
            <a:r>
              <a:rPr lang="pt-BR" dirty="0">
                <a:latin typeface="Calibri Light"/>
                <a:ea typeface="+mn-lt"/>
                <a:cs typeface="+mn-lt"/>
              </a:rPr>
              <a:t>Todas as informações</a:t>
            </a: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pt-BR" b="1" dirty="0">
              <a:latin typeface="Calibri Light"/>
              <a:cs typeface="Calibri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"/>
              </a:rPr>
              <a:t>Resposta incorreta: </a:t>
            </a:r>
            <a:r>
              <a:rPr lang="pt-BR" dirty="0">
                <a:latin typeface="Calibri Light"/>
                <a:cs typeface="Calibri"/>
              </a:rPr>
              <a:t>Ele já fez varias coisas na marinha</a:t>
            </a:r>
            <a:endParaRPr lang="pt-BR" dirty="0">
              <a:latin typeface="Calibri Light"/>
            </a:endParaRPr>
          </a:p>
          <a:p>
            <a:pPr marL="0" indent="0">
              <a:buNone/>
            </a:pP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419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E074C6-CA0C-416A-9962-E2A87686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sz="3075" dirty="0">
                <a:solidFill>
                  <a:srgbClr val="FFFFFF"/>
                </a:solidFill>
                <a:cs typeface="Calibri Light"/>
              </a:rPr>
              <a:t>3. </a:t>
            </a:r>
            <a:r>
              <a:rPr lang="pt-BR" sz="3075" dirty="0">
                <a:solidFill>
                  <a:srgbClr val="FFFFFF"/>
                </a:solidFill>
                <a:ea typeface="+mj-lt"/>
                <a:cs typeface="+mj-lt"/>
              </a:rPr>
              <a:t>Interpretação de conectores interfrásticos. </a:t>
            </a:r>
            <a:endParaRPr lang="pt-BR" sz="3075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521742-1776-4C02-8D4A-366584BF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dirty="0">
                <a:latin typeface="Calibri Light"/>
                <a:cs typeface="Calibri"/>
              </a:rPr>
              <a:t>Nas linhas 12 e 13, você encontra as palavras "além disso", usadas na frase "</a:t>
            </a:r>
            <a:r>
              <a:rPr lang="pt-BR" b="1" dirty="0">
                <a:latin typeface="Calibri Light"/>
                <a:cs typeface="Calibri"/>
              </a:rPr>
              <a:t>Além disso</a:t>
            </a:r>
            <a:r>
              <a:rPr lang="pt-BR" dirty="0">
                <a:latin typeface="Calibri Light"/>
                <a:cs typeface="Calibri"/>
              </a:rPr>
              <a:t>, ele tinha postura militar". Marque um "X" na expressão que poderia ser usada para substituí-la, sem mudar o sentido original.</a:t>
            </a:r>
            <a:endParaRPr lang="pt-BR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dirty="0">
                <a:latin typeface="Calibri Light"/>
                <a:cs typeface="Calibri"/>
              </a:rPr>
              <a:t>(   ) Mas   (   ) Entretanto   (   ) Além de que   (   ) Depois disso</a:t>
            </a:r>
          </a:p>
        </p:txBody>
      </p:sp>
    </p:spTree>
    <p:extLst>
      <p:ext uri="{BB962C8B-B14F-4D97-AF65-F5344CB8AC3E}">
        <p14:creationId xmlns:p14="http://schemas.microsoft.com/office/powerpoint/2010/main" val="12623921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7711" y="1023505"/>
            <a:ext cx="6288578" cy="99947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502A21-0BCA-4873-833D-ABBA00F9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341" y="1090008"/>
            <a:ext cx="5989319" cy="65161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000"/>
              <a:t>Questão 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2333" y="1765805"/>
            <a:ext cx="5419335" cy="5143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8731AEA8-2123-46EF-9D15-7D981C907A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86940" y="2938479"/>
          <a:ext cx="5570122" cy="211915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778110">
                  <a:extLst>
                    <a:ext uri="{9D8B030D-6E8A-4147-A177-3AD203B41FA5}">
                      <a16:colId xmlns:a16="http://schemas.microsoft.com/office/drawing/2014/main" val="3516965585"/>
                    </a:ext>
                  </a:extLst>
                </a:gridCol>
                <a:gridCol w="792012">
                  <a:extLst>
                    <a:ext uri="{9D8B030D-6E8A-4147-A177-3AD203B41FA5}">
                      <a16:colId xmlns:a16="http://schemas.microsoft.com/office/drawing/2014/main" val="3863494637"/>
                    </a:ext>
                  </a:extLst>
                </a:gridCol>
              </a:tblGrid>
              <a:tr h="706385">
                <a:tc>
                  <a:txBody>
                    <a:bodyPr/>
                    <a:lstStyle/>
                    <a:p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corretas</a:t>
                      </a:r>
                    </a:p>
                  </a:txBody>
                  <a:tcPr marL="299993" marR="0" marT="149996" marB="149996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45</a:t>
                      </a:r>
                    </a:p>
                  </a:txBody>
                  <a:tcPr marL="299993" marR="0" marT="149996" marB="149996" anchor="ctr">
                    <a:lnL w="9525" cap="flat" cmpd="sng" algn="ctr">
                      <a:solidFill>
                        <a:srgbClr val="D8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114543"/>
                  </a:ext>
                </a:extLst>
              </a:tr>
              <a:tr h="706385">
                <a:tc>
                  <a:txBody>
                    <a:bodyPr/>
                    <a:lstStyle/>
                    <a:p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Respostas incorretas</a:t>
                      </a:r>
                    </a:p>
                  </a:txBody>
                  <a:tcPr marL="299993" marR="0" marT="149996" marB="149996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</a:t>
                      </a:r>
                    </a:p>
                  </a:txBody>
                  <a:tcPr marL="299993" marR="0" marT="149996" marB="149996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9965"/>
                  </a:ext>
                </a:extLst>
              </a:tr>
              <a:tr h="706385">
                <a:tc>
                  <a:txBody>
                    <a:bodyPr/>
                    <a:lstStyle/>
                    <a:p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 branco ou incompreensível</a:t>
                      </a:r>
                    </a:p>
                  </a:txBody>
                  <a:tcPr marL="299993" marR="0" marT="149996" marB="149996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5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</a:t>
                      </a:r>
                    </a:p>
                  </a:txBody>
                  <a:tcPr marL="299993" marR="0" marT="149996" marB="149996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436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5077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42840EA-BF2F-4EC8-8458-449C5282F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81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26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1EF38-4D09-45CA-A5E6-A97C7A74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dos excertos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3E557D-F6C4-422A-9CBB-5F83908DC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Texto 1:</a:t>
            </a:r>
          </a:p>
          <a:p>
            <a:pPr marL="0" indent="0">
              <a:buNone/>
            </a:pPr>
            <a:r>
              <a:rPr lang="pt-BR" dirty="0"/>
              <a:t>PRANDI, Reginaldo. </a:t>
            </a:r>
            <a:r>
              <a:rPr lang="pt-BR" i="1" dirty="0"/>
              <a:t>Contos e Lendas Afro-Brasileiros</a:t>
            </a:r>
            <a:r>
              <a:rPr lang="pt-BR" dirty="0"/>
              <a:t>: A Criação do Mundo. São Paulo: Companhia das Letras, 2007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Texto 2:</a:t>
            </a:r>
          </a:p>
          <a:p>
            <a:pPr marL="0" indent="0">
              <a:buNone/>
            </a:pPr>
            <a:r>
              <a:rPr lang="pt-BR" dirty="0"/>
              <a:t>SILVA, Alberto da Costa. </a:t>
            </a:r>
            <a:r>
              <a:rPr lang="pt-BR" i="1" dirty="0"/>
              <a:t>A enxada e a lança</a:t>
            </a:r>
            <a:r>
              <a:rPr lang="pt-BR" dirty="0"/>
              <a:t>: a África antes dos portugueses, de autoria de Silva. Rio de Janeiro: Nova Fronteira, 1996</a:t>
            </a:r>
          </a:p>
        </p:txBody>
      </p:sp>
    </p:spTree>
    <p:extLst>
      <p:ext uri="{BB962C8B-B14F-4D97-AF65-F5344CB8AC3E}">
        <p14:creationId xmlns:p14="http://schemas.microsoft.com/office/powerpoint/2010/main" val="34960340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30E1478-F0C6-42B8-9DAD-5BD278B8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Exemplos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5A25EF-A49A-4BCE-BF38-6E5CC6735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 Light"/>
              </a:rPr>
              <a:t>Resposta correta: </a:t>
            </a:r>
            <a:r>
              <a:rPr lang="pt-BR" dirty="0">
                <a:latin typeface="Calibri Light"/>
                <a:ea typeface="+mn-lt"/>
                <a:cs typeface="Calibri Light"/>
              </a:rPr>
              <a:t>Além de que</a:t>
            </a:r>
          </a:p>
          <a:p>
            <a:pPr marL="0" indent="0">
              <a:buNone/>
            </a:pPr>
            <a:endParaRPr lang="pt-BR" b="1" dirty="0">
              <a:latin typeface="Calibri Light"/>
              <a:ea typeface="+mn-lt"/>
              <a:cs typeface="Calibri Light"/>
            </a:endParaRPr>
          </a:p>
          <a:p>
            <a:pPr marL="0" indent="0">
              <a:buNone/>
            </a:pPr>
            <a:r>
              <a:rPr lang="pt-BR" b="1" dirty="0">
                <a:latin typeface="Calibri Light"/>
                <a:cs typeface="Calibri Light"/>
              </a:rPr>
              <a:t>Resposta incorreta: </a:t>
            </a:r>
            <a:r>
              <a:rPr lang="pt-BR" dirty="0">
                <a:latin typeface="Calibri Light"/>
                <a:cs typeface="Calibri"/>
              </a:rPr>
              <a:t>Mas, entretanto e depois disso</a:t>
            </a:r>
          </a:p>
          <a:p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7046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AE6EA7-CBD7-4E0B-AB55-98D39AAC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  <a:cs typeface="Calibri Light"/>
              </a:rPr>
              <a:t>4. Retomada parafrástica do texto fonte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74470D-0E2A-401C-8E8E-F46569E9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pt-BR" dirty="0">
                <a:cs typeface="Calibri" panose="020F0502020204030204"/>
              </a:rPr>
              <a:t>Explique com suas próprias palavras como Sherlock fez para descobrir que um homem desconhecido era um sargento.</a:t>
            </a:r>
          </a:p>
        </p:txBody>
      </p:sp>
    </p:spTree>
    <p:extLst>
      <p:ext uri="{BB962C8B-B14F-4D97-AF65-F5344CB8AC3E}">
        <p14:creationId xmlns:p14="http://schemas.microsoft.com/office/powerpoint/2010/main" val="40295605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3" y="1131094"/>
            <a:ext cx="8375585" cy="156698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908A44-16AD-4A1D-8878-A03DB3EB2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60" y="1297367"/>
            <a:ext cx="2670189" cy="123444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400"/>
              <a:t>Questão 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650554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82656" y="1907729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4F7C33-61DC-4838-B0BD-E5569DB4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373" y="1297367"/>
            <a:ext cx="4501977" cy="1234440"/>
          </a:xfrm>
        </p:spPr>
        <p:txBody>
          <a:bodyPr anchor="ctr">
            <a:normAutofit/>
          </a:bodyPr>
          <a:lstStyle/>
          <a:p>
            <a:endParaRPr lang="en-US" sz="1350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38456FB6-FF4C-405A-8E00-D3FCB1022D8B}"/>
              </a:ext>
            </a:extLst>
          </p:cNvPr>
          <p:cNvGraphicFramePr>
            <a:graphicFrameLocks/>
          </p:cNvGraphicFramePr>
          <p:nvPr/>
        </p:nvGraphicFramePr>
        <p:xfrm>
          <a:off x="418338" y="2952967"/>
          <a:ext cx="8373619" cy="252255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6486411">
                  <a:extLst>
                    <a:ext uri="{9D8B030D-6E8A-4147-A177-3AD203B41FA5}">
                      <a16:colId xmlns:a16="http://schemas.microsoft.com/office/drawing/2014/main" val="3222592987"/>
                    </a:ext>
                  </a:extLst>
                </a:gridCol>
                <a:gridCol w="1887208">
                  <a:extLst>
                    <a:ext uri="{9D8B030D-6E8A-4147-A177-3AD203B41FA5}">
                      <a16:colId xmlns:a16="http://schemas.microsoft.com/office/drawing/2014/main" val="336473513"/>
                    </a:ext>
                  </a:extLst>
                </a:gridCol>
              </a:tblGrid>
              <a:tr h="672188">
                <a:tc>
                  <a:txBody>
                    <a:bodyPr/>
                    <a:lstStyle/>
                    <a:p>
                      <a:r>
                        <a:rPr lang="pt-BR" sz="2000" b="0" cap="all" spc="150">
                          <a:solidFill>
                            <a:schemeClr val="lt1"/>
                          </a:solidFill>
                          <a:effectLst/>
                        </a:rPr>
                        <a:t>Respostas corretas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0" cap="all" spc="150">
                          <a:solidFill>
                            <a:schemeClr val="lt1"/>
                          </a:solidFill>
                          <a:effectLst/>
                        </a:rPr>
                        <a:t>52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86264"/>
                  </a:ext>
                </a:extLst>
              </a:tr>
              <a:tr h="61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cap="none" spc="0">
                          <a:solidFill>
                            <a:schemeClr val="tx1"/>
                          </a:solidFill>
                          <a:effectLst/>
                        </a:rPr>
                        <a:t>Em branco ou incompreensível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cap="none" spc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017587"/>
                  </a:ext>
                </a:extLst>
              </a:tr>
              <a:tr h="616788">
                <a:tc>
                  <a:txBody>
                    <a:bodyPr/>
                    <a:lstStyle/>
                    <a:p>
                      <a:r>
                        <a:rPr lang="pt-BR" sz="1600" cap="none" spc="0">
                          <a:solidFill>
                            <a:schemeClr val="tx1"/>
                          </a:solidFill>
                          <a:effectLst/>
                        </a:rPr>
                        <a:t>Respostas incorretas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cap="none" spc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27143"/>
                  </a:ext>
                </a:extLst>
              </a:tr>
              <a:tr h="61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cap="none" spc="0">
                          <a:solidFill>
                            <a:schemeClr val="tx1"/>
                          </a:solidFill>
                          <a:effectLst/>
                        </a:rPr>
                        <a:t>Respostas parcialmente corretas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166200" marR="166200" marT="166200" marB="1662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849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5235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C0DA0C1-4990-4954-BBB0-784018D7A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74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666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E7087-6714-4B9F-A4EC-79BE8701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ED245D-25C8-4531-BA65-C5F2E84B8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630126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>
              <a:buNone/>
            </a:pPr>
            <a:r>
              <a:rPr lang="pt-BR" sz="1700" b="1" dirty="0">
                <a:latin typeface="Calibri Light"/>
                <a:cs typeface="Calibri Light"/>
              </a:rPr>
              <a:t>Resposta correta</a:t>
            </a:r>
            <a:endParaRPr lang="en-US" sz="1700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1700" dirty="0">
                <a:latin typeface="Calibri Light"/>
                <a:ea typeface="+mn-lt"/>
                <a:cs typeface="+mn-lt"/>
              </a:rPr>
              <a:t>ele analisou o homem começando pela grande ancora tatuada no dorso de sua mão, em seguida sua postura, e por fim sua barba que foi feita estilo 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suiça</a:t>
            </a:r>
            <a:r>
              <a:rPr lang="pt-BR" sz="1700" dirty="0">
                <a:latin typeface="Calibri Light"/>
                <a:ea typeface="+mn-lt"/>
                <a:cs typeface="+mn-lt"/>
              </a:rPr>
              <a:t>. Juntando todas essas 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caracteristicas</a:t>
            </a:r>
            <a:r>
              <a:rPr lang="pt-BR" sz="1700" dirty="0">
                <a:latin typeface="Calibri Light"/>
                <a:ea typeface="+mn-lt"/>
                <a:cs typeface="+mn-lt"/>
              </a:rPr>
              <a:t>, Sherlock chegou 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a</a:t>
            </a:r>
            <a:r>
              <a:rPr lang="pt-BR" sz="1700" dirty="0">
                <a:latin typeface="Calibri Light"/>
                <a:ea typeface="+mn-lt"/>
                <a:cs typeface="+mn-lt"/>
              </a:rPr>
              <a:t> conclusão que ele já tinha 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sidu</a:t>
            </a:r>
            <a:r>
              <a:rPr lang="pt-BR" sz="1700" dirty="0">
                <a:latin typeface="Calibri Light"/>
                <a:ea typeface="+mn-lt"/>
                <a:cs typeface="+mn-lt"/>
              </a:rPr>
              <a:t> um sargento.</a:t>
            </a:r>
            <a:endParaRPr lang="pt-BR" sz="1700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sz="1700" b="1" dirty="0">
                <a:latin typeface="Calibri Light"/>
                <a:cs typeface="Calibri Light"/>
              </a:rPr>
              <a:t>Resposta parcialmente correta</a:t>
            </a:r>
            <a:endParaRPr lang="en-US" sz="1700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1700" dirty="0">
                <a:latin typeface="Calibri Light"/>
                <a:ea typeface="+mn-lt"/>
                <a:cs typeface="+mn-lt"/>
              </a:rPr>
              <a:t>mesmo o homem estando do outro lado da rua, pode ver uma grande âncora azul 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tatuda</a:t>
            </a:r>
            <a:r>
              <a:rPr lang="pt-BR" sz="1700" dirty="0">
                <a:latin typeface="Calibri Light"/>
                <a:ea typeface="+mn-lt"/>
                <a:cs typeface="+mn-lt"/>
              </a:rPr>
              <a:t> no dorso de sua mão. Além disso, ele tinha postura militar e usava suíças à da marinha</a:t>
            </a:r>
            <a:endParaRPr lang="pt-BR" sz="1700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sz="1700" b="1" dirty="0">
                <a:latin typeface="Calibri Light"/>
                <a:cs typeface="Calibri Light"/>
              </a:rPr>
              <a:t>Resposta incorreta</a:t>
            </a:r>
            <a:endParaRPr lang="en-US" sz="1700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1700" dirty="0">
                <a:latin typeface="Calibri Light"/>
                <a:cs typeface="Calibri"/>
              </a:rPr>
              <a:t>Ele descobriu, sendo grosseiro, e assim foi com que percebesse, que ele era militar, da marina.</a:t>
            </a:r>
            <a:endParaRPr lang="pt-BR" sz="1700" dirty="0">
              <a:latin typeface="Calibri Light"/>
            </a:endParaRPr>
          </a:p>
          <a:p>
            <a:pPr marL="0" indent="0">
              <a:buNone/>
            </a:pPr>
            <a:r>
              <a:rPr lang="pt-BR" sz="1700" b="1" dirty="0">
                <a:latin typeface="Calibri Light"/>
                <a:cs typeface="Calibri" panose="020F0502020204030204"/>
              </a:rPr>
              <a:t>#Bônus</a:t>
            </a:r>
          </a:p>
          <a:p>
            <a:pPr marL="0" indent="0">
              <a:buNone/>
            </a:pPr>
            <a:r>
              <a:rPr lang="pt-BR" sz="1700" dirty="0">
                <a:latin typeface="Calibri Light"/>
                <a:ea typeface="+mn-lt"/>
                <a:cs typeface="+mn-lt"/>
              </a:rPr>
              <a:t>Ele avaliou o 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corpal</a:t>
            </a:r>
            <a:r>
              <a:rPr lang="pt-BR" sz="1700" dirty="0">
                <a:latin typeface="Calibri Light"/>
                <a:ea typeface="+mn-lt"/>
                <a:cs typeface="+mn-lt"/>
              </a:rPr>
              <a:t>, percebeu os traços e os comparam com 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tracos</a:t>
            </a:r>
            <a:r>
              <a:rPr lang="pt-BR" sz="1700" dirty="0">
                <a:latin typeface="Calibri Light"/>
                <a:ea typeface="+mn-lt"/>
                <a:cs typeface="+mn-lt"/>
              </a:rPr>
              <a:t> de marinheiro, então chegou a tal conclusão. #</a:t>
            </a:r>
            <a:r>
              <a:rPr lang="pt-BR" sz="1700" dirty="0" err="1">
                <a:latin typeface="Calibri Light"/>
                <a:ea typeface="+mn-lt"/>
                <a:cs typeface="+mn-lt"/>
              </a:rPr>
              <a:t>cienciadadeduçãoeTOP</a:t>
            </a:r>
            <a:endParaRPr lang="pt-BR" sz="17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59994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4A34FE-269A-4278-B0F4-0E73CFA3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Parte 2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B06144-EB63-4482-A491-DE459DB61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Um exemplo de sequência didática na surpresa</a:t>
            </a:r>
          </a:p>
        </p:txBody>
      </p:sp>
    </p:spTree>
    <p:extLst>
      <p:ext uri="{BB962C8B-B14F-4D97-AF65-F5344CB8AC3E}">
        <p14:creationId xmlns:p14="http://schemas.microsoft.com/office/powerpoint/2010/main" val="22347933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B28C352B-A963-44D3-A5AB-7ABC9AD2C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t-BR" altLang="pt-BR" sz="3100">
                <a:solidFill>
                  <a:srgbClr val="FFFFFF"/>
                </a:solidFill>
              </a:rPr>
              <a:t>Como escolher o paradidático?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9B218E3-7D17-4646-9210-733E546DE9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609600" indent="-60960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pt-BR" altLang="pt-BR" dirty="0"/>
              <a:t>Dos “parâmetros”, evitar:</a:t>
            </a:r>
          </a:p>
          <a:p>
            <a:pPr marL="609600" indent="-60960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609600" indent="-609600" eaLnBrk="1" hangingPunct="1">
              <a:buFontTx/>
              <a:buAutoNum type="arabicParenR"/>
            </a:pPr>
            <a:r>
              <a:rPr lang="pt-BR" altLang="pt-BR" dirty="0"/>
              <a:t>Tema </a:t>
            </a:r>
            <a:r>
              <a:rPr lang="pt-BR" altLang="pt-BR" dirty="0" err="1"/>
              <a:t>teen</a:t>
            </a:r>
            <a:endParaRPr lang="pt-BR" altLang="pt-BR" dirty="0"/>
          </a:p>
          <a:p>
            <a:pPr marL="609600" indent="-609600" eaLnBrk="1" hangingPunct="1">
              <a:buFontTx/>
              <a:buAutoNum type="arabicParenR"/>
            </a:pPr>
            <a:r>
              <a:rPr lang="pt-BR" altLang="pt-BR" dirty="0"/>
              <a:t>Moral da história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pt-BR" altLang="pt-BR" dirty="0"/>
              <a:t>Tentativa civilizatória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pt-BR" altLang="pt-BR" dirty="0"/>
              <a:t>Suposta facilidade lexical e/ou sintática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pt-BR" altLang="pt-BR" dirty="0"/>
              <a:t>Edições escolares</a:t>
            </a:r>
          </a:p>
          <a:p>
            <a:pPr marL="609600" indent="-609600" eaLnBrk="1" hangingPunct="1">
              <a:buFontTx/>
              <a:buAutoNum type="arabicParenR"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9350490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111EF239-A017-4F0F-85AA-34D16B966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anchor="t">
            <a:normAutofit/>
          </a:bodyPr>
          <a:lstStyle/>
          <a:p>
            <a:pPr eaLnBrk="1" hangingPunct="1"/>
            <a:r>
              <a:rPr lang="pt-BR" altLang="pt-BR" sz="3500">
                <a:solidFill>
                  <a:srgbClr val="FFFFFF"/>
                </a:solidFill>
              </a:rPr>
              <a:t>Como trabalhar a leitura?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1D762DC6-7F6F-41D0-A5C0-9238D261E23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85641" y="1412489"/>
            <a:ext cx="2570462" cy="436384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pt-BR" altLang="pt-BR" sz="1700"/>
          </a:p>
          <a:p>
            <a:pPr eaLnBrk="1" hangingPunct="1">
              <a:buFontTx/>
              <a:buNone/>
            </a:pPr>
            <a:r>
              <a:rPr lang="pt-BR" altLang="pt-BR" sz="1700"/>
              <a:t>O pulo do gato:</a:t>
            </a:r>
          </a:p>
          <a:p>
            <a:pPr eaLnBrk="1" hangingPunct="1">
              <a:buFontTx/>
              <a:buNone/>
            </a:pPr>
            <a:endParaRPr lang="pt-BR" altLang="pt-BR" sz="1700"/>
          </a:p>
          <a:p>
            <a:pPr eaLnBrk="1" hangingPunct="1">
              <a:buFontTx/>
              <a:buNone/>
            </a:pPr>
            <a:r>
              <a:rPr lang="pt-BR" altLang="pt-BR" sz="1700" b="1"/>
              <a:t>De: O que o livro diz?</a:t>
            </a:r>
          </a:p>
          <a:p>
            <a:pPr eaLnBrk="1" hangingPunct="1">
              <a:buFontTx/>
              <a:buNone/>
            </a:pPr>
            <a:endParaRPr lang="pt-BR" altLang="pt-BR" sz="1700" b="1"/>
          </a:p>
          <a:p>
            <a:pPr eaLnBrk="1" hangingPunct="1">
              <a:buFontTx/>
              <a:buNone/>
            </a:pPr>
            <a:r>
              <a:rPr lang="pt-BR" altLang="pt-BR" sz="1700" b="1"/>
              <a:t>Para: Como o livro diz o que ele diz?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F815BCE-6677-4C19-932B-199EE2FCB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412489"/>
            <a:ext cx="2398275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700"/>
          </a:p>
          <a:p>
            <a:pPr marL="0" indent="0">
              <a:buNone/>
            </a:pPr>
            <a:endParaRPr lang="pt-BR" sz="1700"/>
          </a:p>
          <a:p>
            <a:pPr marL="0" indent="0">
              <a:buNone/>
            </a:pPr>
            <a:r>
              <a:rPr lang="pt-BR" sz="1700"/>
              <a:t>“O professor não é, aqui, mais do que uma casamenteira. Quando é chegada a hora, é bom que ele saia de cena na ponta dos pés.”</a:t>
            </a:r>
          </a:p>
          <a:p>
            <a:pPr marL="0" indent="0">
              <a:buNone/>
            </a:pPr>
            <a:endParaRPr lang="pt-BR" sz="1700"/>
          </a:p>
          <a:p>
            <a:pPr marL="0" indent="0">
              <a:buNone/>
            </a:pPr>
            <a:r>
              <a:rPr lang="pt-BR" sz="1700"/>
              <a:t>Daniel PENNAC, em </a:t>
            </a:r>
            <a:r>
              <a:rPr lang="pt-BR" sz="1700" b="1"/>
              <a:t>Como Um Romance</a:t>
            </a:r>
            <a:r>
              <a:rPr lang="pt-BR" sz="1700"/>
              <a:t>. </a:t>
            </a:r>
          </a:p>
          <a:p>
            <a:pPr marL="0" indent="0">
              <a:buNone/>
            </a:pPr>
            <a:r>
              <a:rPr lang="pt-BR" sz="1700"/>
              <a:t> </a:t>
            </a:r>
          </a:p>
          <a:p>
            <a:pPr marL="0" indent="0">
              <a:buNone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15536296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70390F-B200-403E-9D15-276D71B8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anchor="t"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Referência do 6º ao 9º 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EBA58C-698B-4C30-B051-46B6F0229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5641" y="1412489"/>
            <a:ext cx="2570462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700"/>
              <a:t>São Paulo (Cidade) Secretaria Municipal. Diretoria de Orientação Técnica. </a:t>
            </a:r>
            <a:r>
              <a:rPr lang="pt-BR" sz="1700" i="1"/>
              <a:t>Referencial de expectativas para o desenvolvimento da competência leitora e escritora no ciclo II do ensino fundamental</a:t>
            </a:r>
            <a:r>
              <a:rPr lang="pt-BR" sz="1700"/>
              <a:t>. São Paulo: SME/DOT, 2006.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D81F2F-30A1-41A4-931F-705FDD0AC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412489"/>
            <a:ext cx="2398275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r>
              <a:rPr lang="pt-BR" sz="1700" dirty="0"/>
              <a:t>A leitura é trabalhada no esquema “antes”, “durante” e “depois” do contato do aluno com o texto integral</a:t>
            </a:r>
          </a:p>
        </p:txBody>
      </p:sp>
    </p:spTree>
    <p:extLst>
      <p:ext uri="{BB962C8B-B14F-4D97-AF65-F5344CB8AC3E}">
        <p14:creationId xmlns:p14="http://schemas.microsoft.com/office/powerpoint/2010/main" val="6242456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FEE568-83C4-4835-8BD0-E546597E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Antes do contato com o texto integral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DA5A6-1C11-4226-BE47-4D3EDFBF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600" dirty="0"/>
              <a:t>• Levantamento do conhecimento prévio sobre o assunto.</a:t>
            </a:r>
          </a:p>
          <a:p>
            <a:pPr marL="0" indent="0">
              <a:buNone/>
            </a:pPr>
            <a:r>
              <a:rPr lang="pt-BR" sz="1600" dirty="0"/>
              <a:t>• Expectativas em função do suporte.</a:t>
            </a:r>
          </a:p>
          <a:p>
            <a:pPr marL="0" indent="0">
              <a:buNone/>
            </a:pPr>
            <a:r>
              <a:rPr lang="pt-BR" sz="1600" dirty="0"/>
              <a:t>• Expectativas em função dos textos da capa, quarta-capa, orelha etc.</a:t>
            </a:r>
          </a:p>
          <a:p>
            <a:pPr marL="0" indent="0">
              <a:buNone/>
            </a:pPr>
            <a:r>
              <a:rPr lang="pt-BR" sz="1600" dirty="0"/>
              <a:t>• Expectativas em função da formatação do gênero (divisão em colunas, segmentação do texto...).</a:t>
            </a:r>
          </a:p>
          <a:p>
            <a:pPr marL="0" indent="0">
              <a:buNone/>
            </a:pPr>
            <a:r>
              <a:rPr lang="pt-BR" sz="1600" dirty="0"/>
              <a:t>• Expectativas em função do autor ou instituição responsável pela publicação.</a:t>
            </a:r>
          </a:p>
          <a:p>
            <a:pPr marL="0" indent="0">
              <a:buNone/>
            </a:pPr>
            <a:r>
              <a:rPr lang="pt-BR" sz="1600" dirty="0"/>
              <a:t>• Antecipação do tema ou ideia principal a partir dos elementos </a:t>
            </a:r>
            <a:r>
              <a:rPr lang="pt-BR" sz="1600" dirty="0" err="1"/>
              <a:t>paratextuais</a:t>
            </a:r>
            <a:r>
              <a:rPr lang="pt-BR" sz="1600" dirty="0"/>
              <a:t>, como título, subtítulos, epígrafes, prefácios, sumários.</a:t>
            </a:r>
          </a:p>
          <a:p>
            <a:pPr marL="0" indent="0">
              <a:buNone/>
            </a:pPr>
            <a:r>
              <a:rPr lang="pt-BR" sz="1600" dirty="0"/>
              <a:t>• Antecipação do tema ou ideia principal a partir do exame de imagens ou de saliências gráficas.</a:t>
            </a:r>
          </a:p>
          <a:p>
            <a:pPr marL="0" indent="0">
              <a:buNone/>
            </a:pPr>
            <a:r>
              <a:rPr lang="pt-BR" sz="1600" dirty="0"/>
              <a:t>• Explicitação das expectativas de leitura a partir da análise dos índices anteriores.</a:t>
            </a:r>
          </a:p>
          <a:p>
            <a:pPr marL="0" indent="0">
              <a:buNone/>
            </a:pPr>
            <a:r>
              <a:rPr lang="pt-BR" sz="1600" dirty="0"/>
              <a:t>• Definição dos objetivos da leitura.</a:t>
            </a:r>
          </a:p>
        </p:txBody>
      </p:sp>
    </p:spTree>
    <p:extLst>
      <p:ext uri="{BB962C8B-B14F-4D97-AF65-F5344CB8AC3E}">
        <p14:creationId xmlns:p14="http://schemas.microsoft.com/office/powerpoint/2010/main" val="155661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1114865"/>
            <a:ext cx="8579095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F7F117-6700-4648-9188-B4A445F4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5" y="1207184"/>
            <a:ext cx="8354891" cy="697835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4050">
                <a:solidFill>
                  <a:srgbClr val="FFFFFF"/>
                </a:solidFill>
              </a:rPr>
              <a:t>Quinto ano – texto base 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943723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EDD2710-1825-4546-A112-5A1A132C2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" y="3110351"/>
            <a:ext cx="8622616" cy="22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799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F31FCE-1D85-4847-B867-04A3B477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Durante o contato com o texto integral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582284-F470-424B-AA44-2FE2EB84F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500" dirty="0"/>
              <a:t>• Confirmação ou retificação das antecipações ou expectativas de sentido criadas antes ou durante a leitura.</a:t>
            </a:r>
          </a:p>
          <a:p>
            <a:pPr marL="0" indent="0">
              <a:buNone/>
            </a:pPr>
            <a:r>
              <a:rPr lang="pt-BR" sz="1500" dirty="0"/>
              <a:t>• Localização ou construção do tema ou da ideia principal.</a:t>
            </a:r>
          </a:p>
          <a:p>
            <a:pPr marL="0" indent="0">
              <a:buNone/>
            </a:pPr>
            <a:r>
              <a:rPr lang="pt-BR" sz="1500" dirty="0"/>
              <a:t>• Esclarecimento de palavras desconhecidas a partir de inferência ou consulta a dicionário.</a:t>
            </a:r>
          </a:p>
          <a:p>
            <a:pPr marL="0" indent="0">
              <a:buNone/>
            </a:pPr>
            <a:r>
              <a:rPr lang="pt-BR" sz="1500" dirty="0"/>
              <a:t>• Identificação de palavras-chave para a determinação dos conceitos veiculados.</a:t>
            </a:r>
          </a:p>
          <a:p>
            <a:pPr marL="0" indent="0">
              <a:buNone/>
            </a:pPr>
            <a:r>
              <a:rPr lang="pt-BR" sz="1500" dirty="0"/>
              <a:t>• Busca de informações complementares em textos de apoio subordinados ao texto principal ou por meio de consulta a enciclopédias, Internet e outras fontes.</a:t>
            </a:r>
          </a:p>
          <a:p>
            <a:pPr marL="0" indent="0">
              <a:buNone/>
            </a:pPr>
            <a:r>
              <a:rPr lang="pt-BR" sz="1500" dirty="0"/>
              <a:t>• Identificação das pistas linguísticas responsáveis pela continuidade temática ou pela progressão temática.</a:t>
            </a:r>
          </a:p>
          <a:p>
            <a:pPr marL="0" indent="0">
              <a:buNone/>
            </a:pPr>
            <a:r>
              <a:rPr lang="pt-BR" sz="1500" dirty="0"/>
              <a:t>• Utilização das pistas linguísticas para compreender a hierarquização das proposições, sintetizando o conteúdo do texto.</a:t>
            </a:r>
          </a:p>
          <a:p>
            <a:pPr marL="0" indent="0">
              <a:buNone/>
            </a:pPr>
            <a:r>
              <a:rPr lang="pt-BR" sz="1500" dirty="0"/>
              <a:t>• Construção do sentido global do texto.</a:t>
            </a:r>
          </a:p>
          <a:p>
            <a:pPr marL="0" indent="0">
              <a:buNone/>
            </a:pPr>
            <a:r>
              <a:rPr lang="pt-BR" sz="1500" dirty="0"/>
              <a:t>• Identificação das pistas linguísticas responsáveis por introduzir no texto a posição do autor.</a:t>
            </a:r>
          </a:p>
          <a:p>
            <a:pPr marL="0" indent="0">
              <a:buNone/>
            </a:pPr>
            <a:r>
              <a:rPr lang="pt-BR" sz="1500" dirty="0"/>
              <a:t>• Identificação do leitor-virtual a partir das pistas linguísticas.</a:t>
            </a:r>
          </a:p>
          <a:p>
            <a:pPr marL="0" indent="0">
              <a:buNone/>
            </a:pPr>
            <a:r>
              <a:rPr lang="pt-BR" sz="1500" dirty="0"/>
              <a:t>• Identificar referências a outros textos, buscando informações adicionais se necessário.</a:t>
            </a:r>
          </a:p>
          <a:p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28333809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F31FCE-1D85-4847-B867-04A3B477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Após o contato com o texto integral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582284-F470-424B-AA44-2FE2EB84F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• Construção da síntese semântica do texto.</a:t>
            </a:r>
          </a:p>
          <a:p>
            <a:pPr marL="0" indent="0">
              <a:buNone/>
            </a:pPr>
            <a:r>
              <a:rPr lang="pt-BR" dirty="0"/>
              <a:t>• Troca de impressões a respeito dos textos lidos, fornecendo indicações para sustentação de sua leitura e acolhendo outras posições.</a:t>
            </a:r>
          </a:p>
          <a:p>
            <a:pPr marL="0" indent="0">
              <a:buNone/>
            </a:pPr>
            <a:r>
              <a:rPr lang="pt-BR" dirty="0"/>
              <a:t>• Utilização, em função da finalidade da leitura, do registro escrito para melhor compreensão.</a:t>
            </a:r>
          </a:p>
          <a:p>
            <a:pPr marL="0" indent="0">
              <a:buNone/>
            </a:pPr>
            <a:r>
              <a:rPr lang="pt-BR" dirty="0"/>
              <a:t>• Avaliação crítica do texto.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33290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2F585E-7FF5-469F-9103-3F6C4AC5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80" y="640081"/>
            <a:ext cx="2532887" cy="368197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3800" dirty="0">
                <a:solidFill>
                  <a:schemeClr val="bg1"/>
                </a:solidFill>
              </a:rPr>
              <a:t>Um </a:t>
            </a:r>
            <a:r>
              <a:rPr lang="en-US" sz="3800" dirty="0" err="1">
                <a:solidFill>
                  <a:schemeClr val="bg1"/>
                </a:solidFill>
              </a:rPr>
              <a:t>exemplo</a:t>
            </a:r>
            <a:r>
              <a:rPr lang="en-US" sz="3800" dirty="0">
                <a:solidFill>
                  <a:schemeClr val="bg1"/>
                </a:solidFill>
              </a:rPr>
              <a:t> de </a:t>
            </a:r>
            <a:r>
              <a:rPr lang="en-US" sz="3800" dirty="0" err="1">
                <a:solidFill>
                  <a:schemeClr val="bg1"/>
                </a:solidFill>
              </a:rPr>
              <a:t>sequência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didática</a:t>
            </a:r>
            <a:r>
              <a:rPr lang="en-US" sz="3800" dirty="0">
                <a:solidFill>
                  <a:schemeClr val="bg1"/>
                </a:solidFill>
              </a:rPr>
              <a:t> com o </a:t>
            </a:r>
            <a:r>
              <a:rPr lang="en-US" sz="3800" dirty="0" err="1">
                <a:solidFill>
                  <a:schemeClr val="bg1"/>
                </a:solidFill>
              </a:rPr>
              <a:t>único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livro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possível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EE9D4A6-8E2F-46D5-85AA-CD6C8EA23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321" b="-2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629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CFB4EF6-AFE7-4081-8967-E9F9E8AAA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5636BB-5EAB-4B02-A557-B40C5BB2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Calulo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Cuanza Sul, Angola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941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1FFC04F-FFB1-4F79-8429-67F8E564C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00" b="27850"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7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68610" name="Título 1">
            <a:extLst>
              <a:ext uri="{FF2B5EF4-FFF2-40B4-BE49-F238E27FC236}">
                <a16:creationId xmlns:a16="http://schemas.microsoft.com/office/drawing/2014/main" id="{2B0C0CA8-B3FB-4447-A15B-A0AAFE571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2700" dirty="0"/>
              <a:t>Depois de guerras, quase não havia professores vivos</a:t>
            </a:r>
            <a:endParaRPr lang="pt-BR" altLang="pt-BR" sz="3150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1" name="Espaço Reservado para Conteúdo 2">
            <a:extLst>
              <a:ext uri="{FF2B5EF4-FFF2-40B4-BE49-F238E27FC236}">
                <a16:creationId xmlns:a16="http://schemas.microsoft.com/office/drawing/2014/main" id="{088BA6DC-41A8-4EB9-BAC2-C0A57C5C56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0421" y="4277679"/>
            <a:ext cx="3444766" cy="1964879"/>
          </a:xfrm>
        </p:spPr>
        <p:txBody>
          <a:bodyPr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sz="1575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575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575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575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886844C-D34B-4F58-A99A-727280E59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616A14-EA1A-4771-BA4C-EAD65681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direção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pediu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ajuda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Como?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2390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0CE5354-44FF-4139-835B-6FDE165EF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37" b="18712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sp>
        <p:nvSpPr>
          <p:cNvPr id="74754" name="Título 1">
            <a:extLst>
              <a:ext uri="{FF2B5EF4-FFF2-40B4-BE49-F238E27FC236}">
                <a16:creationId xmlns:a16="http://schemas.microsoft.com/office/drawing/2014/main" id="{6CCECB51-5900-471E-BC64-DF73CA321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3748" y="4551037"/>
            <a:ext cx="3766337" cy="1509931"/>
          </a:xfrm>
        </p:spPr>
        <p:txBody>
          <a:bodyPr>
            <a:normAutofit/>
          </a:bodyPr>
          <a:lstStyle/>
          <a:p>
            <a:r>
              <a:rPr lang="pt-BR" altLang="pt-BR" sz="3500">
                <a:solidFill>
                  <a:srgbClr val="000000"/>
                </a:solidFill>
              </a:rPr>
              <a:t>O material</a:t>
            </a:r>
          </a:p>
        </p:txBody>
      </p:sp>
      <p:sp>
        <p:nvSpPr>
          <p:cNvPr id="74755" name="Espaço Reservado para Conteúdo 2">
            <a:extLst>
              <a:ext uri="{FF2B5EF4-FFF2-40B4-BE49-F238E27FC236}">
                <a16:creationId xmlns:a16="http://schemas.microsoft.com/office/drawing/2014/main" id="{912FB1DB-4501-4C59-BE45-280C792697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sz="1400">
              <a:solidFill>
                <a:srgbClr val="0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400">
              <a:solidFill>
                <a:srgbClr val="0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400">
              <a:solidFill>
                <a:srgbClr val="0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400" i="1">
                <a:solidFill>
                  <a:srgbClr val="000000"/>
                </a:solidFill>
              </a:rPr>
              <a:t>O menino do dedo verde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4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4449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778" name="Título 1">
            <a:extLst>
              <a:ext uri="{FF2B5EF4-FFF2-40B4-BE49-F238E27FC236}">
                <a16:creationId xmlns:a16="http://schemas.microsoft.com/office/drawing/2014/main" id="{F11C6F64-3FEA-4362-9F38-B3257F4F0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712" y="3481557"/>
            <a:ext cx="4540169" cy="1898906"/>
          </a:xfrm>
        </p:spPr>
        <p:txBody>
          <a:bodyPr>
            <a:normAutofit/>
          </a:bodyPr>
          <a:lstStyle/>
          <a:p>
            <a:r>
              <a:rPr lang="pt-BR" altLang="pt-BR" b="1">
                <a:solidFill>
                  <a:srgbClr val="FFFFFF"/>
                </a:solidFill>
              </a:rPr>
              <a:t>Como colocar o livro no tempo?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3125" y="2196877"/>
            <a:ext cx="3890875" cy="4661123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2990" y="2336743"/>
            <a:ext cx="3751010" cy="452125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39621" y="-3941"/>
            <a:ext cx="4124601" cy="2980208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0961" y="-5576"/>
            <a:ext cx="3815104" cy="2825978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779" name="Espaço Reservado para Conteúdo 2">
            <a:extLst>
              <a:ext uri="{FF2B5EF4-FFF2-40B4-BE49-F238E27FC236}">
                <a16:creationId xmlns:a16="http://schemas.microsoft.com/office/drawing/2014/main" id="{3F12E092-60F1-4641-9208-5C678ADC1F9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05047" y="252504"/>
            <a:ext cx="2832808" cy="1763887"/>
          </a:xfrm>
        </p:spPr>
        <p:txBody>
          <a:bodyPr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500"/>
              <a:t>Um ano letivo, 4 bimestres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500"/>
              <a:t>Cada bimestre, 8 semanas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500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0322B49-835C-4723-A7B7-CC7C280C7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6985" y="3000888"/>
            <a:ext cx="2790279" cy="361736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1500" dirty="0"/>
              <a:t>Estrutura do livro: 20 capítulos, distribuídos ao longo de 97 páginas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9885E18B-B1BB-4DC8-AC9C-1B584F90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O enredo enreda, melhor dividir a estrutura em blocos (passo 1)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7C5BE16-7BC7-4869-BDD9-0AF0FFF3C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809625" indent="-809625">
              <a:buFont typeface="Wingdings" panose="05000000000000000000" pitchFamily="2" charset="2"/>
              <a:buNone/>
              <a:defRPr/>
            </a:pPr>
            <a:endParaRPr lang="pt-BR" b="1" dirty="0"/>
          </a:p>
          <a:p>
            <a:pPr marL="809625" indent="-809625">
              <a:buFont typeface="Wingdings" panose="05000000000000000000" pitchFamily="2" charset="2"/>
              <a:buNone/>
              <a:defRPr/>
            </a:pPr>
            <a:r>
              <a:rPr lang="pt-BR" b="1" dirty="0"/>
              <a:t>Capítulos 1 a 6: </a:t>
            </a:r>
            <a:r>
              <a:rPr lang="pt-BR" dirty="0"/>
              <a:t>Descrição do protagonista e de suas circunstâncias</a:t>
            </a:r>
          </a:p>
          <a:p>
            <a:pPr marL="809625" indent="-809625">
              <a:buFont typeface="Wingdings" panose="05000000000000000000" pitchFamily="2" charset="2"/>
              <a:buNone/>
              <a:defRPr/>
            </a:pPr>
            <a:r>
              <a:rPr lang="pt-BR" b="1" dirty="0"/>
              <a:t>Capítulos  7 a 12: </a:t>
            </a:r>
            <a:r>
              <a:rPr lang="pt-BR" dirty="0"/>
              <a:t>Narração das ações que desembocarão no conflito principal</a:t>
            </a:r>
          </a:p>
          <a:p>
            <a:pPr marL="809625" indent="-809625">
              <a:buFont typeface="Wingdings" panose="05000000000000000000" pitchFamily="2" charset="2"/>
              <a:buNone/>
              <a:defRPr/>
            </a:pPr>
            <a:r>
              <a:rPr lang="pt-BR" b="1" dirty="0"/>
              <a:t>Capítulos 13 a 16: </a:t>
            </a:r>
            <a:r>
              <a:rPr lang="pt-BR" dirty="0"/>
              <a:t>Conflito principal </a:t>
            </a:r>
          </a:p>
          <a:p>
            <a:pPr marL="809625" indent="-809625">
              <a:buFont typeface="Wingdings" panose="05000000000000000000" pitchFamily="2" charset="2"/>
              <a:buNone/>
              <a:defRPr/>
            </a:pPr>
            <a:r>
              <a:rPr lang="pt-BR" b="1" dirty="0"/>
              <a:t>Capítulos 17: </a:t>
            </a:r>
            <a:r>
              <a:rPr lang="pt-BR" dirty="0"/>
              <a:t>Clímax</a:t>
            </a:r>
          </a:p>
          <a:p>
            <a:pPr marL="809625" indent="-809625">
              <a:buFont typeface="Wingdings" panose="05000000000000000000" pitchFamily="2" charset="2"/>
              <a:buNone/>
              <a:defRPr/>
            </a:pPr>
            <a:r>
              <a:rPr lang="pt-BR" b="1" dirty="0"/>
              <a:t>Capítulos 18 a 20: </a:t>
            </a:r>
            <a:r>
              <a:rPr lang="pt-BR" dirty="0"/>
              <a:t>Desfecho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15759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Título 1">
            <a:extLst>
              <a:ext uri="{FF2B5EF4-FFF2-40B4-BE49-F238E27FC236}">
                <a16:creationId xmlns:a16="http://schemas.microsoft.com/office/drawing/2014/main" id="{7061D563-F28A-4CE5-8CD2-15A774B48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pt-BR" altLang="pt-BR">
                <a:solidFill>
                  <a:srgbClr val="FFFFFF"/>
                </a:solidFill>
              </a:rPr>
              <a:t>Passo 2: Decisões temporais</a:t>
            </a:r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971" name="Espaço Reservado para Conteúdo 2">
            <a:extLst>
              <a:ext uri="{FF2B5EF4-FFF2-40B4-BE49-F238E27FC236}">
                <a16:creationId xmlns:a16="http://schemas.microsoft.com/office/drawing/2014/main" id="{964DB4A7-DEF0-405A-88DD-E4D4165BC3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dirty="0"/>
              <a:t>Como utilizar oito semanas (16 aulas) para trabalhar o livro?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dirty="0"/>
              <a:t>No caso, ficou planejado assim: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b="1" dirty="0"/>
              <a:t>Antes</a:t>
            </a:r>
            <a:r>
              <a:rPr lang="pt-BR" altLang="pt-BR" dirty="0"/>
              <a:t>: Semana 1, 2 aulas</a:t>
            </a:r>
          </a:p>
          <a:p>
            <a:pPr marL="0" indent="0">
              <a:buNone/>
            </a:pPr>
            <a:r>
              <a:rPr lang="pt-BR" altLang="pt-BR" b="1" dirty="0"/>
              <a:t>Durante</a:t>
            </a:r>
            <a:r>
              <a:rPr lang="pt-BR" altLang="pt-BR" dirty="0"/>
              <a:t>: Semanas 2 a 7, 12 aulas</a:t>
            </a:r>
          </a:p>
          <a:p>
            <a:pPr marL="0" indent="0">
              <a:buNone/>
            </a:pPr>
            <a:r>
              <a:rPr lang="pt-BR" altLang="pt-BR" b="1" dirty="0"/>
              <a:t>Depois</a:t>
            </a:r>
            <a:r>
              <a:rPr lang="pt-BR" altLang="pt-BR" dirty="0"/>
              <a:t>: Semana 8, 2 aulas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86047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47"/>
            <a:ext cx="3125451" cy="5143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9CFB4B-8E75-4552-BE18-B06EFF24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6" y="1300759"/>
            <a:ext cx="2400300" cy="4189214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 Light"/>
              </a:rPr>
              <a:t>1. Sinonimia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2" y="2698860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C2C8CD-AA7F-44DA-BEB0-68DEB8220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  Na linha 1, está escrita a expressão “carga humana” para descrever o que estava dentro do navio negreiro. Algumas alterações gramaticais foram feitas nesta frase. Complete-a com uma palavra ou expressão que tenha o mesmo sentido, sem perder o original. </a:t>
            </a:r>
            <a:endParaRPr lang="pt-BR" dirty="0">
              <a:latin typeface="Calibri Light"/>
              <a:cs typeface="Calibri Light"/>
            </a:endParaRPr>
          </a:p>
          <a:p>
            <a:pPr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  </a:t>
            </a:r>
            <a:endParaRPr lang="pt-BR" dirty="0"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pt-BR" dirty="0">
                <a:latin typeface="Calibri Light"/>
                <a:ea typeface="+mn-lt"/>
                <a:cs typeface="+mn-lt"/>
              </a:rPr>
              <a:t>R: Os ______________________foram desembarcados na cidade de Salvador.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51786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94" name="Título 1">
            <a:extLst>
              <a:ext uri="{FF2B5EF4-FFF2-40B4-BE49-F238E27FC236}">
                <a16:creationId xmlns:a16="http://schemas.microsoft.com/office/drawing/2014/main" id="{8C3A351D-84D4-4671-9DDF-12F6A065C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chemeClr val="bg1"/>
                </a:solidFill>
              </a:rPr>
              <a:t>Passo 3:</a:t>
            </a:r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995" name="Espaço Reservado para Conteúdo 2">
            <a:extLst>
              <a:ext uri="{FF2B5EF4-FFF2-40B4-BE49-F238E27FC236}">
                <a16:creationId xmlns:a16="http://schemas.microsoft.com/office/drawing/2014/main" id="{0BAC4C4C-6DC5-4E59-9C7D-BBC8B02E74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dirty="0"/>
              <a:t>Antecipação das principais dificuldades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18" name="Título 1">
            <a:extLst>
              <a:ext uri="{FF2B5EF4-FFF2-40B4-BE49-F238E27FC236}">
                <a16:creationId xmlns:a16="http://schemas.microsoft.com/office/drawing/2014/main" id="{C1030997-62D9-4359-ACD7-67BAD78FD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pt-BR" altLang="pt-BR">
                <a:solidFill>
                  <a:srgbClr val="FFFFFF"/>
                </a:solidFill>
              </a:rPr>
              <a:t>Semana 1 – Objetivo: Facilitar a aproximação do aluno da obra, criando a vontade de ler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D17612-62EA-44DA-A602-E2B787778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1600" b="1" dirty="0"/>
              <a:t>SEMANA DA JARDINAGEM</a:t>
            </a:r>
            <a:endParaRPr lang="pt-BR" sz="1600" b="1"/>
          </a:p>
          <a:p>
            <a:pPr>
              <a:buFont typeface="Arial" pitchFamily="34" charset="0"/>
              <a:buChar char="•"/>
              <a:defRPr/>
            </a:pPr>
            <a:r>
              <a:rPr lang="pt-BR" sz="1600" dirty="0"/>
              <a:t>Trabalhar com a metáfora do título, a partir de outras. </a:t>
            </a:r>
            <a:r>
              <a:rPr lang="pt-BR" sz="1600"/>
              <a:t>Ex</a:t>
            </a:r>
            <a:r>
              <a:rPr lang="pt-BR" sz="1600" dirty="0"/>
              <a:t>: </a:t>
            </a:r>
          </a:p>
          <a:p>
            <a:pPr marL="0" indent="534988">
              <a:buFont typeface="Wingdings" panose="05000000000000000000" pitchFamily="2" charset="2"/>
              <a:buNone/>
              <a:defRPr/>
            </a:pPr>
            <a:r>
              <a:rPr lang="pt-BR" sz="1600" dirty="0"/>
              <a:t>O menino do pé frio</a:t>
            </a:r>
          </a:p>
          <a:p>
            <a:pPr marL="0" indent="534988">
              <a:buFont typeface="Wingdings" panose="05000000000000000000" pitchFamily="2" charset="2"/>
              <a:buNone/>
              <a:defRPr/>
            </a:pPr>
            <a:r>
              <a:rPr lang="pt-BR" sz="1600" dirty="0"/>
              <a:t>O menino do nariz comprido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1600" dirty="0"/>
              <a:t>Fazer um passeio pela escola, localizando todas as plantas que existem. Desenhá-las e escrever seus nomes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1600" dirty="0"/>
              <a:t>Estudar</a:t>
            </a:r>
            <a:r>
              <a:rPr lang="pt-BR" sz="1600"/>
              <a:t> </a:t>
            </a:r>
            <a:r>
              <a:rPr lang="pt-BR" sz="1600" dirty="0"/>
              <a:t>os ciclos de crescimento de pelo menos cinco destas plantas. Como semeia? Qual a rega? Quanto tempo leva para florar? De quanto em quanto tempo há floração?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1600" dirty="0"/>
              <a:t>Fazer um trabalho artístico com flores e folhas secas coletadas pela escola. Discutir os melhores modos de composição. Aproximar os alunos da noção de beleza.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1600" dirty="0"/>
              <a:t>Atividade “Confecção de álbum de flores”. O professor seleciona os nomes das principais plantas presentes no livro e os alunos localizam imagens. </a:t>
            </a:r>
            <a:r>
              <a:rPr lang="pt-BR" sz="1600"/>
              <a:t>Ex</a:t>
            </a:r>
            <a:r>
              <a:rPr lang="pt-BR" sz="1600" dirty="0"/>
              <a:t>: Begônias – Jasmins – Lírios - Mimosas  - Palmeiras - Rosa-chá</a:t>
            </a:r>
          </a:p>
          <a:p>
            <a:pPr marL="534988" indent="-534988">
              <a:buFont typeface="Wingdings" panose="05000000000000000000" pitchFamily="2" charset="2"/>
              <a:buNone/>
              <a:defRPr/>
            </a:pPr>
            <a:endParaRPr lang="pt-BR" sz="16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42" name="Título 1">
            <a:extLst>
              <a:ext uri="{FF2B5EF4-FFF2-40B4-BE49-F238E27FC236}">
                <a16:creationId xmlns:a16="http://schemas.microsoft.com/office/drawing/2014/main" id="{8B9AA251-8C55-4E16-9A16-59629C74D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pt-BR" altLang="pt-BR">
                <a:solidFill>
                  <a:srgbClr val="FFFFFF"/>
                </a:solidFill>
              </a:rPr>
              <a:t>Semana 2 – Objetivo: Trabalhar com os principais elementos da estrutura da narrativa</a:t>
            </a:r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91" name="Espaço Reservado para Conteúdo 2">
            <a:extLst>
              <a:ext uri="{FF2B5EF4-FFF2-40B4-BE49-F238E27FC236}">
                <a16:creationId xmlns:a16="http://schemas.microsoft.com/office/drawing/2014/main" id="{5E9AD38B-9D3A-4A35-BB87-4CD987990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/>
              <a:t>Depreender do texto: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pt-BR"/>
          </a:p>
          <a:p>
            <a:pPr marL="514350" indent="-514350">
              <a:buFont typeface="+mj-lt"/>
              <a:buAutoNum type="arabicPeriod"/>
              <a:defRPr/>
            </a:pPr>
            <a:r>
              <a:rPr lang="pt-BR"/>
              <a:t>Quem são os personagens;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/>
              <a:t>Suas características;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/>
              <a:t>As diferenças do protagonista com relação às outras pessoas;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/>
              <a:t>O espaço onde se passa a narrativa; 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pt-BR"/>
              <a:t>O chave de leitura para a metáfora presente no título do livro.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066" name="Título 1">
            <a:extLst>
              <a:ext uri="{FF2B5EF4-FFF2-40B4-BE49-F238E27FC236}">
                <a16:creationId xmlns:a16="http://schemas.microsoft.com/office/drawing/2014/main" id="{86B603A7-97A1-4CA2-A2E3-577675C2A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anchor="t">
            <a:normAutofit/>
          </a:bodyPr>
          <a:lstStyle/>
          <a:p>
            <a:r>
              <a:rPr lang="pt-BR" altLang="pt-BR" sz="3500">
                <a:solidFill>
                  <a:srgbClr val="FFFFFF"/>
                </a:solidFill>
              </a:rPr>
              <a:t>Exemplo de exercício inicial. Ligue as colunas:</a:t>
            </a:r>
          </a:p>
        </p:txBody>
      </p:sp>
      <p:sp>
        <p:nvSpPr>
          <p:cNvPr id="88067" name="Espaço Reservado para Conteúdo 3">
            <a:extLst>
              <a:ext uri="{FF2B5EF4-FFF2-40B4-BE49-F238E27FC236}">
                <a16:creationId xmlns:a16="http://schemas.microsoft.com/office/drawing/2014/main" id="{7D3D7B8C-B81B-428C-8D27-3FB62E727B9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85641" y="1412489"/>
            <a:ext cx="2570462" cy="4363844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sz="14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400"/>
              <a:t>Sr. Trovões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4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400"/>
              <a:t>Ginástico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4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400"/>
              <a:t>Carolo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4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400"/>
              <a:t>Dona Mamãe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4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400"/>
              <a:t>Sr. Papai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4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400"/>
              <a:t>Jardineiro Bigode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4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400"/>
              <a:t>João Batista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68" name="Espaço Reservado para Conteúdo 4">
            <a:extLst>
              <a:ext uri="{FF2B5EF4-FFF2-40B4-BE49-F238E27FC236}">
                <a16:creationId xmlns:a16="http://schemas.microsoft.com/office/drawing/2014/main" id="{F6D84AB0-381D-4FE3-91EA-61630C9468B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338703" y="1412489"/>
            <a:ext cx="2398275" cy="4363844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200"/>
              <a:t>Menino que veio a terra com uma missão determinada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2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200"/>
              <a:t>Homem da ordem, de temperamento explosivo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2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200"/>
              <a:t>Velho macambúzio, de pouca conversa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2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200"/>
              <a:t>Pônei de Tistu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2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200"/>
              <a:t>Homem de cabelos negros fixados com brilhantina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2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200"/>
              <a:t>Mulher loura e leve, de pele macia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20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200"/>
              <a:t>Criado dedicado que costumava polir a escada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20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20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20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20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2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28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090" name="Título 1">
            <a:extLst>
              <a:ext uri="{FF2B5EF4-FFF2-40B4-BE49-F238E27FC236}">
                <a16:creationId xmlns:a16="http://schemas.microsoft.com/office/drawing/2014/main" id="{2395DEA5-AC34-44D1-8F8A-DB87E2B9E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412488"/>
            <a:ext cx="2174391" cy="4363844"/>
          </a:xfrm>
        </p:spPr>
        <p:txBody>
          <a:bodyPr anchor="t">
            <a:normAutofit/>
          </a:bodyPr>
          <a:lstStyle/>
          <a:p>
            <a:r>
              <a:rPr lang="pt-BR" altLang="pt-BR" sz="2700">
                <a:solidFill>
                  <a:srgbClr val="FFFFFF"/>
                </a:solidFill>
              </a:rPr>
              <a:t>Exemplo de exercício aprofundado. </a:t>
            </a:r>
          </a:p>
        </p:txBody>
      </p:sp>
      <p:sp>
        <p:nvSpPr>
          <p:cNvPr id="89091" name="Espaço Reservado para Conteúdo 2">
            <a:extLst>
              <a:ext uri="{FF2B5EF4-FFF2-40B4-BE49-F238E27FC236}">
                <a16:creationId xmlns:a16="http://schemas.microsoft.com/office/drawing/2014/main" id="{80749362-C059-484E-92B0-84DF1D7C5EE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85641" y="1412489"/>
            <a:ext cx="2570462" cy="4363844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700"/>
              <a:t>Leia: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700"/>
              <a:t>“Bigode era o senhor daquele recinto. Quando Dona Mamãe, aos domingos, trazia as amigas para ver a estufa, ele postava-se à porta, de avental novo, tão amável e falante quanto um cabo de enxada” (p. 27)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403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FAADEF-E495-49C6-A59F-FD0DCC9D6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412489"/>
            <a:ext cx="2398275" cy="4363844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1600"/>
              <a:t>Considerando a comparação entre o jardineiro e um cabo de enxada, discuta: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pt-BR" sz="1600"/>
              <a:t>Será que, em Mirapólvora, as enxadas, eram mágicas?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pt-BR" sz="1600"/>
              <a:t>Em caso contrário, que efeito esta comparação traz ao texto?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pt-BR" sz="1600"/>
              <a:t>Esta comparação parece ser acidental ou é condizente com o caráter do personagem? Justifique. 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endParaRPr lang="pt-BR" sz="16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14" name="Título 4">
            <a:extLst>
              <a:ext uri="{FF2B5EF4-FFF2-40B4-BE49-F238E27FC236}">
                <a16:creationId xmlns:a16="http://schemas.microsoft.com/office/drawing/2014/main" id="{291A9D18-3100-4F2D-8808-0629A14E8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FFFFFF"/>
                </a:solidFill>
              </a:rPr>
              <a:t>Passo 4:</a:t>
            </a:r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115" name="Espaço Reservado para Conteúdo 5">
            <a:extLst>
              <a:ext uri="{FF2B5EF4-FFF2-40B4-BE49-F238E27FC236}">
                <a16:creationId xmlns:a16="http://schemas.microsoft.com/office/drawing/2014/main" id="{6935B40F-EE15-4481-A74A-AA21514562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dirty="0"/>
              <a:t>Reconstrução do enredo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ítulo 1">
            <a:extLst>
              <a:ext uri="{FF2B5EF4-FFF2-40B4-BE49-F238E27FC236}">
                <a16:creationId xmlns:a16="http://schemas.microsoft.com/office/drawing/2014/main" id="{DCEFF9EA-40E1-4A9E-88F7-784F2E2B4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2000"/>
              <a:t>Semana 3 – Objetivo: Depreender do texto a sequência de eventos que leva Tistu a amadurecer</a:t>
            </a:r>
          </a:p>
        </p:txBody>
      </p:sp>
      <p:sp>
        <p:nvSpPr>
          <p:cNvPr id="91139" name="Espaço Reservado para Conteúdo 2">
            <a:extLst>
              <a:ext uri="{FF2B5EF4-FFF2-40B4-BE49-F238E27FC236}">
                <a16:creationId xmlns:a16="http://schemas.microsoft.com/office/drawing/2014/main" id="{54236779-7634-468D-AD58-DBE32425213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66738" y="1825625"/>
            <a:ext cx="3924300" cy="42672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endParaRPr lang="pt-BR" altLang="pt-BR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</p:txBody>
      </p:sp>
      <p:sp>
        <p:nvSpPr>
          <p:cNvPr id="91140" name="Espaço Reservado para Conteúdo 2">
            <a:extLst>
              <a:ext uri="{FF2B5EF4-FFF2-40B4-BE49-F238E27FC236}">
                <a16:creationId xmlns:a16="http://schemas.microsoft.com/office/drawing/2014/main" id="{4614507C-7457-40F2-A875-8061245F0E7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/>
          </a:p>
        </p:txBody>
      </p:sp>
      <p:pic>
        <p:nvPicPr>
          <p:cNvPr id="91141" name="Picture 4">
            <a:extLst>
              <a:ext uri="{FF2B5EF4-FFF2-40B4-BE49-F238E27FC236}">
                <a16:creationId xmlns:a16="http://schemas.microsoft.com/office/drawing/2014/main" id="{6985C038-A6CD-479D-9AD0-D10287704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36838"/>
            <a:ext cx="3581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2" name="CaixaDeTexto 1">
            <a:extLst>
              <a:ext uri="{FF2B5EF4-FFF2-40B4-BE49-F238E27FC236}">
                <a16:creationId xmlns:a16="http://schemas.microsoft.com/office/drawing/2014/main" id="{67E71801-B609-4AC5-9694-D4EBBAF84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16113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800"/>
              <a:t>Horizontal</a:t>
            </a:r>
          </a:p>
        </p:txBody>
      </p:sp>
      <p:sp>
        <p:nvSpPr>
          <p:cNvPr id="91143" name="CaixaDeTexto 3">
            <a:extLst>
              <a:ext uri="{FF2B5EF4-FFF2-40B4-BE49-F238E27FC236}">
                <a16:creationId xmlns:a16="http://schemas.microsoft.com/office/drawing/2014/main" id="{6A859551-7701-47F4-A934-66E8A8D31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773238"/>
            <a:ext cx="3671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1800"/>
              <a:t>Vertical</a:t>
            </a:r>
          </a:p>
        </p:txBody>
      </p:sp>
      <p:pic>
        <p:nvPicPr>
          <p:cNvPr id="91144" name="Picture 5">
            <a:extLst>
              <a:ext uri="{FF2B5EF4-FFF2-40B4-BE49-F238E27FC236}">
                <a16:creationId xmlns:a16="http://schemas.microsoft.com/office/drawing/2014/main" id="{78DF9627-7D60-41AE-9AFE-075A3683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173288"/>
            <a:ext cx="3392488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ítulo 1">
            <a:extLst>
              <a:ext uri="{FF2B5EF4-FFF2-40B4-BE49-F238E27FC236}">
                <a16:creationId xmlns:a16="http://schemas.microsoft.com/office/drawing/2014/main" id="{A0597E76-E1FD-4A81-8E60-2E4591B4A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Sugestão de respostas:</a:t>
            </a:r>
          </a:p>
        </p:txBody>
      </p:sp>
      <p:pic>
        <p:nvPicPr>
          <p:cNvPr id="92163" name="Picture 2">
            <a:extLst>
              <a:ext uri="{FF2B5EF4-FFF2-40B4-BE49-F238E27FC236}">
                <a16:creationId xmlns:a16="http://schemas.microsoft.com/office/drawing/2014/main" id="{27A28E6D-E7FB-40BC-B9DA-97000FF64D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620838"/>
            <a:ext cx="6121400" cy="448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ítulo 1">
            <a:extLst>
              <a:ext uri="{FF2B5EF4-FFF2-40B4-BE49-F238E27FC236}">
                <a16:creationId xmlns:a16="http://schemas.microsoft.com/office/drawing/2014/main" id="{884F817C-096F-486F-B089-CBDE22D8C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pt-BR" altLang="pt-BR"/>
              <a:t>Semana 4- Objetivo: Compreender a tragédia em três atos que compõem o conflito</a:t>
            </a:r>
          </a:p>
        </p:txBody>
      </p:sp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id="{0DFE246F-BCA7-4AB6-B8BD-8B5E259D2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72410"/>
              </p:ext>
            </p:extLst>
          </p:nvPr>
        </p:nvGraphicFramePr>
        <p:xfrm>
          <a:off x="628650" y="2037109"/>
          <a:ext cx="7886701" cy="39283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35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318">
                <a:tc>
                  <a:txBody>
                    <a:bodyPr/>
                    <a:lstStyle/>
                    <a:p>
                      <a:r>
                        <a:rPr lang="pt-BR" sz="1600" dirty="0"/>
                        <a:t>Ato 1: Anunciação</a:t>
                      </a:r>
                    </a:p>
                  </a:txBody>
                  <a:tcPr marL="79848" marR="79848" marT="39922" marB="39922"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Ato 2: Exploração</a:t>
                      </a:r>
                    </a:p>
                  </a:txBody>
                  <a:tcPr marL="79848" marR="79848" marT="39922" marB="39922"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Ato 3: Floração</a:t>
                      </a:r>
                    </a:p>
                  </a:txBody>
                  <a:tcPr marL="79848" marR="79848" marT="39922" marB="399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393">
                <a:tc>
                  <a:txBody>
                    <a:bodyPr/>
                    <a:lstStyle/>
                    <a:p>
                      <a:r>
                        <a:rPr lang="pt-BR" sz="1200"/>
                        <a:t>Trabalhar</a:t>
                      </a:r>
                      <a:r>
                        <a:rPr lang="pt-BR" sz="1200" baseline="0"/>
                        <a:t> a partir do seguinte diálogo (p. 62):</a:t>
                      </a:r>
                      <a:endParaRPr lang="pt-BR" sz="1200"/>
                    </a:p>
                  </a:txBody>
                  <a:tcPr marL="79848" marR="79848" marT="39922" marB="39922"/>
                </a:tc>
                <a:tc>
                  <a:txBody>
                    <a:bodyPr/>
                    <a:lstStyle/>
                    <a:p>
                      <a:r>
                        <a:rPr lang="pt-BR" sz="1200"/>
                        <a:t>Trabalhar a partir do seguinte diálogo (p. 70):</a:t>
                      </a:r>
                      <a:endParaRPr lang="pt-BR" sz="1600"/>
                    </a:p>
                  </a:txBody>
                  <a:tcPr marL="79848" marR="79848" marT="39922" marB="39922"/>
                </a:tc>
                <a:tc>
                  <a:txBody>
                    <a:bodyPr/>
                    <a:lstStyle/>
                    <a:p>
                      <a:r>
                        <a:rPr lang="pt-BR" sz="1200"/>
                        <a:t>Trabalhar a partir da seguinte narrativa (p. 75):</a:t>
                      </a:r>
                    </a:p>
                  </a:txBody>
                  <a:tcPr marL="79848" marR="79848" marT="39922" marB="399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266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pt-BR" sz="1200" dirty="0"/>
                        <a:t>- Guerra... Era inevitável! – Constatava</a:t>
                      </a:r>
                      <a:r>
                        <a:rPr lang="pt-BR" sz="1200" baseline="0" dirty="0"/>
                        <a:t> o Sr. Papai.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Guerra... Pobre humanidade! – Lamentava Dona Mamãe, balançando a cabeça tristemente.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Guerra... Mais uma! – Frisava o Sr. Trovões</a:t>
                      </a:r>
                      <a:r>
                        <a:rPr lang="pt-BR" sz="1200" baseline="0" dirty="0"/>
                        <a:t>. – Resta saber quem vai ganhar.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Guerra... Que desgraça! – Gemia </a:t>
                      </a:r>
                      <a:r>
                        <a:rPr lang="pt-BR" sz="1200" dirty="0" err="1"/>
                        <a:t>Siá</a:t>
                      </a:r>
                      <a:r>
                        <a:rPr lang="pt-BR" sz="1200" baseline="0" dirty="0"/>
                        <a:t> </a:t>
                      </a:r>
                      <a:r>
                        <a:rPr lang="pt-BR" sz="1200" baseline="0" dirty="0" err="1"/>
                        <a:t>Améla</a:t>
                      </a:r>
                      <a:r>
                        <a:rPr lang="pt-BR" sz="1200" baseline="0" dirty="0"/>
                        <a:t>, quase chorando.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/>
                        <a:t>- </a:t>
                      </a:r>
                      <a:r>
                        <a:rPr lang="pt-BR" sz="1200" dirty="0" err="1"/>
                        <a:t>Guerre</a:t>
                      </a:r>
                      <a:r>
                        <a:rPr lang="pt-BR" sz="1200" dirty="0"/>
                        <a:t>... </a:t>
                      </a:r>
                      <a:r>
                        <a:rPr lang="pt-BR" sz="1200" dirty="0" err="1"/>
                        <a:t>otrra</a:t>
                      </a:r>
                      <a:r>
                        <a:rPr lang="pt-BR" sz="1200" dirty="0"/>
                        <a:t> fez! – repetia</a:t>
                      </a:r>
                      <a:r>
                        <a:rPr lang="pt-BR" sz="1200" baseline="0" dirty="0"/>
                        <a:t> o criado Carolo, que tinha, vocês sabem, um leve sotaque estrangeiro.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pt-BR" sz="1200" baseline="0" dirty="0"/>
                    </a:p>
                  </a:txBody>
                  <a:tcPr marL="79848" marR="79848" marT="39922" marB="39922"/>
                </a:tc>
                <a:tc>
                  <a:txBody>
                    <a:bodyPr/>
                    <a:lstStyle/>
                    <a:p>
                      <a:r>
                        <a:rPr lang="pt-BR" sz="1200"/>
                        <a:t>- Então esses canhões</a:t>
                      </a:r>
                      <a:r>
                        <a:rPr lang="pt-BR" sz="1200" baseline="0"/>
                        <a:t> são para os Voulás? – prosseguiu ele. </a:t>
                      </a:r>
                    </a:p>
                    <a:p>
                      <a:r>
                        <a:rPr lang="pt-BR" sz="1200"/>
                        <a:t>- Só os da direita</a:t>
                      </a:r>
                      <a:r>
                        <a:rPr lang="pt-BR" sz="1200" baseline="0"/>
                        <a:t> – gritou o Sr. Trovões. – O outro é para os Vaitimboras.</a:t>
                      </a:r>
                    </a:p>
                    <a:p>
                      <a:r>
                        <a:rPr lang="pt-BR" sz="1200" baseline="0"/>
                        <a:t>- Como para os Vaitimboras? – exclamou Tistu indignado.</a:t>
                      </a:r>
                    </a:p>
                    <a:p>
                      <a:r>
                        <a:rPr lang="pt-BR" sz="1200"/>
                        <a:t>- Porque eles também são bons fregueses  (...).</a:t>
                      </a:r>
                    </a:p>
                    <a:p>
                      <a:r>
                        <a:rPr lang="pt-BR" sz="1200"/>
                        <a:t>- É o comércio... Acrescentou o Sr. Trovões.</a:t>
                      </a:r>
                    </a:p>
                    <a:p>
                      <a:r>
                        <a:rPr lang="pt-BR" sz="1200"/>
                        <a:t>- Pois então,</a:t>
                      </a:r>
                      <a:r>
                        <a:rPr lang="pt-BR" sz="1200" baseline="0"/>
                        <a:t> eu acho abominável o seu comércio! (...)</a:t>
                      </a:r>
                    </a:p>
                    <a:p>
                      <a:r>
                        <a:rPr lang="pt-BR" sz="1200"/>
                        <a:t>Uma vasta bofetada o interrompeu.</a:t>
                      </a:r>
                    </a:p>
                  </a:txBody>
                  <a:tcPr marL="79848" marR="79848" marT="39922" marB="39922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Nem um só aparelho fora poupado pela misteriosa invasão! Surgiam plantas por todo lado, plantas teimosas,</a:t>
                      </a:r>
                      <a:r>
                        <a:rPr lang="pt-BR" sz="1200" baseline="0" dirty="0"/>
                        <a:t> ativas, como que dotadas de vontade própria.</a:t>
                      </a:r>
                    </a:p>
                    <a:p>
                      <a:r>
                        <a:rPr lang="pt-BR" sz="1200" baseline="0" dirty="0"/>
                        <a:t>Nas máscaras contra gases desenvolvia-se a </a:t>
                      </a:r>
                      <a:r>
                        <a:rPr lang="pt-BR" sz="1200" baseline="0" dirty="0" err="1"/>
                        <a:t>aquileia</a:t>
                      </a:r>
                      <a:r>
                        <a:rPr lang="pt-BR" sz="1200" baseline="0" dirty="0"/>
                        <a:t> </a:t>
                      </a:r>
                      <a:r>
                        <a:rPr lang="pt-BR" sz="1200" baseline="0" dirty="0" err="1"/>
                        <a:t>esternulatória</a:t>
                      </a:r>
                      <a:r>
                        <a:rPr lang="pt-BR" sz="1200" baseline="0" dirty="0"/>
                        <a:t>. (...)</a:t>
                      </a:r>
                    </a:p>
                    <a:p>
                      <a:r>
                        <a:rPr lang="pt-BR" sz="1200" baseline="0" dirty="0"/>
                        <a:t>Ervas malcheirosas se alojavam no interior dos porta-vozes. Os oficiais tiveram de renunciar a essas cornetas onde cresciam arruda e alho-de-urso.</a:t>
                      </a:r>
                    </a:p>
                    <a:p>
                      <a:r>
                        <a:rPr lang="pt-BR" sz="1200" baseline="0" dirty="0"/>
                        <a:t>Mudos, imóveis, impotentes, os dois exércitos haviam estacado um diante do outro. </a:t>
                      </a:r>
                      <a:endParaRPr lang="pt-BR" sz="1200" dirty="0"/>
                    </a:p>
                  </a:txBody>
                  <a:tcPr marL="79848" marR="79848" marT="39922" marB="399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Título 1">
            <a:extLst>
              <a:ext uri="{FF2B5EF4-FFF2-40B4-BE49-F238E27FC236}">
                <a16:creationId xmlns:a16="http://schemas.microsoft.com/office/drawing/2014/main" id="{03766FB9-1597-411D-9998-2DABB3125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pt-BR" altLang="pt-BR" sz="2800">
                <a:solidFill>
                  <a:srgbClr val="FFFFFF"/>
                </a:solidFill>
              </a:rPr>
              <a:t>Semana 5 – Objetivo: Compreender o que acontece com os adultos quando veem tombar suas ideias preestabelecidas.</a:t>
            </a:r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059" name="Espaço Reservado para Conteúdo 2">
            <a:extLst>
              <a:ext uri="{FF2B5EF4-FFF2-40B4-BE49-F238E27FC236}">
                <a16:creationId xmlns:a16="http://schemas.microsoft.com/office/drawing/2014/main" id="{A1C7B659-03BD-46E7-A510-EEAF9F41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1500"/>
              <a:t>A) Após Tistu ter confessado que foi ele quem causou todos os distúrbios de Miraflores, as pessoas ficaram incrédulas. Localize, no capítulo 17, quem...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1500"/>
              <a:t>Estacou em um canto do salão? _________________________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1500"/>
              <a:t>Estacou no outro canto do salão? ________________________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1500"/>
              <a:t>Continuou a brincar de estátua?_________________________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1500"/>
              <a:t>Ficou escarlate? _____________________________________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1500"/>
              <a:t>Ficou branco? _______________________________________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 sz="1500"/>
              <a:t>Permaneceu com o rosto intacto? _______________________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pt-BR" sz="150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1500"/>
              <a:t>B) Se você fosse escolher uma (e apenas uma) palavra em torno da qual o capítulo se organizou, ela seria: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1500"/>
              <a:t>(    ) Guerra    (     ) Desonra   (      ) Sabotagem    (      ) Coragem.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sz="1500"/>
              <a:t>Justifique sua escolha, </a:t>
            </a:r>
            <a:r>
              <a:rPr lang="pt-BR" sz="1500" b="1" u="sng"/>
              <a:t>levando em conta a descrição dos personagens</a:t>
            </a:r>
            <a:r>
              <a:rPr lang="pt-BR" sz="150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3" y="1131094"/>
            <a:ext cx="8375585" cy="156698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E8F58F-3D1A-401C-8DB5-15C89399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60" y="1297367"/>
            <a:ext cx="2670189" cy="1234440"/>
          </a:xfrm>
        </p:spPr>
        <p:txBody>
          <a:bodyPr>
            <a:normAutofit/>
          </a:bodyPr>
          <a:lstStyle/>
          <a:p>
            <a:r>
              <a:rPr lang="pt-BR" sz="2400" dirty="0"/>
              <a:t>Questão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1650554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82656" y="1907729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6233C0-03E6-4A17-848B-BD5401C89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373" y="1297367"/>
            <a:ext cx="4501977" cy="12344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350" dirty="0" err="1"/>
              <a:t>Tendências</a:t>
            </a:r>
            <a:endParaRPr lang="en-US" sz="1350" dirty="0"/>
          </a:p>
        </p:txBody>
      </p:sp>
      <p:graphicFrame>
        <p:nvGraphicFramePr>
          <p:cNvPr id="8" name="Espaço Reservado para Conteúdo 4">
            <a:extLst>
              <a:ext uri="{FF2B5EF4-FFF2-40B4-BE49-F238E27FC236}">
                <a16:creationId xmlns:a16="http://schemas.microsoft.com/office/drawing/2014/main" id="{74A8434D-1444-4F97-BBEF-6489953A20A4}"/>
              </a:ext>
            </a:extLst>
          </p:cNvPr>
          <p:cNvGraphicFramePr>
            <a:graphicFrameLocks/>
          </p:cNvGraphicFramePr>
          <p:nvPr/>
        </p:nvGraphicFramePr>
        <p:xfrm>
          <a:off x="418338" y="3120183"/>
          <a:ext cx="8373619" cy="2691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5689">
                  <a:extLst>
                    <a:ext uri="{9D8B030D-6E8A-4147-A177-3AD203B41FA5}">
                      <a16:colId xmlns:a16="http://schemas.microsoft.com/office/drawing/2014/main" val="2625219280"/>
                    </a:ext>
                  </a:extLst>
                </a:gridCol>
                <a:gridCol w="457930">
                  <a:extLst>
                    <a:ext uri="{9D8B030D-6E8A-4147-A177-3AD203B41FA5}">
                      <a16:colId xmlns:a16="http://schemas.microsoft.com/office/drawing/2014/main" val="1207021466"/>
                    </a:ext>
                  </a:extLst>
                </a:gridCol>
              </a:tblGrid>
              <a:tr h="702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effectLst/>
                        </a:rPr>
                        <a:t>Acertou a questão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dirty="0">
                          <a:effectLst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5851539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effectLst/>
                        </a:rPr>
                        <a:t>Transcreveu uma palavra ou expressão aleatória que não pode ser um referente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dirty="0">
                          <a:effectLst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0691991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effectLst/>
                        </a:rPr>
                        <a:t>Não fez </a:t>
                      </a:r>
                    </a:p>
                    <a:p>
                      <a:endParaRPr lang="pt-BR" sz="2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dirty="0">
                          <a:effectLst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7902211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>
                          <a:effectLst/>
                        </a:rPr>
                        <a:t>Copiou ou parafraseou fragmentos aleatórios do texto </a:t>
                      </a:r>
                    </a:p>
                    <a:p>
                      <a:endParaRPr lang="pt-BR" sz="220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dirty="0">
                          <a:effectLst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229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60365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Título 1">
            <a:extLst>
              <a:ext uri="{FF2B5EF4-FFF2-40B4-BE49-F238E27FC236}">
                <a16:creationId xmlns:a16="http://schemas.microsoft.com/office/drawing/2014/main" id="{2F3CF96A-0ABB-410E-8E34-AC48729B5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pt-BR" altLang="pt-BR">
                <a:solidFill>
                  <a:srgbClr val="FFFFFF"/>
                </a:solidFill>
              </a:rPr>
              <a:t>Semana 6: Objetivo – Discussão do desfecho da narrativa</a:t>
            </a:r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083" name="Espaço Reservado para Conteúdo 2">
            <a:extLst>
              <a:ext uri="{FF2B5EF4-FFF2-40B4-BE49-F238E27FC236}">
                <a16:creationId xmlns:a16="http://schemas.microsoft.com/office/drawing/2014/main" id="{450E5005-6F7A-49F8-9F5F-C0B5134F2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 dirty="0"/>
              <a:t>O capítulo 20 deixa a narrativa terminar de modo relativamente aberto. Discutir com os alunos, sempre apoiado no texto, as seguintes hipóteses: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pt-BR"/>
              <a:t>Tistu</a:t>
            </a:r>
            <a:r>
              <a:rPr lang="pt-BR" dirty="0"/>
              <a:t> suicidou-se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pt-BR"/>
              <a:t>Tistu</a:t>
            </a:r>
            <a:r>
              <a:rPr lang="pt-BR" dirty="0"/>
              <a:t> morreu e foi levado aos céus</a:t>
            </a:r>
          </a:p>
          <a:p>
            <a:pPr marL="514350" indent="-514350">
              <a:buFont typeface="Wingdings" panose="05000000000000000000" pitchFamily="2" charset="2"/>
              <a:buAutoNum type="arabicParenR"/>
              <a:defRPr/>
            </a:pPr>
            <a:r>
              <a:rPr lang="pt-BR"/>
              <a:t>Tistu</a:t>
            </a:r>
            <a:r>
              <a:rPr lang="pt-BR" dirty="0"/>
              <a:t> era, literalmente, um anjo </a:t>
            </a:r>
            <a:r>
              <a:rPr lang="pt-BR"/>
              <a:t>que visitou a terra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58" name="Título 1">
            <a:extLst>
              <a:ext uri="{FF2B5EF4-FFF2-40B4-BE49-F238E27FC236}">
                <a16:creationId xmlns:a16="http://schemas.microsoft.com/office/drawing/2014/main" id="{0005F80E-7DE6-460A-910A-6ADEA83E9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Passo 5:</a:t>
            </a:r>
            <a:endParaRPr lang="pt-BR" altLang="pt-BR" dirty="0">
              <a:solidFill>
                <a:srgbClr val="FFFFFF"/>
              </a:solidFill>
            </a:endParaRPr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259" name="Espaço Reservado para Conteúdo 2">
            <a:extLst>
              <a:ext uri="{FF2B5EF4-FFF2-40B4-BE49-F238E27FC236}">
                <a16:creationId xmlns:a16="http://schemas.microsoft.com/office/drawing/2014/main" id="{572E9160-FBA3-4576-8594-3CA89AABE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dirty="0"/>
              <a:t>Insistência na forma de expressão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>
            <a:extLst>
              <a:ext uri="{FF2B5EF4-FFF2-40B4-BE49-F238E27FC236}">
                <a16:creationId xmlns:a16="http://schemas.microsoft.com/office/drawing/2014/main" id="{E373A3ED-7CDA-4D21-9319-6F66A3817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Semana 7: </a:t>
            </a:r>
            <a:r>
              <a:rPr lang="pt-BR" altLang="pt-BR" sz="1800"/>
              <a:t>Objetivo – Aprofundamento da exploração do capricho estético de Maurice Druon.</a:t>
            </a:r>
          </a:p>
        </p:txBody>
      </p:sp>
      <p:sp>
        <p:nvSpPr>
          <p:cNvPr id="97283" name="Espaço Reservado para Conteúdo 2">
            <a:extLst>
              <a:ext uri="{FF2B5EF4-FFF2-40B4-BE49-F238E27FC236}">
                <a16:creationId xmlns:a16="http://schemas.microsoft.com/office/drawing/2014/main" id="{39B52F57-A065-4607-AC48-2E58CF5D49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1800"/>
              <a:t>Seus alunos já entenderam o enredo. É hora de retomar, mais especificamente, partes do texto cujo apuro estético tenha se salientado. Exemplos: Pedir para completar a tabela. Será que você encontrou....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80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180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55F46B9-8AD9-4A20-A8E2-8EB3AE9A5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17562"/>
              </p:ext>
            </p:extLst>
          </p:nvPr>
        </p:nvGraphicFramePr>
        <p:xfrm>
          <a:off x="755650" y="2997200"/>
          <a:ext cx="8137525" cy="31448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58">
                <a:tc>
                  <a:txBody>
                    <a:bodyPr/>
                    <a:lstStyle/>
                    <a:p>
                      <a:r>
                        <a:rPr lang="pt-BR" sz="1400" dirty="0"/>
                        <a:t>Um efeito...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Passagem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Por que ocorre?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Página</a:t>
                      </a:r>
                    </a:p>
                  </a:txBody>
                  <a:tcPr marL="91447" marR="91447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36">
                <a:tc>
                  <a:txBody>
                    <a:bodyPr/>
                    <a:lstStyle/>
                    <a:p>
                      <a:r>
                        <a:rPr lang="pt-BR" sz="1400" b="1" dirty="0"/>
                        <a:t>De alegria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FF0000"/>
                          </a:solidFill>
                        </a:rPr>
                        <a:t>A menina</a:t>
                      </a:r>
                      <a:r>
                        <a:rPr lang="pt-BR" sz="1400" b="1" baseline="0" dirty="0">
                          <a:solidFill>
                            <a:srgbClr val="FF0000"/>
                          </a:solidFill>
                        </a:rPr>
                        <a:t> doente recupera o movimento das pernas</a:t>
                      </a:r>
                      <a:endParaRPr lang="pt-B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FF0000"/>
                          </a:solidFill>
                        </a:rPr>
                        <a:t>Nós nos alegramos com o sucesso de </a:t>
                      </a:r>
                      <a:r>
                        <a:rPr lang="pt-BR" sz="1400" b="1" dirty="0" err="1">
                          <a:solidFill>
                            <a:srgbClr val="FF0000"/>
                          </a:solidFill>
                        </a:rPr>
                        <a:t>Tistu</a:t>
                      </a:r>
                      <a:r>
                        <a:rPr lang="pt-BR" sz="1400" b="1" dirty="0">
                          <a:solidFill>
                            <a:srgbClr val="FF0000"/>
                          </a:solidFill>
                        </a:rPr>
                        <a:t> e com a recuperação</a:t>
                      </a:r>
                      <a:r>
                        <a:rPr lang="pt-BR" sz="1400" b="1" baseline="0" dirty="0">
                          <a:solidFill>
                            <a:srgbClr val="FF0000"/>
                          </a:solidFill>
                        </a:rPr>
                        <a:t> dela</a:t>
                      </a:r>
                      <a:endParaRPr lang="pt-B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91447" marR="91447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71">
                <a:tc>
                  <a:txBody>
                    <a:bodyPr/>
                    <a:lstStyle/>
                    <a:p>
                      <a:r>
                        <a:rPr lang="pt-BR" sz="1400" b="1" dirty="0"/>
                        <a:t>Irritante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FF0000"/>
                          </a:solidFill>
                        </a:rPr>
                        <a:t>Os vereadores falam em arrancar todas as flores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FF0000"/>
                          </a:solidFill>
                        </a:rPr>
                        <a:t>Nos revoltamos</a:t>
                      </a:r>
                      <a:r>
                        <a:rPr lang="pt-BR" sz="1400" b="1" baseline="0" dirty="0">
                          <a:solidFill>
                            <a:srgbClr val="FF0000"/>
                          </a:solidFill>
                        </a:rPr>
                        <a:t> com sua estupidez</a:t>
                      </a:r>
                      <a:endParaRPr lang="pt-B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91447" marR="91447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36">
                <a:tc>
                  <a:txBody>
                    <a:bodyPr/>
                    <a:lstStyle/>
                    <a:p>
                      <a:r>
                        <a:rPr lang="pt-BR" sz="1400" b="1" dirty="0"/>
                        <a:t>Cômico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FF0000"/>
                          </a:solidFill>
                        </a:rPr>
                        <a:t>Metralhadoras</a:t>
                      </a:r>
                      <a:r>
                        <a:rPr lang="pt-BR" sz="1400" b="1" baseline="0" dirty="0">
                          <a:solidFill>
                            <a:srgbClr val="FF0000"/>
                          </a:solidFill>
                        </a:rPr>
                        <a:t> e </a:t>
                      </a:r>
                      <a:r>
                        <a:rPr lang="pt-BR" sz="1400" b="1" baseline="0" dirty="0" err="1">
                          <a:solidFill>
                            <a:srgbClr val="FF0000"/>
                          </a:solidFill>
                        </a:rPr>
                        <a:t>automotocicletas</a:t>
                      </a:r>
                      <a:r>
                        <a:rPr lang="pt-BR" sz="1400" b="1" baseline="0" dirty="0">
                          <a:solidFill>
                            <a:srgbClr val="FF0000"/>
                          </a:solidFill>
                        </a:rPr>
                        <a:t> com não-me-toques</a:t>
                      </a:r>
                      <a:endParaRPr lang="pt-B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FF0000"/>
                          </a:solidFill>
                        </a:rPr>
                        <a:t>Imaginamos o susto dos soldados!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marL="91447" marR="91447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36">
                <a:tc>
                  <a:txBody>
                    <a:bodyPr/>
                    <a:lstStyle/>
                    <a:p>
                      <a:r>
                        <a:rPr lang="pt-BR" sz="1400" b="1" dirty="0"/>
                        <a:t>Comovente</a:t>
                      </a: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FF0000"/>
                          </a:solidFill>
                        </a:rPr>
                        <a:t>O pônei Ginástico</a:t>
                      </a:r>
                      <a:r>
                        <a:rPr lang="pt-BR" sz="1400" b="1" baseline="0" dirty="0">
                          <a:solidFill>
                            <a:srgbClr val="FF0000"/>
                          </a:solidFill>
                        </a:rPr>
                        <a:t> passa toda a noite tentando roer a escada de </a:t>
                      </a:r>
                      <a:r>
                        <a:rPr lang="pt-BR" sz="1400" b="1" baseline="0" dirty="0" err="1">
                          <a:solidFill>
                            <a:srgbClr val="FF0000"/>
                          </a:solidFill>
                        </a:rPr>
                        <a:t>Tistu</a:t>
                      </a:r>
                      <a:endParaRPr lang="pt-B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rgbClr val="FF0000"/>
                          </a:solidFill>
                        </a:rPr>
                        <a:t>Lembramos nas vezes que não conseguimos</a:t>
                      </a:r>
                      <a:r>
                        <a:rPr lang="pt-BR" sz="1400" b="1" baseline="0" dirty="0">
                          <a:solidFill>
                            <a:srgbClr val="FF0000"/>
                          </a:solidFill>
                        </a:rPr>
                        <a:t> corrigir nossos amigos</a:t>
                      </a:r>
                      <a:endParaRPr lang="pt-B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 marL="91447" marR="91447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06" name="Título 1">
            <a:extLst>
              <a:ext uri="{FF2B5EF4-FFF2-40B4-BE49-F238E27FC236}">
                <a16:creationId xmlns:a16="http://schemas.microsoft.com/office/drawing/2014/main" id="{43DCE41E-07C1-41B7-B9DA-0B0B9494A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pt-BR" altLang="pt-BR" dirty="0">
                <a:solidFill>
                  <a:srgbClr val="FFFFFF"/>
                </a:solidFill>
              </a:rPr>
              <a:t>Passo 6: </a:t>
            </a:r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307" name="Espaço Reservado para Conteúdo 2">
            <a:extLst>
              <a:ext uri="{FF2B5EF4-FFF2-40B4-BE49-F238E27FC236}">
                <a16:creationId xmlns:a16="http://schemas.microsoft.com/office/drawing/2014/main" id="{43FE42D7-9D4E-4DFA-BA1A-F756FE774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pt-BR" altLang="pt-BR" dirty="0"/>
              <a:t>Avaliando os resultados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30" name="Título 1">
            <a:extLst>
              <a:ext uri="{FF2B5EF4-FFF2-40B4-BE49-F238E27FC236}">
                <a16:creationId xmlns:a16="http://schemas.microsoft.com/office/drawing/2014/main" id="{7BD829A4-81D2-455A-AF58-C6790941C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pt-BR" altLang="pt-BR">
                <a:solidFill>
                  <a:srgbClr val="FFFFFF"/>
                </a:solidFill>
              </a:rPr>
              <a:t>Semana 8: Objetivo: Compartilhar as construções metafóricas feitas por seus alunos</a:t>
            </a: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B35F46-DD67-463A-BAD7-1857F6CAF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t-BR"/>
              <a:t>Em várias linguagens (música, poesia, dança, pintura, escultura, colagem, desenho, prosa, fotografia etc.) organizar os alunos para fazer trabalhos inspirados nas temáticas de Maurice Druon: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/>
              <a:t>CRIMINALIDADE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/>
              <a:t>CAPITALISMO SELVAGEM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/>
              <a:t>DOENÇA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/>
              <a:t>EDUCAÇÃO REPRESSORA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/>
              <a:t>FUTILIDADE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/>
              <a:t>GUERRA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/>
              <a:t>MIGRAÇÃO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/>
              <a:t>MISÉRIA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/>
              <a:t>MORTE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pt-BR"/>
              <a:t>SISTEMA PENAL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3775</Words>
  <Application>Microsoft Office PowerPoint</Application>
  <PresentationFormat>Apresentação na tela (4:3)</PresentationFormat>
  <Paragraphs>564</Paragraphs>
  <Slides>94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94</vt:i4>
      </vt:variant>
    </vt:vector>
  </HeadingPairs>
  <TitlesOfParts>
    <vt:vector size="101" baseType="lpstr">
      <vt:lpstr>Arial</vt:lpstr>
      <vt:lpstr>Calibri</vt:lpstr>
      <vt:lpstr>Calibri Light</vt:lpstr>
      <vt:lpstr>Verdana</vt:lpstr>
      <vt:lpstr>Wingdings</vt:lpstr>
      <vt:lpstr>Tema do Office</vt:lpstr>
      <vt:lpstr>1_Tema do Office</vt:lpstr>
      <vt:lpstr>O ensino da leitura: dos problemas às soluções </vt:lpstr>
      <vt:lpstr>Objetivos </vt:lpstr>
      <vt:lpstr>Parte 1</vt:lpstr>
      <vt:lpstr>O que implica trabalhar referenciação em sala de aula?</vt:lpstr>
      <vt:lpstr>Apresentação do PowerPoint</vt:lpstr>
      <vt:lpstr>Referências dos excertos</vt:lpstr>
      <vt:lpstr>Quinto ano – texto base 1</vt:lpstr>
      <vt:lpstr>1. Sinonimia</vt:lpstr>
      <vt:lpstr>Questão 1</vt:lpstr>
      <vt:lpstr>Apresentação do PowerPoint</vt:lpstr>
      <vt:lpstr>Exemplos</vt:lpstr>
      <vt:lpstr>2. Relacionar texto e imagem</vt:lpstr>
      <vt:lpstr>Questão 2</vt:lpstr>
      <vt:lpstr>Apresentação do PowerPoint</vt:lpstr>
      <vt:lpstr>Exemplos</vt:lpstr>
      <vt:lpstr>3. Inferência</vt:lpstr>
      <vt:lpstr>Questão 3</vt:lpstr>
      <vt:lpstr>Apresentação do PowerPoint</vt:lpstr>
      <vt:lpstr>Exemplos:</vt:lpstr>
      <vt:lpstr>4. Progressão temporal</vt:lpstr>
      <vt:lpstr>Questão 4</vt:lpstr>
      <vt:lpstr>Apresentação do PowerPoint</vt:lpstr>
      <vt:lpstr>Exemplos: </vt:lpstr>
      <vt:lpstr>Quinto ano – texto base 2</vt:lpstr>
      <vt:lpstr>5. Tempos verbais</vt:lpstr>
      <vt:lpstr>Questão 5</vt:lpstr>
      <vt:lpstr>Apresentação do PowerPoint</vt:lpstr>
      <vt:lpstr>Exemplos </vt:lpstr>
      <vt:lpstr>6. Referenciação catafórica</vt:lpstr>
      <vt:lpstr>Questão 6</vt:lpstr>
      <vt:lpstr>Apresentação do PowerPoint</vt:lpstr>
      <vt:lpstr>Exemplos: </vt:lpstr>
      <vt:lpstr>7. Referenciação anafórica</vt:lpstr>
      <vt:lpstr>Questão 7</vt:lpstr>
      <vt:lpstr>Apresentação do PowerPoint</vt:lpstr>
      <vt:lpstr>Exemplos</vt:lpstr>
      <vt:lpstr>8. Referenciação pronominal</vt:lpstr>
      <vt:lpstr>Questão 8</vt:lpstr>
      <vt:lpstr>Apresentação do PowerPoint</vt:lpstr>
      <vt:lpstr>Exemplos</vt:lpstr>
      <vt:lpstr>9. Retomada parafrástica do texto fonte</vt:lpstr>
      <vt:lpstr>Questão 9</vt:lpstr>
      <vt:lpstr>Apresentação do PowerPoint</vt:lpstr>
      <vt:lpstr>Faixas de acerto</vt:lpstr>
      <vt:lpstr>Faixas de acerto</vt:lpstr>
      <vt:lpstr>Apresentação do PowerPoint</vt:lpstr>
      <vt:lpstr>Nono ano texto base</vt:lpstr>
      <vt:lpstr>Referência</vt:lpstr>
      <vt:lpstr>1. Releia o texto e, com base nas explicações de Sherlock a respeito de como fez para descobrir que o desconhecido era um sargento, complete a tabela a seguir:</vt:lpstr>
      <vt:lpstr>Apresentação do PowerPoint</vt:lpstr>
      <vt:lpstr>Apresentação do PowerPoint</vt:lpstr>
      <vt:lpstr>Exemplos:</vt:lpstr>
      <vt:lpstr>2. Referência anafórica de “tudo isso”</vt:lpstr>
      <vt:lpstr>Questão 2</vt:lpstr>
      <vt:lpstr>Apresentação do PowerPoint</vt:lpstr>
      <vt:lpstr>Exemplos:</vt:lpstr>
      <vt:lpstr>3. Interpretação de conectores interfrásticos. </vt:lpstr>
      <vt:lpstr>Questão 3</vt:lpstr>
      <vt:lpstr>Apresentação do PowerPoint</vt:lpstr>
      <vt:lpstr>Exemplos</vt:lpstr>
      <vt:lpstr>4. Retomada parafrástica do texto fonte</vt:lpstr>
      <vt:lpstr>Questão 4</vt:lpstr>
      <vt:lpstr>Apresentação do PowerPoint</vt:lpstr>
      <vt:lpstr>Exemplos</vt:lpstr>
      <vt:lpstr>Parte 2</vt:lpstr>
      <vt:lpstr>Como escolher o paradidático?</vt:lpstr>
      <vt:lpstr>Como trabalhar a leitura?</vt:lpstr>
      <vt:lpstr>Referência do 6º ao 9º ano</vt:lpstr>
      <vt:lpstr>Antes do contato com o texto integral</vt:lpstr>
      <vt:lpstr>Durante o contato com o texto integral</vt:lpstr>
      <vt:lpstr>Após o contato com o texto integral</vt:lpstr>
      <vt:lpstr>Um exemplo de sequência didática com o único livro possível</vt:lpstr>
      <vt:lpstr>Calulo, Cuanza Sul, Angola</vt:lpstr>
      <vt:lpstr>Depois de guerras, quase não havia professores vivos</vt:lpstr>
      <vt:lpstr>A direção pediu ajuda. Como?</vt:lpstr>
      <vt:lpstr>O material</vt:lpstr>
      <vt:lpstr>Como colocar o livro no tempo?</vt:lpstr>
      <vt:lpstr>O enredo enreda, melhor dividir a estrutura em blocos (passo 1)</vt:lpstr>
      <vt:lpstr>Passo 2: Decisões temporais</vt:lpstr>
      <vt:lpstr>Passo 3:</vt:lpstr>
      <vt:lpstr>Semana 1 – Objetivo: Facilitar a aproximação do aluno da obra, criando a vontade de ler</vt:lpstr>
      <vt:lpstr>Semana 2 – Objetivo: Trabalhar com os principais elementos da estrutura da narrativa</vt:lpstr>
      <vt:lpstr>Exemplo de exercício inicial. Ligue as colunas:</vt:lpstr>
      <vt:lpstr>Exemplo de exercício aprofundado. </vt:lpstr>
      <vt:lpstr>Passo 4:</vt:lpstr>
      <vt:lpstr>Semana 3 – Objetivo: Depreender do texto a sequência de eventos que leva Tistu a amadurecer</vt:lpstr>
      <vt:lpstr>Sugestão de respostas:</vt:lpstr>
      <vt:lpstr>Semana 4- Objetivo: Compreender a tragédia em três atos que compõem o conflito</vt:lpstr>
      <vt:lpstr>Semana 5 – Objetivo: Compreender o que acontece com os adultos quando veem tombar suas ideias preestabelecidas.</vt:lpstr>
      <vt:lpstr>Semana 6: Objetivo – Discussão do desfecho da narrativa</vt:lpstr>
      <vt:lpstr>Passo 5:</vt:lpstr>
      <vt:lpstr>Semana 7: Objetivo – Aprofundamento da exploração do capricho estético de Maurice Druon.</vt:lpstr>
      <vt:lpstr>Passo 6: </vt:lpstr>
      <vt:lpstr>Semana 8: Objetivo: Compartilhar as construções metafóricas feitas por seus alunos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ensino da leitura: dos problemas às soluções </dc:title>
  <dc:creator>Claudia Riolfi</dc:creator>
  <cp:lastModifiedBy>Claudia Riolfi</cp:lastModifiedBy>
  <cp:revision>1</cp:revision>
  <dcterms:created xsi:type="dcterms:W3CDTF">2020-03-10T19:32:38Z</dcterms:created>
  <dcterms:modified xsi:type="dcterms:W3CDTF">2020-03-10T19:32:48Z</dcterms:modified>
</cp:coreProperties>
</file>