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6" r:id="rId3"/>
    <p:sldId id="311" r:id="rId4"/>
    <p:sldId id="308" r:id="rId5"/>
    <p:sldId id="309" r:id="rId6"/>
    <p:sldId id="287" r:id="rId7"/>
    <p:sldId id="290" r:id="rId8"/>
    <p:sldId id="310" r:id="rId9"/>
    <p:sldId id="312" r:id="rId10"/>
    <p:sldId id="313" r:id="rId11"/>
    <p:sldId id="314" r:id="rId12"/>
    <p:sldId id="320" r:id="rId13"/>
    <p:sldId id="317" r:id="rId14"/>
    <p:sldId id="318" r:id="rId15"/>
    <p:sldId id="319" r:id="rId16"/>
    <p:sldId id="321" r:id="rId17"/>
    <p:sldId id="322" r:id="rId1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71"/>
  </p:normalViewPr>
  <p:slideViewPr>
    <p:cSldViewPr>
      <p:cViewPr varScale="1">
        <p:scale>
          <a:sx n="91" d="100"/>
          <a:sy n="91" d="100"/>
        </p:scale>
        <p:origin x="8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E7221-97D3-4929-ABD2-CCD1F516A8A4}" type="datetimeFigureOut">
              <a:rPr lang="en-GB" smtClean="0"/>
              <a:pPr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DB26C-6A99-4FDC-A31E-B71C189F9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9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BB5C2-78D0-4ADE-8D35-A77084AA8A6E}" type="datetimeFigureOut">
              <a:rPr lang="en-US" smtClean="0"/>
              <a:pPr/>
              <a:t>5/18/18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8FEE9-88A6-4D9B-80BC-701A24DEB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3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FEE9-88A6-4D9B-80BC-701A24DEB7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same as previous slide, p.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FEE9-88A6-4D9B-80BC-701A24DEB7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9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World War II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A.W. Pereira</a:t>
            </a:r>
          </a:p>
          <a:p>
            <a:pPr algn="ctr">
              <a:buNone/>
            </a:pPr>
            <a:r>
              <a:rPr lang="en-US" dirty="0"/>
              <a:t>18/5/18</a:t>
            </a:r>
          </a:p>
          <a:p>
            <a:pPr>
              <a:buNone/>
            </a:pPr>
            <a:r>
              <a:rPr lang="en-US" dirty="0"/>
              <a:t>  </a:t>
            </a:r>
          </a:p>
        </p:txBody>
      </p:sp>
      <p:pic>
        <p:nvPicPr>
          <p:cNvPr id="7" name="Picture 5" descr="I:\NavyJob\ItamaratyPala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743200"/>
            <a:ext cx="524256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1942 and afterwards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war has started to shift in </a:t>
            </a:r>
            <a:r>
              <a:rPr lang="en-US" dirty="0" err="1"/>
              <a:t>favour</a:t>
            </a:r>
            <a:r>
              <a:rPr lang="en-US" dirty="0"/>
              <a:t> of the Allies (although the Battle of Stalingrad, and the destruction of the German’s Sixth Army, would not be over until February 1943).</a:t>
            </a:r>
          </a:p>
          <a:p>
            <a:r>
              <a:rPr lang="en-US" dirty="0"/>
              <a:t>FDR meets Vargas in Natal, January 1943.</a:t>
            </a:r>
          </a:p>
          <a:p>
            <a:r>
              <a:rPr lang="en-US" dirty="0"/>
              <a:t>The FEB fights in Italy from September 1944 </a:t>
            </a:r>
            <a:r>
              <a:rPr lang="mr-IN" dirty="0"/>
              <a:t>–</a:t>
            </a:r>
            <a:r>
              <a:rPr lang="en-US" dirty="0"/>
              <a:t> May 1945, after the D-Day landings and the opening of the Western front in France.</a:t>
            </a:r>
          </a:p>
        </p:txBody>
      </p:sp>
    </p:spTree>
    <p:extLst>
      <p:ext uri="{BB962C8B-B14F-4D97-AF65-F5344CB8AC3E}">
        <p14:creationId xmlns:p14="http://schemas.microsoft.com/office/powerpoint/2010/main" val="201829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22" y="0"/>
            <a:ext cx="7333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Commemoration of the battle of Monte Castelo (21/2/1945)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Brazilian Ambassador to Italy Antonio </a:t>
            </a:r>
            <a:r>
              <a:rPr lang="en-US" dirty="0" err="1"/>
              <a:t>Patriota</a:t>
            </a:r>
            <a:r>
              <a:rPr lang="en-US" dirty="0"/>
              <a:t>: this event celebrates the solidarity of the Italian and Brazilian people in fighting against fascism and for democracy during World War II. </a:t>
            </a:r>
          </a:p>
        </p:txBody>
      </p:sp>
    </p:spTree>
    <p:extLst>
      <p:ext uri="{BB962C8B-B14F-4D97-AF65-F5344CB8AC3E}">
        <p14:creationId xmlns:p14="http://schemas.microsoft.com/office/powerpoint/2010/main" val="72226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Brazil’s participation in WWII sets the tone for Brazil’s relationship with the US and the other “great powers” for decades afterwards.</a:t>
            </a:r>
          </a:p>
          <a:p>
            <a:r>
              <a:rPr lang="en-US" dirty="0"/>
              <a:t>Brazil positions itself as part of but different from the rest of the region (Spanish America).</a:t>
            </a:r>
          </a:p>
          <a:p>
            <a:r>
              <a:rPr lang="en-US" dirty="0"/>
              <a:t>But Brazilian state managers are never comfortable marching in lockstep with the US. This is partly geopolitical, partly cultural. </a:t>
            </a:r>
          </a:p>
        </p:txBody>
      </p:sp>
    </p:spTree>
    <p:extLst>
      <p:ext uri="{BB962C8B-B14F-4D97-AF65-F5344CB8AC3E}">
        <p14:creationId xmlns:p14="http://schemas.microsoft.com/office/powerpoint/2010/main" val="1221588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WWII’s influence on Brazil’s international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 relative power in the region</a:t>
            </a:r>
          </a:p>
          <a:p>
            <a:r>
              <a:rPr lang="en-US" dirty="0"/>
              <a:t>Greater global prominence (i.e. in the establishment of the United Nations)</a:t>
            </a:r>
          </a:p>
          <a:p>
            <a:r>
              <a:rPr lang="en-US" dirty="0"/>
              <a:t>Closer proximity in the military sphere with the US (examples: the Rio Treaty, ESG)</a:t>
            </a:r>
          </a:p>
          <a:p>
            <a:r>
              <a:rPr lang="en-US" dirty="0"/>
              <a:t>Increase in Brazil’s soft power influence in Italy</a:t>
            </a:r>
          </a:p>
        </p:txBody>
      </p:sp>
    </p:spTree>
    <p:extLst>
      <p:ext uri="{BB962C8B-B14F-4D97-AF65-F5344CB8AC3E}">
        <p14:creationId xmlns:p14="http://schemas.microsoft.com/office/powerpoint/2010/main" val="195223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WWII’s influence on Brazil’s domestic political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boost to industrialization (for example, Volta Redonda)</a:t>
            </a:r>
          </a:p>
          <a:p>
            <a:r>
              <a:rPr lang="en-US" dirty="0"/>
              <a:t>A strengthening of trade and investment relations with the US.</a:t>
            </a:r>
          </a:p>
          <a:p>
            <a:r>
              <a:rPr lang="en-US" dirty="0"/>
              <a:t>Democratization: the removal of President Vargas 29 October, 1945.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7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the 25</a:t>
            </a:r>
            <a:r>
              <a:rPr lang="en-US" baseline="30000" dirty="0"/>
              <a:t>th</a:t>
            </a:r>
            <a:r>
              <a:rPr lang="en-US" dirty="0"/>
              <a:t> of May: please post a paragraph in </a:t>
            </a:r>
            <a:r>
              <a:rPr lang="en-US" dirty="0" err="1"/>
              <a:t>moodle</a:t>
            </a:r>
            <a:r>
              <a:rPr lang="en-US" dirty="0"/>
              <a:t> that identifies one change in Brazil’s regional political role that was brought about by the 1964 coup. </a:t>
            </a:r>
          </a:p>
          <a:p>
            <a:r>
              <a:rPr lang="en-US" dirty="0"/>
              <a:t>By the 8</a:t>
            </a:r>
            <a:r>
              <a:rPr lang="en-US" baseline="30000" dirty="0"/>
              <a:t>th</a:t>
            </a:r>
            <a:r>
              <a:rPr lang="en-US" dirty="0"/>
              <a:t> of June: please post a paragraph that defends or criticizes Brazil’s trade policy. (We will have a debate on that issue that day.)</a:t>
            </a:r>
          </a:p>
          <a:p>
            <a:r>
              <a:rPr lang="en-US" dirty="0"/>
              <a:t>Feel free to comment in </a:t>
            </a:r>
            <a:r>
              <a:rPr lang="en-US" dirty="0" err="1"/>
              <a:t>moodle</a:t>
            </a:r>
            <a:r>
              <a:rPr lang="en-US" dirty="0"/>
              <a:t> on my chapter draft on Brazilian foreign policy.</a:t>
            </a:r>
          </a:p>
        </p:txBody>
      </p:sp>
    </p:spTree>
    <p:extLst>
      <p:ext uri="{BB962C8B-B14F-4D97-AF65-F5344CB8AC3E}">
        <p14:creationId xmlns:p14="http://schemas.microsoft.com/office/powerpoint/2010/main" val="2113265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CD17-9CC2-324A-A9EE-0CBDB67D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two class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AD8B7-FBB6-6D4F-9078-411335E48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Date TBA: Cuban revolution/1964 coup in Brazil</a:t>
            </a:r>
          </a:p>
          <a:p>
            <a:r>
              <a:rPr lang="en-US" dirty="0"/>
              <a:t>8 June: 1973 coup in Chile/Brazil’s trade policy</a:t>
            </a:r>
          </a:p>
          <a:p>
            <a:endParaRPr lang="en-US" dirty="0"/>
          </a:p>
          <a:p>
            <a:r>
              <a:rPr lang="en-US" dirty="0"/>
              <a:t>Topic of the debate on the 8</a:t>
            </a:r>
            <a:r>
              <a:rPr lang="en-US" baseline="30000" dirty="0"/>
              <a:t>th</a:t>
            </a:r>
            <a:r>
              <a:rPr lang="en-US" dirty="0"/>
              <a:t> of June: “Brazil’s trade policy works well and is the best possible policy to defend the country’s economic interests and further its development</a:t>
            </a:r>
            <a:r>
              <a:rPr lang="en-US"/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1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  How did World War II affect inter-American relations?</a:t>
            </a:r>
          </a:p>
          <a:p>
            <a:r>
              <a:rPr lang="en-US" dirty="0"/>
              <a:t>2  Did Brazil’s role in the conflict have an influence on its international relations and/or domestic politics?</a:t>
            </a:r>
          </a:p>
          <a:p>
            <a:endParaRPr lang="en-US" dirty="0"/>
          </a:p>
        </p:txBody>
      </p:sp>
      <p:pic>
        <p:nvPicPr>
          <p:cNvPr id="5" name="Picture 6" descr="http://www.brazilmiami.org/eng/images/coatofarm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871629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Reluctance to enter WW II in the 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Father Coughlin</a:t>
            </a:r>
          </a:p>
          <a:p>
            <a:r>
              <a:rPr lang="en-US" dirty="0"/>
              <a:t>Charles Lindbergh</a:t>
            </a:r>
          </a:p>
          <a:p>
            <a:r>
              <a:rPr lang="en-US" dirty="0"/>
              <a:t>Joseph Kennedy </a:t>
            </a:r>
            <a:r>
              <a:rPr lang="mr-IN" dirty="0"/>
              <a:t>–</a:t>
            </a:r>
            <a:r>
              <a:rPr lang="en-US" dirty="0"/>
              <a:t> US Ambassador to Great Britain (1938-1940)</a:t>
            </a:r>
          </a:p>
        </p:txBody>
      </p:sp>
    </p:spTree>
    <p:extLst>
      <p:ext uri="{BB962C8B-B14F-4D97-AF65-F5344CB8AC3E}">
        <p14:creationId xmlns:p14="http://schemas.microsoft.com/office/powerpoint/2010/main" val="104089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0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9144000" cy="464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World War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Largest land invasion in military history (German attack on USSR, Operation Barbarossa, June 1941)</a:t>
            </a:r>
          </a:p>
          <a:p>
            <a:r>
              <a:rPr lang="en-US" dirty="0"/>
              <a:t>Largest seaborne invasion in military history (D-Day, June 1944)</a:t>
            </a:r>
          </a:p>
          <a:p>
            <a:r>
              <a:rPr lang="en-US" dirty="0"/>
              <a:t>WWI: 95% of deaths military, 5% civilian</a:t>
            </a:r>
          </a:p>
          <a:p>
            <a:r>
              <a:rPr lang="en-US" dirty="0"/>
              <a:t>WWII: 33% of deaths military, 67% civilian</a:t>
            </a:r>
          </a:p>
        </p:txBody>
      </p:sp>
    </p:spTree>
    <p:extLst>
      <p:ext uri="{BB962C8B-B14F-4D97-AF65-F5344CB8AC3E}">
        <p14:creationId xmlns:p14="http://schemas.microsoft.com/office/powerpoint/2010/main" val="84362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 Efforts to Pull Brazil Towards the Allies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Karl </a:t>
            </a:r>
            <a:r>
              <a:rPr lang="en-US" dirty="0" err="1"/>
              <a:t>Loewenstein</a:t>
            </a:r>
            <a:r>
              <a:rPr lang="en-US" dirty="0"/>
              <a:t>, Brazil under Vargas (New York: Macmillan, 1942)</a:t>
            </a:r>
          </a:p>
          <a:p>
            <a:r>
              <a:rPr lang="en-US" dirty="0"/>
              <a:t>Orson Welles sent on a goodwill mission to Brazil in February 1942 by Nelson Rockefeller, coordinator of Inter-American Affairs for the US government, to make a film to support the war effort. Welles never finished his film, but It’s All True, using his footage, was released in 1993.  </a:t>
            </a:r>
          </a:p>
        </p:txBody>
      </p:sp>
    </p:spTree>
    <p:extLst>
      <p:ext uri="{BB962C8B-B14F-4D97-AF65-F5344CB8AC3E}">
        <p14:creationId xmlns:p14="http://schemas.microsoft.com/office/powerpoint/2010/main" val="25809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Pearl Harbor, 7 December 1941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Latin American countries severed diplomatic ties with the Axis powers or declared war on them.</a:t>
            </a:r>
          </a:p>
          <a:p>
            <a:r>
              <a:rPr lang="en-US" dirty="0"/>
              <a:t>Economic relations shift towards the US.</a:t>
            </a:r>
          </a:p>
          <a:p>
            <a:r>
              <a:rPr lang="en-US" dirty="0"/>
              <a:t>The US signs economic agreements with many Latin American countries, guaranteeing the US supplies of raw materials from Latin America. </a:t>
            </a:r>
          </a:p>
          <a:p>
            <a:r>
              <a:rPr lang="en-US" dirty="0"/>
              <a:t>The US initiates Lend-Lease agreements (Brazil the main beneficiary) </a:t>
            </a:r>
          </a:p>
        </p:txBody>
      </p:sp>
    </p:spTree>
    <p:extLst>
      <p:ext uri="{BB962C8B-B14F-4D97-AF65-F5344CB8AC3E}">
        <p14:creationId xmlns:p14="http://schemas.microsoft.com/office/powerpoint/2010/main" val="174708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Brazil’s Entry into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came after a period of close relations with both Germany and Italy.</a:t>
            </a:r>
          </a:p>
          <a:p>
            <a:r>
              <a:rPr lang="en-US" dirty="0"/>
              <a:t>In early 1942, Brazil concedes air bases to the US in return for help establishing a steel plant.</a:t>
            </a:r>
          </a:p>
          <a:p>
            <a:r>
              <a:rPr lang="en-US" dirty="0"/>
              <a:t>January </a:t>
            </a:r>
            <a:r>
              <a:rPr lang="mr-IN" dirty="0"/>
              <a:t>–</a:t>
            </a:r>
            <a:r>
              <a:rPr lang="en-US" dirty="0"/>
              <a:t> July 1942: German U-boats sink Brazilian merchant shipping.</a:t>
            </a:r>
          </a:p>
          <a:p>
            <a:r>
              <a:rPr lang="en-US" dirty="0"/>
              <a:t>36 merchant ships sunk, with over 2,500 casualties</a:t>
            </a:r>
          </a:p>
        </p:txBody>
      </p:sp>
    </p:spTree>
    <p:extLst>
      <p:ext uri="{BB962C8B-B14F-4D97-AF65-F5344CB8AC3E}">
        <p14:creationId xmlns:p14="http://schemas.microsoft.com/office/powerpoint/2010/main" val="436102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745</Words>
  <Application>Microsoft Macintosh PowerPoint</Application>
  <PresentationFormat>On-screen Show (4:3)</PresentationFormat>
  <Paragraphs>65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Mangal</vt:lpstr>
      <vt:lpstr>Office Theme</vt:lpstr>
      <vt:lpstr>World War II</vt:lpstr>
      <vt:lpstr>Questions</vt:lpstr>
      <vt:lpstr>Reluctance to enter WW II in the US</vt:lpstr>
      <vt:lpstr>PowerPoint Presentation</vt:lpstr>
      <vt:lpstr>PowerPoint Presentation</vt:lpstr>
      <vt:lpstr>World War II</vt:lpstr>
      <vt:lpstr>US Efforts to Pull Brazil Towards the Allies</vt:lpstr>
      <vt:lpstr>Pearl Harbor, 7 December 1941</vt:lpstr>
      <vt:lpstr>Brazil’s Entry into the War</vt:lpstr>
      <vt:lpstr>August 1942 and afterwards</vt:lpstr>
      <vt:lpstr>PowerPoint Presentation</vt:lpstr>
      <vt:lpstr>Commemoration of the battle of Monte Castelo (21/2/1945)</vt:lpstr>
      <vt:lpstr>WWII</vt:lpstr>
      <vt:lpstr>WWII’s influence on Brazil’s international position</vt:lpstr>
      <vt:lpstr>WWII’s influence on Brazil’s domestic political economy</vt:lpstr>
      <vt:lpstr>For next time</vt:lpstr>
      <vt:lpstr>The next two class meetings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</dc:title>
  <dc:creator>Daddy</dc:creator>
  <cp:lastModifiedBy>Microsoft Office User</cp:lastModifiedBy>
  <cp:revision>70</cp:revision>
  <dcterms:created xsi:type="dcterms:W3CDTF">2006-08-16T00:00:00Z</dcterms:created>
  <dcterms:modified xsi:type="dcterms:W3CDTF">2018-05-18T10:00:20Z</dcterms:modified>
</cp:coreProperties>
</file>