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57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343" autoAdjust="0"/>
  </p:normalViewPr>
  <p:slideViewPr>
    <p:cSldViewPr snapToGrid="0">
      <p:cViewPr varScale="1">
        <p:scale>
          <a:sx n="60" d="100"/>
          <a:sy n="60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6273A-F773-4772-98B4-3369DA292676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E2F63-A571-403D-BCF8-8F73DAFA99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74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E9D3-F1E2-4684-89F6-C8B310324EAD}" type="datetime1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86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9E-3577-4F6C-BAA5-19994FB1DF4C}" type="datetime1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5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B2D3-5520-4F28-AAFC-9C15323BF0D9}" type="datetime1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8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6487-C026-4C89-9814-03A0F9B0DAD7}" type="datetime1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578-E614-4777-BEFA-762D7D9217DE}" type="datetime1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8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A37-6D2E-4F48-B9A2-767968EAF8E4}" type="datetime1">
              <a:rPr lang="pt-BR" smtClean="0"/>
              <a:t>10/03/2024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28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4CAE-1E7B-4C43-8D9D-FC1AC406A806}" type="datetime1">
              <a:rPr lang="pt-BR" smtClean="0"/>
              <a:t>10/03/2024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44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9F06-6B15-4357-A800-EB6D5D1D52A3}" type="datetime1">
              <a:rPr lang="pt-BR" smtClean="0"/>
              <a:t>10/03/2024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95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D21A-0D85-4260-9DED-5EC4C3C83813}" type="datetime1">
              <a:rPr lang="pt-BR" smtClean="0"/>
              <a:t>10/03/2024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98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78A8-870E-4603-84D1-920DFE2485CB}" type="datetime1">
              <a:rPr lang="pt-BR" smtClean="0"/>
              <a:t>10/03/2024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3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CB51-B4BC-4195-9BF5-838550802C55}" type="datetime1">
              <a:rPr lang="pt-BR" smtClean="0"/>
              <a:t>10/03/2024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16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EE7B-DE6B-4488-BD89-AC0862CD0A17}" type="datetime1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1016-356D-4226-BFA1-F4CDBA9AC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3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2</a:t>
            </a:r>
            <a:br>
              <a:rPr lang="pt-BR" dirty="0" smtClean="0"/>
            </a:br>
            <a:r>
              <a:rPr lang="pt-BR" dirty="0" smtClean="0"/>
              <a:t>Trajetória do Planejamento no Brasil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Terci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8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Trajetória do Planejamento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Relação Estado – mercado – sociedade </a:t>
            </a:r>
          </a:p>
          <a:p>
            <a:r>
              <a:rPr lang="pt-BR" dirty="0" smtClean="0"/>
              <a:t>CF 1988 - </a:t>
            </a:r>
            <a:r>
              <a:rPr lang="pt-BR" dirty="0"/>
              <a:t>princípios da seguridade social e da garantia de </a:t>
            </a:r>
            <a:r>
              <a:rPr lang="pt-BR" dirty="0" smtClean="0"/>
              <a:t>direitos mínimos </a:t>
            </a:r>
            <a:r>
              <a:rPr lang="pt-BR" dirty="0"/>
              <a:t>e vitais à reprodução </a:t>
            </a:r>
            <a:r>
              <a:rPr lang="pt-BR" dirty="0" smtClean="0"/>
              <a:t>social: universalização, inclusão e financiamento próprio, porém </a:t>
            </a:r>
            <a:r>
              <a:rPr lang="pt-BR" dirty="0"/>
              <a:t>as reformas </a:t>
            </a:r>
            <a:r>
              <a:rPr lang="pt-BR" dirty="0" smtClean="0"/>
              <a:t>impuseram um </a:t>
            </a:r>
            <a:r>
              <a:rPr lang="pt-BR" dirty="0"/>
              <a:t>caráter pró-mercado às políticas sociais </a:t>
            </a:r>
            <a:r>
              <a:rPr lang="pt-BR" dirty="0" smtClean="0"/>
              <a:t>brasileiras, considerando-se:</a:t>
            </a:r>
          </a:p>
          <a:p>
            <a:r>
              <a:rPr lang="pt-BR" i="1" dirty="0"/>
              <a:t>universalização </a:t>
            </a:r>
            <a:r>
              <a:rPr lang="pt-BR" i="1" dirty="0" smtClean="0"/>
              <a:t>restrita, </a:t>
            </a:r>
          </a:p>
          <a:p>
            <a:r>
              <a:rPr lang="pt-BR" i="1" dirty="0" smtClean="0"/>
              <a:t>privatização </a:t>
            </a:r>
            <a:endParaRPr lang="pt-BR" dirty="0" smtClean="0"/>
          </a:p>
          <a:p>
            <a:r>
              <a:rPr lang="pt-BR" i="1" dirty="0"/>
              <a:t>descentralização</a:t>
            </a:r>
            <a:r>
              <a:rPr lang="pt-BR" dirty="0" smtClean="0"/>
              <a:t>, focalização </a:t>
            </a:r>
            <a:r>
              <a:rPr lang="pt-BR" dirty="0"/>
              <a:t>das políticas </a:t>
            </a:r>
            <a:r>
              <a:rPr lang="pt-BR" dirty="0" smtClean="0"/>
              <a:t>(gasto) e </a:t>
            </a:r>
          </a:p>
          <a:p>
            <a:r>
              <a:rPr lang="pt-BR" i="1" dirty="0" smtClean="0"/>
              <a:t>ampliação </a:t>
            </a:r>
            <a:r>
              <a:rPr lang="pt-BR" i="1" dirty="0"/>
              <a:t>da atuação de organizações não </a:t>
            </a:r>
            <a:r>
              <a:rPr lang="pt-BR" i="1" dirty="0" smtClean="0"/>
              <a:t>governamentais </a:t>
            </a:r>
            <a:r>
              <a:rPr lang="pt-BR" dirty="0" smtClean="0"/>
              <a:t>(</a:t>
            </a:r>
            <a:r>
              <a:rPr lang="pt-BR" dirty="0"/>
              <a:t>ONGs</a:t>
            </a:r>
            <a:r>
              <a:rPr lang="pt-BR" dirty="0" smtClean="0"/>
              <a:t>)</a:t>
            </a:r>
          </a:p>
          <a:p>
            <a:r>
              <a:rPr lang="pt-BR" i="1" dirty="0"/>
              <a:t>f</a:t>
            </a:r>
            <a:r>
              <a:rPr lang="pt-BR" i="1" dirty="0" smtClean="0"/>
              <a:t>oco na pobreza e vulnerabilidade → </a:t>
            </a:r>
            <a:r>
              <a:rPr lang="pt-BR" dirty="0" smtClean="0"/>
              <a:t>transferência do financiamento de serviços públicos para as famílias </a:t>
            </a:r>
          </a:p>
          <a:p>
            <a:pPr marL="0" indent="0">
              <a:buNone/>
            </a:pPr>
            <a:r>
              <a:rPr lang="pt-BR" dirty="0" smtClean="0"/>
              <a:t>Suma: “onde </a:t>
            </a:r>
            <a:r>
              <a:rPr lang="pt-BR" dirty="0"/>
              <a:t>e quando o planejamento no sentido forte </a:t>
            </a:r>
            <a:r>
              <a:rPr lang="pt-BR" dirty="0" smtClean="0"/>
              <a:t>e complexo </a:t>
            </a:r>
            <a:r>
              <a:rPr lang="pt-BR" dirty="0"/>
              <a:t>do termo deixa de anteceder e orientar a ação e a gestão </a:t>
            </a:r>
            <a:r>
              <a:rPr lang="pt-BR" dirty="0" smtClean="0"/>
              <a:t>cotidiana do </a:t>
            </a:r>
            <a:r>
              <a:rPr lang="pt-BR" dirty="0"/>
              <a:t>Estado, esta última se torna um fim em si </a:t>
            </a:r>
            <a:r>
              <a:rPr lang="pt-BR" dirty="0" smtClean="0"/>
              <a:t>mesma”.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5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</a:t>
            </a:r>
            <a:r>
              <a:rPr lang="pt-BR" dirty="0" smtClean="0"/>
              <a:t>iclo de planejamento e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gestão das políticas públicas federais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39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Ciclo de gestão X ciclo de planejamento e gestão de </a:t>
            </a:r>
            <a:r>
              <a:rPr lang="pt-BR" dirty="0"/>
              <a:t>p</a:t>
            </a:r>
            <a:r>
              <a:rPr lang="pt-BR" dirty="0" smtClean="0"/>
              <a:t>olíticas públicas</a:t>
            </a:r>
          </a:p>
          <a:p>
            <a:r>
              <a:rPr lang="pt-BR" dirty="0"/>
              <a:t>planejar, formular, orçar, implementar, gerir, monitorar</a:t>
            </a:r>
            <a:r>
              <a:rPr lang="pt-BR" dirty="0" smtClean="0"/>
              <a:t>, avaliar </a:t>
            </a:r>
            <a:r>
              <a:rPr lang="pt-BR" dirty="0"/>
              <a:t>e controlar ações de governo inscritas no PPA</a:t>
            </a:r>
            <a:r>
              <a:rPr lang="pt-BR" dirty="0" smtClean="0"/>
              <a:t> </a:t>
            </a:r>
          </a:p>
          <a:p>
            <a:r>
              <a:rPr lang="pt-BR" dirty="0" smtClean="0"/>
              <a:t>Dissensos: significado prático, estrutura organizacional e funções e carreiras específicas</a:t>
            </a:r>
          </a:p>
          <a:p>
            <a:r>
              <a:rPr lang="pt-BR" dirty="0" smtClean="0"/>
              <a:t>Consensos: sofisticação institucional e aparelhamento do Estado → cuidar da qualidade, financiamento e regulação</a:t>
            </a:r>
          </a:p>
          <a:p>
            <a:pPr marL="0" indent="0">
              <a:buNone/>
            </a:pPr>
            <a:r>
              <a:rPr lang="pt-BR" dirty="0" smtClean="0"/>
              <a:t>Diretrizes: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/>
              <a:t>dotar a função planejamento de forte conteúdo </a:t>
            </a:r>
            <a:r>
              <a:rPr lang="pt-BR" i="1" dirty="0" smtClean="0"/>
              <a:t>estratégico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/>
              <a:t>dotar a função planejamento de forte capacidade de </a:t>
            </a:r>
            <a:r>
              <a:rPr lang="pt-BR" i="1" dirty="0" smtClean="0"/>
              <a:t>articulação e </a:t>
            </a:r>
            <a:r>
              <a:rPr lang="pt-BR" i="1" dirty="0"/>
              <a:t>coordenação </a:t>
            </a:r>
            <a:r>
              <a:rPr lang="pt-BR" i="1" dirty="0" smtClean="0"/>
              <a:t>institucional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/>
              <a:t>dotar a função planejamento de fortes conteúdos </a:t>
            </a:r>
            <a:r>
              <a:rPr lang="pt-BR" i="1" dirty="0" smtClean="0"/>
              <a:t>prospectivos e propositivos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/>
              <a:t>dotar a função planejamento de forte componente participativo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2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Trajetória do Planejamento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desafio para a construção de um novo modelo de planejamento: </a:t>
            </a:r>
            <a:r>
              <a:rPr lang="pt-BR" b="1" dirty="0"/>
              <a:t>preservar   os elementos positivos da tradição brasileira com as exigências e as vantagens que o ambiente democrático oferece</a:t>
            </a:r>
            <a:r>
              <a:rPr lang="pt-BR" dirty="0"/>
              <a:t>.</a:t>
            </a:r>
          </a:p>
          <a:p>
            <a:r>
              <a:rPr lang="pt-BR" dirty="0"/>
              <a:t>Revisitar a experiência brasileira:  </a:t>
            </a:r>
            <a:r>
              <a:rPr lang="pt-BR" b="1" dirty="0"/>
              <a:t>desenvolvimento tardio </a:t>
            </a:r>
          </a:p>
          <a:p>
            <a:r>
              <a:rPr lang="pt-BR" dirty="0"/>
              <a:t>Crises expunham a forte </a:t>
            </a:r>
            <a:r>
              <a:rPr lang="pt-BR" b="1" dirty="0"/>
              <a:t>dependência</a:t>
            </a:r>
            <a:r>
              <a:rPr lang="pt-BR" dirty="0"/>
              <a:t> do exterior → industrialização como saída → marco 1930 com Getúlio Vargas (era Vargas - desenvolvimentismo)</a:t>
            </a:r>
          </a:p>
          <a:p>
            <a:r>
              <a:rPr lang="pt-BR" dirty="0"/>
              <a:t>Reforma institucional: </a:t>
            </a:r>
            <a:r>
              <a:rPr lang="pt-BR" b="1" dirty="0"/>
              <a:t>sentido de urgência planejamento antecede a gestão (bases materiais e políticas</a:t>
            </a:r>
            <a:r>
              <a:rPr lang="pt-BR" b="1" dirty="0" smtClean="0"/>
              <a:t>): DASP, PAEG e CF 1988</a:t>
            </a:r>
          </a:p>
          <a:p>
            <a:r>
              <a:rPr lang="pt-BR" dirty="0" smtClean="0"/>
              <a:t>Reforma do Estado inverte essa lógica e papel do Estado passa a ser ajustar gestão ao orçamento: eficiência prevalece à eficácia e efetividade</a:t>
            </a:r>
          </a:p>
          <a:p>
            <a:r>
              <a:rPr lang="pt-BR" dirty="0" smtClean="0"/>
              <a:t>Resgatar o papel do planejamento governamental: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Missão civilizatória: sustentabilidade social e ambiental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Reequilibrar planejamento (estratégia e missão) e gestão (procedimentos)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0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3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071"/>
            <a:ext cx="12192000" cy="650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4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060"/>
            <a:ext cx="12192000" cy="680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Trajetória do Planejamento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770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Auge (1940-1970); declínio (1980-1990) retomada Sec. XXI</a:t>
            </a:r>
          </a:p>
          <a:p>
            <a:r>
              <a:rPr lang="pt-BR" b="1" dirty="0" smtClean="0"/>
              <a:t>Gestão</a:t>
            </a:r>
            <a:r>
              <a:rPr lang="pt-BR" dirty="0" smtClean="0"/>
              <a:t> = “administração paralela” </a:t>
            </a:r>
          </a:p>
          <a:p>
            <a:r>
              <a:rPr lang="pt-BR" dirty="0" smtClean="0"/>
              <a:t>1889-1930 - Patrimonialismo: ausência de separação nítida entre esfera pública e esfera privada </a:t>
            </a:r>
          </a:p>
          <a:p>
            <a:r>
              <a:rPr lang="pt-BR" dirty="0" smtClean="0"/>
              <a:t>Ainda que a partir de  1930 a criação do </a:t>
            </a:r>
            <a:r>
              <a:rPr lang="pt-BR" b="1" dirty="0" smtClean="0"/>
              <a:t>DASP</a:t>
            </a:r>
            <a:r>
              <a:rPr lang="pt-BR" dirty="0" smtClean="0"/>
              <a:t> haja institucionalizado minimamente a gestão e carreiras – populismo, corporativismo, anéis burocráticos, </a:t>
            </a:r>
            <a:r>
              <a:rPr lang="pt-BR" i="1" dirty="0" smtClean="0"/>
              <a:t>lobbies</a:t>
            </a:r>
            <a:r>
              <a:rPr lang="pt-BR" dirty="0" smtClean="0"/>
              <a:t> mantiveram a gestão presa ao patrimonialismo (</a:t>
            </a:r>
            <a:r>
              <a:rPr lang="pt-BR" dirty="0" err="1" smtClean="0"/>
              <a:t>adm</a:t>
            </a:r>
            <a:r>
              <a:rPr lang="pt-BR" dirty="0" smtClean="0"/>
              <a:t> tradicional) e burocratismo (</a:t>
            </a:r>
            <a:r>
              <a:rPr lang="pt-BR" dirty="0" err="1" smtClean="0"/>
              <a:t>adm</a:t>
            </a:r>
            <a:r>
              <a:rPr lang="pt-BR" dirty="0" smtClean="0"/>
              <a:t> racional)  </a:t>
            </a:r>
            <a:endParaRPr lang="pt-BR" dirty="0" smtClean="0"/>
          </a:p>
          <a:p>
            <a:r>
              <a:rPr lang="pt-BR" b="1" dirty="0" smtClean="0"/>
              <a:t>Planejamento</a:t>
            </a:r>
            <a:r>
              <a:rPr lang="pt-BR" dirty="0"/>
              <a:t> </a:t>
            </a:r>
            <a:r>
              <a:rPr lang="pt-BR" dirty="0" smtClean="0"/>
              <a:t>= </a:t>
            </a:r>
            <a:r>
              <a:rPr lang="pt-BR" dirty="0" smtClean="0"/>
              <a:t>ações: Criação </a:t>
            </a:r>
            <a:r>
              <a:rPr lang="pt-BR" dirty="0" smtClean="0"/>
              <a:t>da CIA Siderúrgica Nacional e a </a:t>
            </a:r>
            <a:r>
              <a:rPr lang="pt-BR" dirty="0"/>
              <a:t>Companhia Nacional de </a:t>
            </a:r>
            <a:r>
              <a:rPr lang="pt-BR" dirty="0" smtClean="0"/>
              <a:t>Álcalis, da CIA Vale do Rio Doce, do BNDE, Petrobrás, Eletrobrás; Plano </a:t>
            </a:r>
            <a:r>
              <a:rPr lang="pt-BR" b="1" dirty="0" smtClean="0"/>
              <a:t>SALTE</a:t>
            </a:r>
            <a:r>
              <a:rPr lang="pt-BR" dirty="0" smtClean="0"/>
              <a:t> indica as prioridades  </a:t>
            </a:r>
          </a:p>
          <a:p>
            <a:r>
              <a:rPr lang="pt-BR" dirty="0" smtClean="0"/>
              <a:t>Anos 1950 – auge do planejamento </a:t>
            </a:r>
            <a:r>
              <a:rPr lang="pt-BR" b="1" dirty="0" smtClean="0"/>
              <a:t>altamente discricionário </a:t>
            </a:r>
            <a:r>
              <a:rPr lang="pt-BR" dirty="0" smtClean="0"/>
              <a:t>– influencia da CEPAL – Plano de Metas do JK; gestão patrimonialista e burocrática</a:t>
            </a:r>
          </a:p>
          <a:p>
            <a:r>
              <a:rPr lang="pt-BR" dirty="0" smtClean="0"/>
              <a:t>Fragilidades – financiamento e dependência tecnológica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z="1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25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Trajetória do Planejamento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Golpe de 1964 e PAEG e reforma administrativa, IPND, IIPND</a:t>
            </a:r>
          </a:p>
          <a:p>
            <a:r>
              <a:rPr lang="pt-BR" dirty="0"/>
              <a:t> </a:t>
            </a:r>
            <a:r>
              <a:rPr lang="pt-BR" dirty="0" smtClean="0"/>
              <a:t>planejamento autoritário-tecnocrático – “Estado </a:t>
            </a:r>
            <a:r>
              <a:rPr lang="pt-BR" dirty="0"/>
              <a:t>fosse ao mesmo tempo o lócus de condensação e processamento </a:t>
            </a:r>
            <a:r>
              <a:rPr lang="pt-BR" dirty="0" smtClean="0"/>
              <a:t>das disputas </a:t>
            </a:r>
            <a:r>
              <a:rPr lang="pt-BR" dirty="0"/>
              <a:t>por recursos estratégicos – financeiros, logísticos, humanos etc. – </a:t>
            </a:r>
            <a:r>
              <a:rPr lang="pt-BR" dirty="0" smtClean="0"/>
              <a:t>e o </a:t>
            </a:r>
            <a:r>
              <a:rPr lang="pt-BR" dirty="0"/>
              <a:t>agente decisório último por meio do qual, de fato, materializavam-se </a:t>
            </a:r>
            <a:r>
              <a:rPr lang="pt-BR" dirty="0" smtClean="0"/>
              <a:t>ou viabilizavam-se </a:t>
            </a:r>
            <a:r>
              <a:rPr lang="pt-BR" dirty="0"/>
              <a:t>os projetos políticos dos grupos dominantes </a:t>
            </a:r>
            <a:r>
              <a:rPr lang="pt-BR" dirty="0" smtClean="0"/>
              <a:t>vencedores” (p. 45)</a:t>
            </a:r>
          </a:p>
          <a:p>
            <a:r>
              <a:rPr lang="pt-BR" dirty="0" smtClean="0"/>
              <a:t>Repressão aberta calava as vozes destoantes </a:t>
            </a:r>
          </a:p>
          <a:p>
            <a:r>
              <a:rPr lang="pt-BR" b="1" dirty="0" smtClean="0"/>
              <a:t>Redemocratização</a:t>
            </a:r>
            <a:r>
              <a:rPr lang="pt-BR" dirty="0" smtClean="0"/>
              <a:t> – </a:t>
            </a:r>
            <a:r>
              <a:rPr lang="pt-BR" b="1" dirty="0" smtClean="0"/>
              <a:t>endividamento e inflação (deterioração das condições socioeconômicas) – “desqualificação/desmoralização” do setor público - nova </a:t>
            </a:r>
            <a:r>
              <a:rPr lang="pt-BR" b="1" dirty="0"/>
              <a:t>administração pública gerencial</a:t>
            </a:r>
            <a:endParaRPr lang="pt-BR" b="1" dirty="0" smtClean="0"/>
          </a:p>
          <a:p>
            <a:r>
              <a:rPr lang="pt-BR" dirty="0" smtClean="0"/>
              <a:t>Agenda dos movimentos sociais ↔ arrefecimento do ímpeto desenvolvimentista  </a:t>
            </a:r>
          </a:p>
          <a:p>
            <a:r>
              <a:rPr lang="pt-BR" dirty="0" err="1" smtClean="0"/>
              <a:t>Empoderamento</a:t>
            </a:r>
            <a:r>
              <a:rPr lang="pt-BR" dirty="0" smtClean="0"/>
              <a:t> do Ministério da Economia ↔ esvaziamento do Ministério do Planejamento; protagonismo do BACEN e PPA de curto e médio prazos.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4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Trajetória do Planejamento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CF 1988 – primazia da gestão sobre o planejamento</a:t>
            </a:r>
          </a:p>
          <a:p>
            <a:r>
              <a:rPr lang="pt-BR" dirty="0" smtClean="0"/>
              <a:t>Mérito: “transformar </a:t>
            </a:r>
            <a:r>
              <a:rPr lang="pt-BR" dirty="0"/>
              <a:t>a atividade de </a:t>
            </a:r>
            <a:r>
              <a:rPr lang="pt-BR" dirty="0" smtClean="0"/>
              <a:t>planejamento governamental </a:t>
            </a:r>
            <a:r>
              <a:rPr lang="pt-BR" dirty="0"/>
              <a:t>em processo contínuo da ação estatal, para o que </a:t>
            </a:r>
            <a:r>
              <a:rPr lang="pt-BR" dirty="0" smtClean="0"/>
              <a:t>parece que </a:t>
            </a:r>
            <a:r>
              <a:rPr lang="pt-BR" dirty="0"/>
              <a:t>se tornara fundamental: reduzir e controlar </a:t>
            </a:r>
            <a:r>
              <a:rPr lang="pt-BR" dirty="0" smtClean="0"/>
              <a:t>os </a:t>
            </a:r>
            <a:r>
              <a:rPr lang="pt-BR" dirty="0"/>
              <a:t>graus </a:t>
            </a:r>
            <a:r>
              <a:rPr lang="pt-BR" dirty="0" smtClean="0"/>
              <a:t>de discricionariedades </a:t>
            </a:r>
            <a:r>
              <a:rPr lang="pt-BR" dirty="0"/>
              <a:t>intrínsecas desta </a:t>
            </a:r>
            <a:r>
              <a:rPr lang="pt-BR" dirty="0" smtClean="0"/>
              <a:t>atividade” (p. 48).</a:t>
            </a:r>
          </a:p>
          <a:p>
            <a:r>
              <a:rPr lang="pt-BR" dirty="0" smtClean="0"/>
              <a:t>Problema: “transformou-se esta </a:t>
            </a:r>
            <a:r>
              <a:rPr lang="pt-BR" dirty="0"/>
              <a:t>atividade </a:t>
            </a:r>
            <a:r>
              <a:rPr lang="pt-BR" dirty="0" smtClean="0"/>
              <a:t>em mais </a:t>
            </a:r>
            <a:r>
              <a:rPr lang="pt-BR" dirty="0"/>
              <a:t>uma ação operacional cotidiana do Estado, como são todas aquelas </a:t>
            </a:r>
            <a:r>
              <a:rPr lang="pt-BR" dirty="0" smtClean="0"/>
              <a:t>próprias da </a:t>
            </a:r>
            <a:r>
              <a:rPr lang="pt-BR" dirty="0"/>
              <a:t>gestão ou da administração pública </a:t>
            </a:r>
            <a:r>
              <a:rPr lang="pt-BR" dirty="0" smtClean="0"/>
              <a:t>correntes” (p.48).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Novo conceito de planejamento flexível – </a:t>
            </a:r>
            <a:r>
              <a:rPr lang="pt-BR" b="1" dirty="0"/>
              <a:t>aplicação da estratégia privada para a esfera pública</a:t>
            </a:r>
            <a:r>
              <a:rPr lang="pt-BR" dirty="0"/>
              <a:t>: PDCA: </a:t>
            </a:r>
            <a:r>
              <a:rPr lang="pt-BR" i="1" dirty="0" err="1"/>
              <a:t>Plan</a:t>
            </a:r>
            <a:r>
              <a:rPr lang="pt-BR" i="1" dirty="0"/>
              <a:t> </a:t>
            </a:r>
            <a:r>
              <a:rPr lang="pt-BR" dirty="0"/>
              <a:t>(planejar), </a:t>
            </a:r>
            <a:r>
              <a:rPr lang="pt-BR" i="1" dirty="0"/>
              <a:t>Do </a:t>
            </a:r>
            <a:r>
              <a:rPr lang="pt-BR" dirty="0"/>
              <a:t>(fazer), </a:t>
            </a:r>
            <a:r>
              <a:rPr lang="pt-BR" i="1" dirty="0" err="1"/>
              <a:t>Control</a:t>
            </a:r>
            <a:r>
              <a:rPr lang="pt-BR" i="1" dirty="0"/>
              <a:t> </a:t>
            </a:r>
            <a:r>
              <a:rPr lang="pt-BR" dirty="0"/>
              <a:t>(verificar)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i="1" dirty="0" err="1"/>
              <a:t>Act</a:t>
            </a:r>
            <a:r>
              <a:rPr lang="pt-BR" i="1" dirty="0"/>
              <a:t> </a:t>
            </a:r>
            <a:r>
              <a:rPr lang="pt-BR" dirty="0"/>
              <a:t>(agir).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PPA submetidos a LDO e a LOA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Conceito de eficiência emprestado do setor empresarial – com vistas a resultados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4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8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80" y="0"/>
            <a:ext cx="67810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Trajetória do Planejamento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Méritos</a:t>
            </a:r>
            <a:r>
              <a:rPr lang="pt-BR" dirty="0" smtClean="0"/>
              <a:t>: eficiência da gestão, informatização, qualidade dos serviços, incorporação de mecanismos participativos  e de controle social (</a:t>
            </a:r>
            <a:r>
              <a:rPr lang="pt-BR" dirty="0" err="1" smtClean="0"/>
              <a:t>accountability</a:t>
            </a:r>
            <a:r>
              <a:rPr lang="pt-BR" dirty="0" smtClean="0"/>
              <a:t>) </a:t>
            </a:r>
          </a:p>
          <a:p>
            <a:r>
              <a:rPr lang="pt-BR" b="1" dirty="0" smtClean="0"/>
              <a:t>Aspectos críticos</a:t>
            </a:r>
            <a:r>
              <a:rPr lang="pt-BR" dirty="0" smtClean="0"/>
              <a:t>: adoção de processos e modelos malsucedidos ao redor do mundo; ênfase nos aspectos quantitativos; foi incompleta e não democratizou os aparelhos de funcionamento do Estado </a:t>
            </a:r>
            <a:r>
              <a:rPr lang="pt-BR" dirty="0"/>
              <a:t>imprimindo </a:t>
            </a:r>
            <a:r>
              <a:rPr lang="pt-BR" dirty="0" smtClean="0"/>
              <a:t>um </a:t>
            </a:r>
            <a:r>
              <a:rPr lang="pt-BR" dirty="0"/>
              <a:t>caráter manipulador à gestão </a:t>
            </a:r>
            <a:r>
              <a:rPr lang="pt-BR" dirty="0" smtClean="0"/>
              <a:t>participativa; controle social precário. </a:t>
            </a: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016-356D-4226-BFA1-F4CDBA9AC4A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7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876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Aula 2 Trajetória do Planejamento no Brasil </vt:lpstr>
      <vt:lpstr>Trajetória do Planejamento no Brasil</vt:lpstr>
      <vt:lpstr>Apresentação do PowerPoint</vt:lpstr>
      <vt:lpstr>Apresentação do PowerPoint</vt:lpstr>
      <vt:lpstr>Trajetória do Planejamento no Brasil</vt:lpstr>
      <vt:lpstr>Trajetória do Planejamento no Brasil</vt:lpstr>
      <vt:lpstr>Trajetória do Planejamento no Brasil</vt:lpstr>
      <vt:lpstr>Apresentação do PowerPoint</vt:lpstr>
      <vt:lpstr>Trajetória do Planejamento no Brasil</vt:lpstr>
      <vt:lpstr>Trajetória do Planejamento no Brasil</vt:lpstr>
      <vt:lpstr>Ciclo de planejamento e  gestão das políticas públicas federais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59</cp:revision>
  <dcterms:created xsi:type="dcterms:W3CDTF">2021-04-24T13:28:17Z</dcterms:created>
  <dcterms:modified xsi:type="dcterms:W3CDTF">2024-03-11T00:36:10Z</dcterms:modified>
</cp:coreProperties>
</file>