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5d048101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5d048101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5d373d20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5d373d20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5d373d20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5d373d20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5d373d20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e5d373d20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5d373d20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5d373d20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5d373d2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e5d373d2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5dde3d1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5dde3d1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5dde3d1c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5dde3d1c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5dde3d1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75dde3d1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5cfd1ad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e5cfd1ad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5cfd1ad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5cfd1ad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5d04810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5d04810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5cfd1adf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e5cfd1adf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5cfd1adf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5cfd1adf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5d373d20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5d373d20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5d29c598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5d29c598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5d29c598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5d29c598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5d29c598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5d29c598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d373d20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5d373d20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5d373d20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5d373d20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5cfd1ad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5cfd1ad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5d373d20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5d373d20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qgis.org/3.28/pt_BR/docs/user_manual/managing_data_source/create_layers.html?highlight=geopackage" TargetMode="External"/><Relationship Id="rId4" Type="http://schemas.openxmlformats.org/officeDocument/2006/relationships/hyperlink" Target="https://www.sqlite.org/index.html" TargetMode="External"/><Relationship Id="rId5" Type="http://schemas.openxmlformats.org/officeDocument/2006/relationships/hyperlink" Target="http://www.gisandbeers.com/analisis-de-reglas-de-topologia-en-qgis/" TargetMode="External"/><Relationship Id="rId6" Type="http://schemas.openxmlformats.org/officeDocument/2006/relationships/hyperlink" Target="https://mappinggis.com/2019/06/como-crear-e-importar-datos-a-un-geopackage-con-qgi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Relationship Id="rId4" Type="http://schemas.openxmlformats.org/officeDocument/2006/relationships/image" Target="../media/image12.png"/><Relationship Id="rId5" Type="http://schemas.openxmlformats.org/officeDocument/2006/relationships/image" Target="../media/image14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Dados GeoPackage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887" y="781625"/>
            <a:ext cx="6960223" cy="436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114925" y="91925"/>
            <a:ext cx="9029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 opção 1, clique em  </a:t>
            </a:r>
            <a:r>
              <a:rPr b="1" lang="pt-BR"/>
              <a:t>Camadas de entrada</a:t>
            </a:r>
            <a:r>
              <a:rPr lang="pt-BR"/>
              <a:t> e escolha as camadas e clique em ok. No item 2, </a:t>
            </a:r>
            <a:r>
              <a:rPr b="1" lang="pt-BR"/>
              <a:t>Destinação do Geopackage</a:t>
            </a:r>
            <a:r>
              <a:rPr lang="pt-BR"/>
              <a:t>, escolha uma pasta para salvar o arquivo e clique em </a:t>
            </a:r>
            <a:r>
              <a:rPr b="1" lang="pt-BR"/>
              <a:t>Executar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" type="subTitle"/>
          </p:nvPr>
        </p:nvSpPr>
        <p:spPr>
          <a:xfrm>
            <a:off x="242775" y="0"/>
            <a:ext cx="8520600" cy="12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333333"/>
                </a:solidFill>
                <a:highlight>
                  <a:srgbClr val="FFFFFF"/>
                </a:highlight>
              </a:rPr>
              <a:t>Conectar um GeoPackage com o QGIS</a:t>
            </a:r>
            <a:endParaRPr b="1"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5" name="Google Shape;145;p23"/>
          <p:cNvSpPr txBox="1"/>
          <p:nvPr/>
        </p:nvSpPr>
        <p:spPr>
          <a:xfrm>
            <a:off x="514800" y="919300"/>
            <a:ext cx="6770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Vá até o Painel </a:t>
            </a:r>
            <a:r>
              <a:rPr b="1" lang="pt-BR"/>
              <a:t>Navegador</a:t>
            </a:r>
            <a:r>
              <a:rPr lang="pt-BR"/>
              <a:t>, clique com o botão direito em GeoPackage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375" y="1553550"/>
            <a:ext cx="3703251" cy="2754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501025" y="133300"/>
            <a:ext cx="77772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Selecione o arquivo que acabou de ser criado e clique em </a:t>
            </a:r>
            <a:r>
              <a:rPr b="1" lang="pt-BR" sz="1600"/>
              <a:t>Abrir</a:t>
            </a:r>
            <a:endParaRPr b="1" sz="160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50" y="670763"/>
            <a:ext cx="8839200" cy="1832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0" y="3594500"/>
            <a:ext cx="59607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Visualização do banco que foi conectado</a:t>
            </a:r>
            <a:endParaRPr sz="1800"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6150" y="2571769"/>
            <a:ext cx="2656906" cy="2335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311700" y="158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Importar dados ao Geopackage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225225" y="712475"/>
            <a:ext cx="8520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importar uma nova camada no arquivo Geopackage, </a:t>
            </a:r>
            <a:r>
              <a:rPr lang="pt-BR"/>
              <a:t>existem</a:t>
            </a:r>
            <a:r>
              <a:rPr lang="pt-BR"/>
              <a:t> várias maneiras. Uma mais simples é “arrastar e soltar” . Carregue no QGIS as camadas que serão adicionadas. Clique em uma delas e arraste até a camada Geopackage </a:t>
            </a:r>
            <a:r>
              <a:rPr b="1" lang="pt-BR"/>
              <a:t>fluxo_serpentes</a:t>
            </a:r>
            <a:r>
              <a:rPr b="1" lang="pt-BR"/>
              <a:t>.gpkg</a:t>
            </a:r>
            <a:r>
              <a:rPr lang="pt-BR"/>
              <a:t> e solte. Repita essa operação com as outras camadas.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5" y="2571750"/>
            <a:ext cx="3581400" cy="180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5"/>
          <p:cNvCxnSpPr/>
          <p:nvPr/>
        </p:nvCxnSpPr>
        <p:spPr>
          <a:xfrm>
            <a:off x="2583250" y="3497950"/>
            <a:ext cx="3502500" cy="122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5575" y="1977675"/>
            <a:ext cx="2932550" cy="299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Salvar projeto dentro do</a:t>
            </a:r>
            <a:r>
              <a:rPr b="1" lang="pt-BR">
                <a:solidFill>
                  <a:schemeClr val="dk1"/>
                </a:solidFill>
              </a:rPr>
              <a:t> Geopackage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252800" y="572225"/>
            <a:ext cx="8520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importar uma nova camada no arquivo Geopackage, existem várias maneiras. Uma mais simples é “arrastar e soltar” . Carregue no QGIS as camadas que serão adicionadas. Clique em uma delas e arraste até a camada Geopackage </a:t>
            </a:r>
            <a:r>
              <a:rPr b="1" lang="pt-BR"/>
              <a:t>fluxo_serpentes</a:t>
            </a:r>
            <a:r>
              <a:rPr b="1" lang="pt-BR"/>
              <a:t>.gpkg</a:t>
            </a:r>
            <a:r>
              <a:rPr lang="pt-BR"/>
              <a:t> e solte. Repita essa operação com as outras camadas.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5" y="1484700"/>
            <a:ext cx="3405275" cy="231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775" y="1484700"/>
            <a:ext cx="5229300" cy="16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1775" y="3429000"/>
            <a:ext cx="3400425" cy="17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9675"/>
            <a:ext cx="34861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>
            <p:ph idx="1" type="subTitle"/>
          </p:nvPr>
        </p:nvSpPr>
        <p:spPr>
          <a:xfrm>
            <a:off x="0" y="54225"/>
            <a:ext cx="9069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2ª Opção: </a:t>
            </a:r>
            <a:r>
              <a:rPr b="1" lang="pt-BR">
                <a:solidFill>
                  <a:schemeClr val="dk1"/>
                </a:solidFill>
              </a:rPr>
              <a:t>Salvar projeto dentro do GeoPackage com a extensão .qgz do QGIS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550" y="1308275"/>
            <a:ext cx="66865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0241" y="3524250"/>
            <a:ext cx="29527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ctrTitle"/>
          </p:nvPr>
        </p:nvSpPr>
        <p:spPr>
          <a:xfrm>
            <a:off x="311700" y="106200"/>
            <a:ext cx="8520600" cy="10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Backup do Projeto</a:t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405" y="1182300"/>
            <a:ext cx="6500594" cy="36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725" y="2247400"/>
            <a:ext cx="21717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0" y="1116000"/>
            <a:ext cx="6432925" cy="384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/>
        </p:nvSpPr>
        <p:spPr>
          <a:xfrm>
            <a:off x="445850" y="147100"/>
            <a:ext cx="83013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pasta </a:t>
            </a:r>
            <a:r>
              <a:rPr b="1" lang="pt-BR"/>
              <a:t>GPKG </a:t>
            </a:r>
            <a:r>
              <a:rPr lang="pt-BR"/>
              <a:t>e clique com o botão direito. Na nova janela escolha algum compactador de arquivo. No nosso exemplo, utilizamos o winrar. </a:t>
            </a:r>
            <a:r>
              <a:rPr lang="pt-BR"/>
              <a:t>Após a compactação, o arquivo poderá ser salvo em algum outro dispositivo.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 de leitura: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824300" y="863550"/>
            <a:ext cx="4233300" cy="11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Introdução à linguagem SQL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Autor: Thomas Nield</a:t>
            </a: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2773425" cy="39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200" y="2174150"/>
            <a:ext cx="2445350" cy="24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3799800" y="1170125"/>
            <a:ext cx="5237100" cy="22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75">
                <a:solidFill>
                  <a:schemeClr val="dk1"/>
                </a:solidFill>
                <a:highlight>
                  <a:srgbClr val="FFFFFF"/>
                </a:highlight>
              </a:rPr>
              <a:t>R para data science: Importe, arrume, transforme, visualize e modele dados</a:t>
            </a:r>
            <a:endParaRPr b="1" sz="2075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/>
              <a:t>Autores: Hadley Wickham &amp; Garrett Grolemund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link: https://r4ds.had.co.nz/</a:t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916677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950" y="3281700"/>
            <a:ext cx="4012800" cy="14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 de leitura: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 que é GeoPackage?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75475"/>
            <a:ext cx="8520600" cy="4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800"/>
              <a:t>Contêiner de banco de dados SQLite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800"/>
          </a:p>
        </p:txBody>
      </p:sp>
      <p:sp>
        <p:nvSpPr>
          <p:cNvPr id="62" name="Google Shape;62;p14"/>
          <p:cNvSpPr txBox="1"/>
          <p:nvPr/>
        </p:nvSpPr>
        <p:spPr>
          <a:xfrm>
            <a:off x="583750" y="3442800"/>
            <a:ext cx="5915700" cy="1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BR"/>
              <a:t>Dados </a:t>
            </a:r>
            <a:r>
              <a:rPr lang="pt-BR"/>
              <a:t>vetoriais</a:t>
            </a:r>
            <a:r>
              <a:rPr lang="pt-BR"/>
              <a:t>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BR"/>
              <a:t>Camadas raster e mapa raster em </a:t>
            </a:r>
            <a:r>
              <a:rPr lang="pt-BR"/>
              <a:t>várias</a:t>
            </a:r>
            <a:r>
              <a:rPr lang="pt-BR"/>
              <a:t> camadas;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BR"/>
              <a:t>Atributos(dados não espaciais);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BR"/>
              <a:t>Extensões( estilo de simbologia, metadados, etc)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3050" y="151674"/>
            <a:ext cx="1734425" cy="12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3709375" y="1653550"/>
            <a:ext cx="4841700" cy="16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F1111"/>
                </a:solidFill>
                <a:highlight>
                  <a:srgbClr val="FFFFFF"/>
                </a:highlight>
              </a:rPr>
              <a:t>Introdução à Programação com Python: Algoritmos e Lógica de Programação Para Iniciantes</a:t>
            </a:r>
            <a:endParaRPr b="1">
              <a:solidFill>
                <a:srgbClr val="0F111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rgbClr val="0F1111"/>
                </a:solidFill>
                <a:highlight>
                  <a:srgbClr val="FFFFFF"/>
                </a:highlight>
              </a:rPr>
              <a:t>Autor: Nilo Ney Coutinho Menezes</a:t>
            </a:r>
            <a:endParaRPr sz="1500">
              <a:solidFill>
                <a:srgbClr val="0F111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25" y="1113727"/>
            <a:ext cx="2665275" cy="37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688" y="26741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3"/>
          <p:cNvSpPr txBox="1"/>
          <p:nvPr/>
        </p:nvSpPr>
        <p:spPr>
          <a:xfrm>
            <a:off x="45321" y="4568875"/>
            <a:ext cx="309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Autor: Wes McKinney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link: https://wesmckinney.com/book/preface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7300"/>
            <a:ext cx="2350808" cy="33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3750" y="1109400"/>
            <a:ext cx="2416076" cy="33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802" y="1994898"/>
            <a:ext cx="2284876" cy="19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5499671" y="4568875"/>
            <a:ext cx="309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Autor: Daniel Y. Chen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59750" y="1152475"/>
            <a:ext cx="901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1" u="sng">
                <a:solidFill>
                  <a:schemeClr val="hlink"/>
                </a:solidFill>
                <a:hlinkClick r:id="rId3"/>
              </a:rPr>
              <a:t>https://docs.qgis.org/3.28/pt_BR/docs/user_manual/managing_data_source/create_layers.html?highlight=geopackage</a:t>
            </a:r>
            <a:endParaRPr sz="24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1" u="sng">
                <a:solidFill>
                  <a:schemeClr val="hlink"/>
                </a:solidFill>
                <a:hlinkClick r:id="rId4"/>
              </a:rPr>
              <a:t>https://www.sqlite.org/index.html</a:t>
            </a:r>
            <a:endParaRPr sz="24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1" u="sng">
                <a:solidFill>
                  <a:schemeClr val="hlink"/>
                </a:solidFill>
                <a:hlinkClick r:id="rId5"/>
              </a:rPr>
              <a:t>http://www.gisandbeers.com/analisis-de-reglas-de-topologia-en-qgis/</a:t>
            </a:r>
            <a:endParaRPr sz="24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1" u="sng">
                <a:solidFill>
                  <a:schemeClr val="hlink"/>
                </a:solidFill>
                <a:hlinkClick r:id="rId6"/>
              </a:rPr>
              <a:t>https://mappinggis.com/2019/06/como-crear-e-importar-datos-a-un-geopackage-con-qgis/</a:t>
            </a:r>
            <a:endParaRPr sz="24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517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shapefile x GeoPackage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50" y="2033925"/>
            <a:ext cx="1859650" cy="18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2555650" y="2295950"/>
            <a:ext cx="3888600" cy="1516800"/>
          </a:xfrm>
          <a:prstGeom prst="mathMultiply">
            <a:avLst>
              <a:gd fmla="val 12879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000" y="2215122"/>
            <a:ext cx="2245425" cy="16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900" y="3978925"/>
            <a:ext cx="357183" cy="10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2583" y="4306162"/>
            <a:ext cx="5619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422025" y="0"/>
            <a:ext cx="8520600" cy="144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Criação de Projeto no QGIS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112" y="1686350"/>
            <a:ext cx="4976425" cy="33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00" y="0"/>
            <a:ext cx="1771700" cy="11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900" y="1247350"/>
            <a:ext cx="1133999" cy="8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497" y="2230625"/>
            <a:ext cx="1189500" cy="9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500" y="3284675"/>
            <a:ext cx="1161900" cy="9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500" y="4252375"/>
            <a:ext cx="1161900" cy="89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7"/>
          <p:cNvCxnSpPr>
            <a:stCxn id="85" idx="2"/>
            <a:endCxn id="89" idx="1"/>
          </p:cNvCxnSpPr>
          <p:nvPr/>
        </p:nvCxnSpPr>
        <p:spPr>
          <a:xfrm flipH="1" rot="-5400000">
            <a:off x="-181350" y="2374075"/>
            <a:ext cx="3519600" cy="1134000"/>
          </a:xfrm>
          <a:prstGeom prst="bentConnector2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7"/>
          <p:cNvCxnSpPr>
            <a:stCxn id="88" idx="1"/>
          </p:cNvCxnSpPr>
          <p:nvPr/>
        </p:nvCxnSpPr>
        <p:spPr>
          <a:xfrm flipH="1">
            <a:off x="983600" y="3768525"/>
            <a:ext cx="1161900" cy="18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7"/>
          <p:cNvCxnSpPr>
            <a:stCxn id="87" idx="1"/>
          </p:cNvCxnSpPr>
          <p:nvPr/>
        </p:nvCxnSpPr>
        <p:spPr>
          <a:xfrm rot="10800000">
            <a:off x="997397" y="2698275"/>
            <a:ext cx="1148100" cy="16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7"/>
          <p:cNvCxnSpPr>
            <a:stCxn id="86" idx="1"/>
          </p:cNvCxnSpPr>
          <p:nvPr/>
        </p:nvCxnSpPr>
        <p:spPr>
          <a:xfrm rot="10800000">
            <a:off x="969800" y="1673013"/>
            <a:ext cx="1211100" cy="22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7"/>
          <p:cNvSpPr txBox="1"/>
          <p:nvPr/>
        </p:nvSpPr>
        <p:spPr>
          <a:xfrm>
            <a:off x="2145500" y="546988"/>
            <a:ext cx="27855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AAAAMMDD - nome do projeto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197650" y="547000"/>
            <a:ext cx="1699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/>
              <a:t>20230822_ Dengue</a:t>
            </a:r>
            <a:endParaRPr sz="1300"/>
          </a:p>
        </p:txBody>
      </p:sp>
      <p:sp>
        <p:nvSpPr>
          <p:cNvPr id="96" name="Google Shape;96;p17"/>
          <p:cNvSpPr txBox="1"/>
          <p:nvPr/>
        </p:nvSpPr>
        <p:spPr>
          <a:xfrm>
            <a:off x="2180900" y="1695825"/>
            <a:ext cx="1050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GPKG 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3414850" y="1673013"/>
            <a:ext cx="27855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Camadas </a:t>
            </a:r>
            <a:r>
              <a:rPr lang="pt-BR"/>
              <a:t>vetoriais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350" y="1988349"/>
            <a:ext cx="2645325" cy="26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3539700" y="2714463"/>
            <a:ext cx="27855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de referências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2222588" y="2714475"/>
            <a:ext cx="1050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Docs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2180900" y="3787425"/>
            <a:ext cx="1050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IMG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2222600" y="4700875"/>
            <a:ext cx="1050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TEMP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3479550" y="4700863"/>
            <a:ext cx="27855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Arquivos temporários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3479550" y="3755913"/>
            <a:ext cx="27855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Mapas Temáticos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197650" y="78150"/>
            <a:ext cx="88668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Clique com o botão direito, escolha a opção  </a:t>
            </a:r>
            <a:r>
              <a:rPr b="1" lang="pt-BR" sz="1800"/>
              <a:t>Adicionar um Diretório</a:t>
            </a:r>
            <a:r>
              <a:rPr lang="pt-BR" sz="1800"/>
              <a:t>. Na </a:t>
            </a:r>
            <a:r>
              <a:rPr lang="pt-BR" sz="1800"/>
              <a:t>nova</a:t>
            </a:r>
            <a:r>
              <a:rPr lang="pt-BR" sz="1800"/>
              <a:t> janela escolha a pasta de projetos. Abra a pasta que irá trabalhar para visualizar os arquivos.</a:t>
            </a:r>
            <a:endParaRPr sz="180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2100"/>
            <a:ext cx="2665300" cy="24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300" y="1462113"/>
            <a:ext cx="3867200" cy="27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6450" y="1462125"/>
            <a:ext cx="2548000" cy="27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ctrTitle"/>
          </p:nvPr>
        </p:nvSpPr>
        <p:spPr>
          <a:xfrm>
            <a:off x="205563" y="0"/>
            <a:ext cx="8520600" cy="19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/>
              <a:t>Erros de Topologia</a:t>
            </a:r>
            <a:endParaRPr b="1" sz="240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35225" cy="1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374" y="2505125"/>
            <a:ext cx="6570974" cy="19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2300" y="0"/>
            <a:ext cx="2271700" cy="12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1593450" y="4610625"/>
            <a:ext cx="59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http://www.gisandbeers.com/analisis-de-reglas-de-topologia-en-qgis/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242750" y="186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Criação de geopackage no QGIS</a:t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688" y="1283250"/>
            <a:ext cx="6562725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" type="subTitle"/>
          </p:nvPr>
        </p:nvSpPr>
        <p:spPr>
          <a:xfrm>
            <a:off x="0" y="200325"/>
            <a:ext cx="914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Na barra de Menu, clique em </a:t>
            </a:r>
            <a:r>
              <a:rPr b="1" lang="pt-BR" sz="1900"/>
              <a:t>Processamento &gt;</a:t>
            </a:r>
            <a:r>
              <a:rPr lang="pt-BR" sz="1900"/>
              <a:t> </a:t>
            </a:r>
            <a:r>
              <a:rPr b="1" lang="pt-BR" sz="1900"/>
              <a:t>Caixa de Ferramentas.</a:t>
            </a:r>
            <a:r>
              <a:rPr lang="pt-BR" sz="1900"/>
              <a:t> Em </a:t>
            </a:r>
            <a:r>
              <a:rPr b="1" lang="pt-BR" sz="1900"/>
              <a:t>caixa de </a:t>
            </a:r>
            <a:r>
              <a:rPr b="1" lang="pt-BR" sz="1900"/>
              <a:t>Ferramentas</a:t>
            </a:r>
            <a:r>
              <a:rPr b="1" lang="pt-BR" sz="1900"/>
              <a:t>, </a:t>
            </a:r>
            <a:r>
              <a:rPr lang="pt-BR" sz="1900"/>
              <a:t>clique em</a:t>
            </a:r>
            <a:r>
              <a:rPr b="1" lang="pt-BR" sz="1900"/>
              <a:t>  Banco de Dados , </a:t>
            </a:r>
            <a:r>
              <a:rPr lang="pt-BR" sz="1900"/>
              <a:t>duplo clique em</a:t>
            </a:r>
            <a:r>
              <a:rPr b="1" lang="pt-BR" sz="1900"/>
              <a:t>  Pacote de camadas</a:t>
            </a:r>
            <a:endParaRPr b="1" sz="190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97725"/>
            <a:ext cx="8361716" cy="384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