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320" r:id="rId5"/>
    <p:sldId id="306" r:id="rId6"/>
    <p:sldId id="266" r:id="rId7"/>
    <p:sldId id="309" r:id="rId8"/>
    <p:sldId id="267" r:id="rId9"/>
    <p:sldId id="268" r:id="rId10"/>
    <p:sldId id="296" r:id="rId11"/>
    <p:sldId id="297" r:id="rId12"/>
    <p:sldId id="317" r:id="rId13"/>
    <p:sldId id="318" r:id="rId14"/>
    <p:sldId id="298" r:id="rId15"/>
    <p:sldId id="299" r:id="rId16"/>
    <p:sldId id="300" r:id="rId17"/>
    <p:sldId id="301" r:id="rId18"/>
    <p:sldId id="319" r:id="rId19"/>
    <p:sldId id="302" r:id="rId20"/>
    <p:sldId id="303" r:id="rId21"/>
    <p:sldId id="304" r:id="rId22"/>
    <p:sldId id="270" r:id="rId23"/>
    <p:sldId id="271" r:id="rId24"/>
    <p:sldId id="286" r:id="rId25"/>
    <p:sldId id="288" r:id="rId26"/>
    <p:sldId id="293" r:id="rId27"/>
    <p:sldId id="315" r:id="rId28"/>
    <p:sldId id="308" r:id="rId29"/>
    <p:sldId id="294" r:id="rId30"/>
    <p:sldId id="307" r:id="rId31"/>
    <p:sldId id="295" r:id="rId32"/>
    <p:sldId id="316" r:id="rId33"/>
    <p:sldId id="305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BEBE0-20BA-2B47-A667-D9208526D4BA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31728-E1B9-3843-B681-1ECD0B670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1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31728-E1B9-3843-B681-1ECD0B6709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26/05/17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97983"/>
            <a:ext cx="8915400" cy="1137160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sociológica da didática </a:t>
            </a:r>
            <a:r>
              <a:rPr lang="pt-BR" dirty="0" err="1"/>
              <a:t>museal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Martha Marandino e Alessandra </a:t>
            </a:r>
            <a:r>
              <a:rPr lang="en-US" dirty="0" err="1" smtClean="0"/>
              <a:t>Bizerra</a:t>
            </a:r>
            <a:endParaRPr lang="en-US" dirty="0" smtClean="0"/>
          </a:p>
          <a:p>
            <a:r>
              <a:rPr lang="en-US" dirty="0" err="1" smtClean="0"/>
              <a:t>Curso</a:t>
            </a:r>
            <a:r>
              <a:rPr lang="en-US" dirty="0" smtClean="0"/>
              <a:t> de </a:t>
            </a:r>
            <a:r>
              <a:rPr lang="en-US" dirty="0" err="1" smtClean="0"/>
              <a:t>Pós</a:t>
            </a:r>
            <a:r>
              <a:rPr lang="en-US" dirty="0" smtClean="0"/>
              <a:t>: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Teóricos</a:t>
            </a:r>
            <a:r>
              <a:rPr lang="en-US" dirty="0" smtClean="0"/>
              <a:t> da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Museus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1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Estudando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campos</a:t>
            </a:r>
            <a:r>
              <a:rPr lang="en-US" dirty="0" smtClean="0"/>
              <a:t> </a:t>
            </a:r>
            <a:r>
              <a:rPr lang="en-US" dirty="0" err="1" smtClean="0"/>
              <a:t>recontextualizadores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Quem </a:t>
            </a:r>
            <a:r>
              <a:rPr lang="pt-BR" dirty="0"/>
              <a:t>participa e tem poder nas definições sobre </a:t>
            </a:r>
            <a:r>
              <a:rPr lang="pt-BR" dirty="0" smtClean="0"/>
              <a:t>o </a:t>
            </a:r>
            <a:r>
              <a:rPr lang="pt-BR" dirty="0"/>
              <a:t>novo </a:t>
            </a:r>
            <a:r>
              <a:rPr lang="pt-BR" dirty="0" smtClean="0"/>
              <a:t>discurso produzido na </a:t>
            </a:r>
            <a:r>
              <a:rPr lang="pt-BR" dirty="0" err="1" smtClean="0"/>
              <a:t>recontextualização</a:t>
            </a:r>
            <a:r>
              <a:rPr lang="pt-BR" dirty="0" smtClean="0"/>
              <a:t>?  </a:t>
            </a:r>
          </a:p>
          <a:p>
            <a:r>
              <a:rPr lang="pt-BR" dirty="0" smtClean="0"/>
              <a:t>Quem </a:t>
            </a:r>
            <a:r>
              <a:rPr lang="pt-BR" dirty="0"/>
              <a:t>são seus atores e como ocorre a relação entre eles? </a:t>
            </a:r>
            <a:endParaRPr lang="pt-BR" dirty="0" smtClean="0"/>
          </a:p>
          <a:p>
            <a:r>
              <a:rPr lang="pt-BR" dirty="0" smtClean="0"/>
              <a:t>Como </a:t>
            </a:r>
            <a:r>
              <a:rPr lang="pt-BR" dirty="0"/>
              <a:t>se caracteriza o campo </a:t>
            </a:r>
            <a:r>
              <a:rPr lang="pt-BR" dirty="0" err="1"/>
              <a:t>recontextualizador</a:t>
            </a:r>
            <a:r>
              <a:rPr lang="pt-BR" dirty="0"/>
              <a:t> </a:t>
            </a:r>
            <a:r>
              <a:rPr lang="pt-BR" dirty="0" smtClean="0"/>
              <a:t>do </a:t>
            </a:r>
            <a:r>
              <a:rPr lang="pt-BR" dirty="0"/>
              <a:t>discurso expositivo?</a:t>
            </a:r>
          </a:p>
          <a:p>
            <a:r>
              <a:rPr lang="en-US" dirty="0" smtClean="0"/>
              <a:t>Marandino (2001): </a:t>
            </a:r>
            <a:r>
              <a:rPr lang="en-US" dirty="0" err="1" smtClean="0"/>
              <a:t>estudo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das </a:t>
            </a:r>
            <a:r>
              <a:rPr lang="en-US" dirty="0" err="1" smtClean="0"/>
              <a:t>exposições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5 </a:t>
            </a:r>
            <a:r>
              <a:rPr lang="en-US" dirty="0" err="1" smtClean="0"/>
              <a:t>museus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5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 Campo </a:t>
            </a:r>
            <a:r>
              <a:rPr lang="en-US" dirty="0" err="1" smtClean="0"/>
              <a:t>recontextualizador</a:t>
            </a:r>
            <a:r>
              <a:rPr lang="en-US" dirty="0" smtClean="0"/>
              <a:t> </a:t>
            </a:r>
            <a:r>
              <a:rPr lang="en-US" dirty="0" err="1" smtClean="0"/>
              <a:t>oficial</a:t>
            </a:r>
            <a:r>
              <a:rPr lang="en-US" dirty="0" smtClean="0"/>
              <a:t> dos </a:t>
            </a:r>
            <a:r>
              <a:rPr lang="en-US" dirty="0" err="1" smtClean="0"/>
              <a:t>Museus</a:t>
            </a:r>
            <a:r>
              <a:rPr lang="en-US" dirty="0" smtClean="0"/>
              <a:t>/</a:t>
            </a:r>
            <a:r>
              <a:rPr lang="en-US" dirty="0" err="1" smtClean="0"/>
              <a:t>exposições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campo </a:t>
            </a:r>
            <a:r>
              <a:rPr lang="pt-BR" dirty="0" err="1"/>
              <a:t>recontextualizador</a:t>
            </a:r>
            <a:r>
              <a:rPr lang="pt-BR" dirty="0"/>
              <a:t> </a:t>
            </a:r>
            <a:r>
              <a:rPr lang="pt-BR" i="1" dirty="0"/>
              <a:t>oficial (CRO) </a:t>
            </a:r>
            <a:r>
              <a:rPr lang="pt-BR" dirty="0"/>
              <a:t>é criado e dominado pelo Estado e seus agentes, incluindo as autoridades educacionais locais, juntamente com suas pesquisas e sistema de inspeção.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caso dos museus, o CRO pode contemplar tanto as instituições oficiais que mantêm relações diretas com os museus quanto aquelas que indiretamente estão ligadas a ele (MARTINS, 2011). </a:t>
            </a:r>
            <a:endParaRPr lang="pt-BR" dirty="0" smtClean="0"/>
          </a:p>
          <a:p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 err="1"/>
              <a:t>CRO</a:t>
            </a:r>
            <a:r>
              <a:rPr lang="pt-BR" i="1" dirty="0" err="1"/>
              <a:t>museus</a:t>
            </a:r>
            <a:r>
              <a:rPr lang="pt-BR" dirty="0"/>
              <a:t> pode ser composto </a:t>
            </a:r>
            <a:r>
              <a:rPr lang="pt-BR" dirty="0" smtClean="0"/>
              <a:t>por:</a:t>
            </a:r>
          </a:p>
          <a:p>
            <a:pPr lvl="1"/>
            <a:r>
              <a:rPr lang="pt-BR" dirty="0" smtClean="0"/>
              <a:t>órgãos </a:t>
            </a:r>
            <a:r>
              <a:rPr lang="pt-BR" dirty="0"/>
              <a:t>do estado – ministérios e secretarias de ciência e tecnologia, de educação e de cultura municipais, estaduais ou federais que determinam esses discurso por meios de financiamentos e políticas públicas. </a:t>
            </a:r>
            <a:endParaRPr lang="pt-BR" dirty="0" smtClean="0"/>
          </a:p>
          <a:p>
            <a:pPr lvl="1"/>
            <a:r>
              <a:rPr lang="pt-BR" dirty="0" smtClean="0"/>
              <a:t>universidades </a:t>
            </a:r>
            <a:r>
              <a:rPr lang="pt-BR" dirty="0"/>
              <a:t>e centros de </a:t>
            </a:r>
            <a:r>
              <a:rPr lang="pt-BR" dirty="0" smtClean="0"/>
              <a:t>pesquisas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3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Exemplo</a:t>
            </a:r>
            <a:r>
              <a:rPr lang="en-US" dirty="0" smtClean="0"/>
              <a:t>  – </a:t>
            </a:r>
            <a:r>
              <a:rPr lang="en-US" dirty="0" err="1" smtClean="0"/>
              <a:t>Espaço</a:t>
            </a:r>
            <a:r>
              <a:rPr lang="en-US" dirty="0" smtClean="0"/>
              <a:t> </a:t>
            </a:r>
            <a:r>
              <a:rPr lang="en-US" dirty="0" err="1" smtClean="0"/>
              <a:t>Biodescoberta</a:t>
            </a:r>
            <a:r>
              <a:rPr lang="en-US" dirty="0" smtClean="0"/>
              <a:t>/</a:t>
            </a:r>
            <a:r>
              <a:rPr lang="en-US" dirty="0" err="1" smtClean="0"/>
              <a:t>Museu</a:t>
            </a:r>
            <a:r>
              <a:rPr lang="en-US" dirty="0" smtClean="0"/>
              <a:t> da Vida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4008" y="1484784"/>
            <a:ext cx="4320480" cy="5256584"/>
          </a:xfrm>
        </p:spPr>
        <p:txBody>
          <a:bodyPr>
            <a:noAutofit/>
          </a:bodyPr>
          <a:lstStyle/>
          <a:p>
            <a:r>
              <a:rPr lang="pt-BR" sz="1600" dirty="0" smtClean="0"/>
              <a:t>Instituição de </a:t>
            </a:r>
            <a:r>
              <a:rPr lang="pt-BR" sz="1600" dirty="0"/>
              <a:t>pesquisa no âmbito do </a:t>
            </a:r>
            <a:r>
              <a:rPr lang="pt-BR" sz="1600" b="1" dirty="0" smtClean="0"/>
              <a:t>Ministério </a:t>
            </a:r>
            <a:r>
              <a:rPr lang="pt-BR" sz="1600" b="1" dirty="0"/>
              <a:t>da Saúde</a:t>
            </a:r>
            <a:r>
              <a:rPr lang="pt-BR" sz="1600" dirty="0"/>
              <a:t>, a Fundação Oswaldo Cruz / FIOCRUZ do Brasil, </a:t>
            </a:r>
            <a:r>
              <a:rPr lang="pt-BR" sz="1600" dirty="0" smtClean="0"/>
              <a:t>ligado a </a:t>
            </a:r>
            <a:r>
              <a:rPr lang="pt-BR" sz="1600" b="1" dirty="0"/>
              <a:t>Casa da Ciência</a:t>
            </a:r>
            <a:r>
              <a:rPr lang="pt-BR" sz="1600" dirty="0"/>
              <a:t>, que se dedica ao estudo da história da ciência e da saúde pública. </a:t>
            </a:r>
            <a:endParaRPr lang="pt-BR" sz="1600" dirty="0" smtClean="0"/>
          </a:p>
          <a:p>
            <a:r>
              <a:rPr lang="pt-BR" sz="1600" dirty="0" smtClean="0"/>
              <a:t>O </a:t>
            </a:r>
            <a:r>
              <a:rPr lang="pt-BR" sz="1600" dirty="0"/>
              <a:t>Museu foi criado com o apoio financeiro obtido a partir de um programa de seleção pública para promover museus interativos de ciência do </a:t>
            </a:r>
            <a:r>
              <a:rPr lang="pt-BR" sz="1600" b="1" dirty="0"/>
              <a:t>Ministério da Ciência e Tecnologia</a:t>
            </a:r>
            <a:r>
              <a:rPr lang="pt-BR" sz="1600" dirty="0"/>
              <a:t>. </a:t>
            </a:r>
            <a:endParaRPr lang="pt-BR" sz="1600" dirty="0" smtClean="0"/>
          </a:p>
          <a:p>
            <a:r>
              <a:rPr lang="pt-BR" sz="1600" dirty="0" smtClean="0"/>
              <a:t>Sua </a:t>
            </a:r>
            <a:r>
              <a:rPr lang="pt-BR" sz="1600" dirty="0"/>
              <a:t>origem ocorreu em meio a um movimento cultural mais amplo de criação de museus no país, usando o </a:t>
            </a:r>
            <a:r>
              <a:rPr lang="pt-BR" sz="1600" b="1" dirty="0"/>
              <a:t>financiamento do governo federal </a:t>
            </a:r>
            <a:r>
              <a:rPr lang="pt-BR" sz="1600" dirty="0"/>
              <a:t>para a construção de tais instituições</a:t>
            </a:r>
            <a:r>
              <a:rPr lang="pt-BR" sz="1600" dirty="0" smtClean="0"/>
              <a:t>.</a:t>
            </a:r>
          </a:p>
          <a:p>
            <a:pPr lvl="2"/>
            <a:endParaRPr lang="pt-BR" sz="1600" dirty="0" smtClean="0"/>
          </a:p>
          <a:p>
            <a:pPr lvl="2"/>
            <a:endParaRPr lang="pt-BR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0768"/>
            <a:ext cx="4169264" cy="517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Exemplo</a:t>
            </a:r>
            <a:r>
              <a:rPr lang="en-US" dirty="0" smtClean="0"/>
              <a:t>  – </a:t>
            </a:r>
            <a:r>
              <a:rPr lang="en-US" dirty="0" err="1" smtClean="0"/>
              <a:t>Espaço</a:t>
            </a:r>
            <a:r>
              <a:rPr lang="en-US" dirty="0" smtClean="0"/>
              <a:t> </a:t>
            </a:r>
            <a:r>
              <a:rPr lang="en-US" dirty="0" err="1" smtClean="0"/>
              <a:t>Biodescoberta</a:t>
            </a:r>
            <a:r>
              <a:rPr lang="en-US" dirty="0" smtClean="0"/>
              <a:t>/MV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79910"/>
            <a:ext cx="7610476" cy="4286419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Em nível estadual, a criação deste museu foi parte de um projeto que, juntamente com outros museus, destina-se a </a:t>
            </a:r>
            <a:r>
              <a:rPr lang="pt-BR" b="1" dirty="0"/>
              <a:t>capacitar Rio de Janeiro para se tornar um importante centro cultural e turístico no campo da comunicação da ciência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O Rio de Janeiro pode ser "</a:t>
            </a:r>
            <a:r>
              <a:rPr lang="pt-BR" i="1" dirty="0"/>
              <a:t>consolidar, tanto em nível nacional e internacional, como um grande centro na área de divulgação da ciência e tecnologia. As instituições envolvidas na comunicação da ciência, ao lado de tradicionais Centros de Ensino e Pesquisa, localizado aqui, realizadas nos últimos três anos investimentos de </a:t>
            </a:r>
            <a:r>
              <a:rPr lang="pt-BR" i="1" dirty="0" err="1"/>
              <a:t>R</a:t>
            </a:r>
            <a:r>
              <a:rPr lang="pt-BR" i="1" dirty="0"/>
              <a:t> $ 40 milhões</a:t>
            </a:r>
            <a:r>
              <a:rPr lang="pt-BR" dirty="0"/>
              <a:t>” (</a:t>
            </a:r>
            <a:r>
              <a:rPr lang="pt-BR" dirty="0" smtClean="0"/>
              <a:t>Arouca, </a:t>
            </a:r>
            <a:r>
              <a:rPr lang="pt-BR" dirty="0"/>
              <a:t>2002, p.269)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 Campo </a:t>
            </a:r>
            <a:r>
              <a:rPr lang="en-US" dirty="0" err="1" smtClean="0"/>
              <a:t>recontextualizador</a:t>
            </a:r>
            <a:r>
              <a:rPr lang="en-US" dirty="0" smtClean="0"/>
              <a:t> </a:t>
            </a:r>
            <a:r>
              <a:rPr lang="en-US" dirty="0" err="1" smtClean="0"/>
              <a:t>pedagógico</a:t>
            </a:r>
            <a:r>
              <a:rPr lang="en-US" dirty="0" smtClean="0"/>
              <a:t> dos </a:t>
            </a:r>
            <a:r>
              <a:rPr lang="en-US" dirty="0" err="1" smtClean="0"/>
              <a:t>museus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CRP </a:t>
            </a:r>
            <a:r>
              <a:rPr lang="pt-BR" dirty="0"/>
              <a:t>é composto pelos profissionais responsáveis pela </a:t>
            </a:r>
            <a:r>
              <a:rPr lang="pt-BR" dirty="0" err="1"/>
              <a:t>recontextualização</a:t>
            </a:r>
            <a:r>
              <a:rPr lang="pt-BR" dirty="0"/>
              <a:t> do discurso pedagógico, no nível das instituições de ensino ou aquelas que o influenciam diretamente.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caso das cinco exposições </a:t>
            </a:r>
            <a:r>
              <a:rPr lang="pt-BR" dirty="0" smtClean="0"/>
              <a:t>estudadas: diferentes </a:t>
            </a:r>
            <a:r>
              <a:rPr lang="pt-BR" dirty="0"/>
              <a:t>atores têm poder e participam de formas diferenciadas desse processo, adaptando o discurso científico de forma a torná-lo mais acessível ao público. </a:t>
            </a:r>
            <a:endParaRPr lang="pt-BR" dirty="0" smtClean="0"/>
          </a:p>
          <a:p>
            <a:r>
              <a:rPr lang="pt-BR" dirty="0" smtClean="0"/>
              <a:t>Estes </a:t>
            </a:r>
            <a:r>
              <a:rPr lang="pt-BR" dirty="0"/>
              <a:t>sujeitos agem reelaborando os conteúdos e adequando-os às especificidades do espaço </a:t>
            </a:r>
            <a:r>
              <a:rPr lang="pt-BR" dirty="0" smtClean="0"/>
              <a:t>e tempo de </a:t>
            </a:r>
            <a:r>
              <a:rPr lang="pt-BR" dirty="0"/>
              <a:t>uma exposição, </a:t>
            </a:r>
            <a:r>
              <a:rPr lang="pt-BR" dirty="0" err="1"/>
              <a:t>ressignificando</a:t>
            </a:r>
            <a:r>
              <a:rPr lang="pt-BR" dirty="0"/>
              <a:t> textos, objetos e imagens para tornarem-se atrativos e compreensíveis para o público que visita o museu.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0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O Campo </a:t>
            </a:r>
            <a:r>
              <a:rPr lang="en-US" dirty="0" err="1"/>
              <a:t>recontextualizador</a:t>
            </a:r>
            <a:r>
              <a:rPr lang="en-US" dirty="0"/>
              <a:t> </a:t>
            </a:r>
            <a:r>
              <a:rPr lang="en-US" dirty="0" err="1"/>
              <a:t>pedagógico</a:t>
            </a:r>
            <a:r>
              <a:rPr lang="en-US" dirty="0"/>
              <a:t> dos </a:t>
            </a:r>
            <a:r>
              <a:rPr lang="en-US" dirty="0" err="1"/>
              <a:t>museus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Dependendo do contexto histórico e político e de como a divisão do trabalho se dá em cada instituição, atores como os diretores e membros das diferentes divisões e departamentos existentes nos museus, como coordenadores de setores e curadores, podem ter maior ou menor controle do discurso expositivo em suas </a:t>
            </a:r>
            <a:r>
              <a:rPr lang="pt-BR" dirty="0" smtClean="0"/>
              <a:t>mãos</a:t>
            </a:r>
          </a:p>
          <a:p>
            <a:r>
              <a:rPr lang="pt-BR" dirty="0" smtClean="0"/>
              <a:t>Os agentes </a:t>
            </a:r>
            <a:r>
              <a:rPr lang="pt-BR" dirty="0"/>
              <a:t>pedagógicos </a:t>
            </a:r>
            <a:r>
              <a:rPr lang="pt-BR" dirty="0" smtClean="0"/>
              <a:t>dos museus definem </a:t>
            </a:r>
            <a:r>
              <a:rPr lang="pt-BR" dirty="0"/>
              <a:t>o que e o como expor, os quais assumem posições diferenciadas na definição das regras de controle e legitimação do discurso final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1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do CRP?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</a:t>
            </a:r>
            <a:r>
              <a:rPr lang="pt-BR" dirty="0" smtClean="0"/>
              <a:t>oordenadores </a:t>
            </a:r>
            <a:r>
              <a:rPr lang="pt-BR" dirty="0"/>
              <a:t>de setores da instituição que possuíam formação nas áreas científicas, históricas, mas também de educação e divulgação. </a:t>
            </a:r>
            <a:endParaRPr lang="pt-BR" dirty="0" smtClean="0"/>
          </a:p>
          <a:p>
            <a:r>
              <a:rPr lang="pt-BR" dirty="0" smtClean="0"/>
              <a:t>Os agentes acompanham as </a:t>
            </a:r>
            <a:r>
              <a:rPr lang="pt-BR" dirty="0"/>
              <a:t>ações dos artistas </a:t>
            </a:r>
            <a:r>
              <a:rPr lang="pt-BR" dirty="0" smtClean="0"/>
              <a:t>e técnicos envolvidos </a:t>
            </a:r>
            <a:r>
              <a:rPr lang="pt-BR" dirty="0"/>
              <a:t>na produção da exposição, controlando tanto o rigor como a possibilidade de comunicação do discurso expositivo. </a:t>
            </a:r>
            <a:endParaRPr lang="pt-BR" dirty="0" smtClean="0"/>
          </a:p>
          <a:p>
            <a:r>
              <a:rPr lang="pt-BR" dirty="0" smtClean="0"/>
              <a:t>Em alguns casos, o </a:t>
            </a:r>
            <a:r>
              <a:rPr lang="pt-BR" dirty="0"/>
              <a:t>público, em especial o escolar, </a:t>
            </a:r>
            <a:r>
              <a:rPr lang="pt-BR" dirty="0" smtClean="0"/>
              <a:t>foi levado em conta para </a:t>
            </a:r>
            <a:r>
              <a:rPr lang="pt-BR" dirty="0"/>
              <a:t>definir o nível de complexidade dos conteúdos </a:t>
            </a:r>
            <a:r>
              <a:rPr lang="pt-BR" dirty="0" smtClean="0"/>
              <a:t>trabalhados (não é um agente, mas sua voz foi trazida)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0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atuam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do CRP?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V</a:t>
            </a:r>
            <a:r>
              <a:rPr lang="pt-BR" dirty="0" smtClean="0"/>
              <a:t>ários especialistas participam </a:t>
            </a:r>
            <a:r>
              <a:rPr lang="pt-BR" dirty="0"/>
              <a:t>da definição do discurso expositivo final, tendo maior ou menor poder de decisão em função da autonomia que a instituição propicia para a realização do trabalho. </a:t>
            </a:r>
            <a:endParaRPr lang="pt-BR" dirty="0" smtClean="0"/>
          </a:p>
          <a:p>
            <a:r>
              <a:rPr lang="pt-BR" dirty="0"/>
              <a:t>O</a:t>
            </a:r>
            <a:r>
              <a:rPr lang="pt-BR" dirty="0" smtClean="0"/>
              <a:t>s educadores e museólogos atuam em </a:t>
            </a:r>
            <a:r>
              <a:rPr lang="pt-BR" dirty="0"/>
              <a:t>meio a negociações e tensões, </a:t>
            </a:r>
            <a:r>
              <a:rPr lang="pt-BR" dirty="0" smtClean="0"/>
              <a:t>aparecendo como </a:t>
            </a:r>
            <a:r>
              <a:rPr lang="pt-BR" dirty="0"/>
              <a:t>um discurso </a:t>
            </a:r>
            <a:r>
              <a:rPr lang="pt-BR" dirty="0" smtClean="0"/>
              <a:t>mediador/regulador </a:t>
            </a:r>
            <a:r>
              <a:rPr lang="pt-BR" dirty="0"/>
              <a:t>importante e seus profissionais como atores que determinaram o que efetivamente apareceu na proposta final.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9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Exemplo</a:t>
            </a:r>
            <a:r>
              <a:rPr lang="en-US" dirty="0" smtClean="0"/>
              <a:t>  – </a:t>
            </a:r>
            <a:r>
              <a:rPr lang="en-US" dirty="0" err="1" smtClean="0"/>
              <a:t>Estação</a:t>
            </a:r>
            <a:r>
              <a:rPr lang="en-US" dirty="0" smtClean="0"/>
              <a:t> </a:t>
            </a:r>
            <a:r>
              <a:rPr lang="en-US" dirty="0" err="1" smtClean="0"/>
              <a:t>Ciência</a:t>
            </a:r>
            <a:r>
              <a:rPr lang="en-US" dirty="0" smtClean="0"/>
              <a:t>/USP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7760" y="1534784"/>
            <a:ext cx="3466728" cy="488600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1800" i="1" dirty="0" smtClean="0"/>
              <a:t>“Haviam </a:t>
            </a:r>
            <a:r>
              <a:rPr lang="pt-BR" sz="1800" i="1" dirty="0"/>
              <a:t>reuniões gerais com todos eles, </a:t>
            </a:r>
            <a:r>
              <a:rPr lang="pt-BR" sz="1800" b="1" i="1" dirty="0"/>
              <a:t>mais de vinte pesquisadores, de todas as áreas. </a:t>
            </a:r>
            <a:r>
              <a:rPr lang="pt-BR" sz="1800" i="1" dirty="0"/>
              <a:t>Desses vinte, alguns sempre tinham uma participação, desenvolvimento e contato maior, e a partir dessas reuniões gerais a Ana fazia o exercício da unidade. (...) E eram vários contatos, várias reuniões, por telefone</a:t>
            </a:r>
            <a:r>
              <a:rPr lang="pt-BR" sz="1800" b="1" i="1" dirty="0"/>
              <a:t>, era entender o que ele estava falando e como a gente poderia </a:t>
            </a:r>
            <a:r>
              <a:rPr lang="pt-BR" sz="1800" b="1" i="1" dirty="0" err="1"/>
              <a:t>musealizá-la</a:t>
            </a:r>
            <a:r>
              <a:rPr lang="pt-BR" sz="1800" b="1" i="1" dirty="0"/>
              <a:t>, transformar aquela </a:t>
            </a:r>
            <a:r>
              <a:rPr lang="pt-BR" sz="1800" b="1" i="1" dirty="0" smtClean="0"/>
              <a:t>ideia </a:t>
            </a:r>
            <a:r>
              <a:rPr lang="pt-BR" sz="1800" b="1" i="1" dirty="0"/>
              <a:t>em uma exposição</a:t>
            </a:r>
            <a:r>
              <a:rPr lang="pt-BR" sz="1800" i="1" dirty="0"/>
              <a:t>. (Mu4-3</a:t>
            </a:r>
            <a:r>
              <a:rPr lang="pt-BR" sz="1800" i="1" dirty="0" smtClean="0"/>
              <a:t>)”</a:t>
            </a:r>
            <a:endParaRPr lang="en-US" sz="18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71543">
            <a:off x="310363" y="2073152"/>
            <a:ext cx="4935861" cy="35044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776482">
            <a:off x="667950" y="5861778"/>
            <a:ext cx="416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Reforma</a:t>
            </a:r>
            <a:r>
              <a:rPr lang="en-US" dirty="0" smtClean="0"/>
              <a:t> da EC </a:t>
            </a: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incêndio</a:t>
            </a:r>
            <a:r>
              <a:rPr lang="en-US" dirty="0" smtClean="0"/>
              <a:t> de 1936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0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 </a:t>
            </a:r>
            <a:r>
              <a:rPr lang="en-US" dirty="0" err="1" smtClean="0"/>
              <a:t>existem</a:t>
            </a:r>
            <a:r>
              <a:rPr lang="en-US" dirty="0" smtClean="0"/>
              <a:t> outros </a:t>
            </a:r>
            <a:r>
              <a:rPr lang="en-US" dirty="0" err="1" smtClean="0"/>
              <a:t>agentes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 menor </a:t>
            </a:r>
            <a:r>
              <a:rPr lang="pt-BR" dirty="0"/>
              <a:t>autonomia e poder, outros profissionais estão contidos no campo </a:t>
            </a:r>
            <a:r>
              <a:rPr lang="pt-BR" dirty="0" err="1"/>
              <a:t>recontextualizador</a:t>
            </a:r>
            <a:r>
              <a:rPr lang="pt-BR" dirty="0"/>
              <a:t> pedagógico dos museus </a:t>
            </a:r>
            <a:r>
              <a:rPr lang="pt-BR" dirty="0" smtClean="0"/>
              <a:t>regulando a produção do discurso expositivo</a:t>
            </a:r>
          </a:p>
          <a:p>
            <a:pPr lvl="1"/>
            <a:r>
              <a:rPr lang="pt-BR" dirty="0" smtClean="0"/>
              <a:t>designers </a:t>
            </a:r>
            <a:r>
              <a:rPr lang="pt-BR" dirty="0"/>
              <a:t>e artistas plásticos</a:t>
            </a:r>
          </a:p>
          <a:p>
            <a:pPr lvl="1"/>
            <a:r>
              <a:rPr lang="pt-BR" dirty="0" smtClean="0"/>
              <a:t>técnicos </a:t>
            </a:r>
            <a:r>
              <a:rPr lang="pt-BR" dirty="0"/>
              <a:t>responsáveis pela preparação e montagem de animais e pela </a:t>
            </a:r>
            <a:r>
              <a:rPr lang="pt-BR" dirty="0" err="1"/>
              <a:t>taxidermia</a:t>
            </a:r>
            <a:r>
              <a:rPr lang="pt-BR" dirty="0"/>
              <a:t>, os técnicos de carpintaria, de eletrônica, </a:t>
            </a:r>
            <a:endParaRPr lang="pt-BR" dirty="0" smtClean="0"/>
          </a:p>
          <a:p>
            <a:pPr marL="349250" lvl="1" indent="0">
              <a:buNone/>
            </a:pPr>
            <a:r>
              <a:rPr lang="pt-BR" dirty="0" smtClean="0"/>
              <a:t>Suas </a:t>
            </a:r>
            <a:r>
              <a:rPr lang="pt-BR" dirty="0"/>
              <a:t>especialidades acabam muitas vezes por influenciar decisões e promover intervenções em certos aspectos da proposta expositiva adaptando-a a restrições de produção ou mesmo de funcionamento e segurança dos objetos expostos.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7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museus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</a:t>
            </a:r>
            <a:r>
              <a:rPr lang="pt-BR" dirty="0" smtClean="0"/>
              <a:t>useus </a:t>
            </a:r>
            <a:r>
              <a:rPr lang="pt-BR" dirty="0"/>
              <a:t>funções sociais </a:t>
            </a:r>
            <a:r>
              <a:rPr lang="pt-BR" dirty="0" smtClean="0"/>
              <a:t>variadas: a </a:t>
            </a:r>
            <a:r>
              <a:rPr lang="pt-BR" dirty="0"/>
              <a:t>educação </a:t>
            </a:r>
            <a:r>
              <a:rPr lang="pt-BR" dirty="0" smtClean="0"/>
              <a:t>é uma </a:t>
            </a:r>
            <a:r>
              <a:rPr lang="pt-BR" dirty="0"/>
              <a:t>construção que </a:t>
            </a:r>
            <a:r>
              <a:rPr lang="pt-BR" dirty="0" smtClean="0"/>
              <a:t>ganhou </a:t>
            </a:r>
            <a:r>
              <a:rPr lang="pt-BR" dirty="0"/>
              <a:t>destaque entre os séculos XIX e XX e que vem sendo realizada tanto pelos profissionais que trabalham no cotidiano das instituições quanto por aqueles que estudam o tema (MARTINS, 2011). </a:t>
            </a:r>
            <a:endParaRPr lang="pt-BR" dirty="0" smtClean="0"/>
          </a:p>
          <a:p>
            <a:r>
              <a:rPr lang="pt-BR" dirty="0" smtClean="0"/>
              <a:t>Compreender </a:t>
            </a:r>
            <a:r>
              <a:rPr lang="pt-BR" dirty="0"/>
              <a:t>como vem sendo realizada esta construção é um objeto de estudo da </a:t>
            </a:r>
            <a:r>
              <a:rPr lang="pt-BR" dirty="0" smtClean="0"/>
              <a:t>educação</a:t>
            </a:r>
          </a:p>
          <a:p>
            <a:r>
              <a:rPr lang="pt-BR" dirty="0" smtClean="0"/>
              <a:t>Relevância das investigações </a:t>
            </a:r>
            <a:r>
              <a:rPr lang="pt-BR" dirty="0"/>
              <a:t>que analisam a dimensão sociológica da educação em </a:t>
            </a:r>
            <a:r>
              <a:rPr lang="pt-BR" dirty="0" smtClean="0"/>
              <a:t>museus: </a:t>
            </a:r>
          </a:p>
          <a:p>
            <a:pPr lvl="1"/>
            <a:r>
              <a:rPr lang="pt-BR" dirty="0" smtClean="0"/>
              <a:t>destaque para </a:t>
            </a:r>
            <a:r>
              <a:rPr lang="pt-BR" dirty="0"/>
              <a:t>as relações de poder a partir das influências dos campos políticos, econômicos, culturais e sociais na definição das ações educativas dentro dessas instituições.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3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a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 do CRP?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25" y="2377089"/>
            <a:ext cx="7610476" cy="3890351"/>
          </a:xfrm>
        </p:spPr>
        <p:txBody>
          <a:bodyPr>
            <a:noAutofit/>
          </a:bodyPr>
          <a:lstStyle/>
          <a:p>
            <a:r>
              <a:rPr lang="pt-BR" sz="1800" dirty="0" smtClean="0"/>
              <a:t>Os diferentes </a:t>
            </a:r>
            <a:r>
              <a:rPr lang="pt-BR" sz="1800" dirty="0"/>
              <a:t>atores que formam o CRP dos museus possuem autonomia relativa na produção do discurso expositivo e que esta varia conforme o contexto institucional. </a:t>
            </a:r>
            <a:endParaRPr lang="pt-BR" sz="1800" dirty="0" smtClean="0"/>
          </a:p>
          <a:p>
            <a:r>
              <a:rPr lang="pt-BR" sz="1800" dirty="0" smtClean="0"/>
              <a:t>A </a:t>
            </a:r>
            <a:r>
              <a:rPr lang="pt-BR" sz="1800" dirty="0"/>
              <a:t>decisão por dar voz ou não aos demais discursos para além do científico é uma decisão política e de gestão da própria instituição e recebe influência dos órgãos financiadores, das políticas governamentais de cultura e educação e dos grupos de controle – ou seja do </a:t>
            </a:r>
            <a:r>
              <a:rPr lang="pt-BR" sz="1800" dirty="0" err="1"/>
              <a:t>CRO</a:t>
            </a:r>
            <a:r>
              <a:rPr lang="pt-BR" sz="1800" i="1" dirty="0" err="1"/>
              <a:t>museus</a:t>
            </a:r>
            <a:r>
              <a:rPr lang="pt-BR" sz="1800" dirty="0"/>
              <a:t>. </a:t>
            </a:r>
            <a:endParaRPr lang="pt-BR" sz="1800" dirty="0" smtClean="0"/>
          </a:p>
          <a:p>
            <a:r>
              <a:rPr lang="pt-BR" sz="1800" dirty="0" smtClean="0"/>
              <a:t>Essas </a:t>
            </a:r>
            <a:r>
              <a:rPr lang="pt-BR" sz="1800" dirty="0"/>
              <a:t>decisões implicam a escolha das equipes e dos profissionais nas diferentes áreas – com seus diferentes discursos (</a:t>
            </a:r>
            <a:r>
              <a:rPr lang="pt-BR" sz="1800" dirty="0" err="1"/>
              <a:t>CRP</a:t>
            </a:r>
            <a:r>
              <a:rPr lang="pt-BR" sz="1800" i="1" dirty="0" err="1"/>
              <a:t>museus</a:t>
            </a:r>
            <a:r>
              <a:rPr lang="pt-BR" sz="1800" dirty="0"/>
              <a:t>) – que participarão da elaboração e atuarão no processo de </a:t>
            </a:r>
            <a:r>
              <a:rPr lang="pt-BR" sz="1800" dirty="0" err="1"/>
              <a:t>recontextualização</a:t>
            </a:r>
            <a:r>
              <a:rPr lang="pt-BR" sz="1800" dirty="0"/>
              <a:t> durante a constituição do discurso expositivo.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2910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06087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expositivo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pedagógico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/>
              <a:t>Mesmo que seja dada voz a diferentes atores, esse espaço por si só não garante que efetivamente </a:t>
            </a:r>
            <a:r>
              <a:rPr lang="pt-BR" sz="1800" dirty="0" smtClean="0"/>
              <a:t>esses. Fatores </a:t>
            </a:r>
            <a:r>
              <a:rPr lang="pt-BR" sz="1800" dirty="0"/>
              <a:t>sociais, culturais, políticos, ideológicos poderão regular a relação entre os diferentes discursos, dando voz a uns e calando outros. </a:t>
            </a:r>
          </a:p>
          <a:p>
            <a:r>
              <a:rPr lang="pt-BR" sz="1800" dirty="0"/>
              <a:t>Os grupos que se encontram no poder no processo de produção do discurso expositivo (</a:t>
            </a:r>
            <a:r>
              <a:rPr lang="pt-BR" sz="1800" dirty="0" err="1"/>
              <a:t>CROmuseus</a:t>
            </a:r>
            <a:r>
              <a:rPr lang="pt-BR" sz="1800" dirty="0"/>
              <a:t>) </a:t>
            </a:r>
            <a:r>
              <a:rPr lang="pt-BR" sz="1800" dirty="0" smtClean="0"/>
              <a:t>controlam a </a:t>
            </a:r>
            <a:r>
              <a:rPr lang="pt-BR" sz="1800" dirty="0"/>
              <a:t>distribuição do poder na elaboração das exposições.</a:t>
            </a:r>
          </a:p>
          <a:p>
            <a:r>
              <a:rPr lang="pt-BR" sz="1800" dirty="0" smtClean="0"/>
              <a:t>Postula</a:t>
            </a:r>
            <a:r>
              <a:rPr lang="pt-BR" sz="1800" dirty="0"/>
              <a:t>-se neste trabalho que o discurso expositivo é um discurso próprio que, por possuir objetivos específicos e recolocar outros discursos a partir de sua própria lógica, acaba por se comportar como o discurso pedagógico na perspectiva de Bernstein.</a:t>
            </a:r>
          </a:p>
          <a:p>
            <a:pPr marL="0" indent="0">
              <a:buNone/>
            </a:pPr>
            <a:endParaRPr lang="pt-BR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021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especialização</a:t>
            </a:r>
            <a:r>
              <a:rPr lang="en-US" dirty="0" smtClean="0"/>
              <a:t> dos </a:t>
            </a:r>
            <a:r>
              <a:rPr lang="en-US" dirty="0" err="1" smtClean="0"/>
              <a:t>discursos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972" y="2404398"/>
            <a:ext cx="7610476" cy="3670767"/>
          </a:xfrm>
        </p:spPr>
        <p:txBody>
          <a:bodyPr>
            <a:noAutofit/>
          </a:bodyPr>
          <a:lstStyle/>
          <a:p>
            <a:r>
              <a:rPr lang="pt-BR" sz="1800" dirty="0" smtClean="0"/>
              <a:t>Quais discursos que compõem o discurso expositivo? Quais são instrucionais e quais são reguladores?</a:t>
            </a:r>
            <a:endParaRPr lang="pt-BR" sz="1800" dirty="0"/>
          </a:p>
          <a:p>
            <a:pPr lvl="1"/>
            <a:r>
              <a:rPr lang="pt-BR" sz="1600" dirty="0"/>
              <a:t>o </a:t>
            </a:r>
            <a:r>
              <a:rPr lang="pt-BR" sz="1600" b="1" dirty="0"/>
              <a:t>discurso da ciência </a:t>
            </a:r>
            <a:r>
              <a:rPr lang="pt-BR" sz="1600" dirty="0"/>
              <a:t>– representado pelos conteúdos </a:t>
            </a:r>
            <a:r>
              <a:rPr lang="pt-BR" sz="1600" dirty="0" smtClean="0"/>
              <a:t>de campos disciplinares e interdisciplinares de conhecimento</a:t>
            </a:r>
            <a:endParaRPr lang="pt-BR" sz="1600" dirty="0"/>
          </a:p>
          <a:p>
            <a:pPr lvl="1"/>
            <a:r>
              <a:rPr lang="pt-BR" sz="1600" dirty="0"/>
              <a:t>o </a:t>
            </a:r>
            <a:r>
              <a:rPr lang="pt-BR" sz="1600" b="1" dirty="0"/>
              <a:t>discurso museológico</a:t>
            </a:r>
            <a:r>
              <a:rPr lang="pt-BR" sz="1600" dirty="0"/>
              <a:t> – considerando toda a cadeia que vai da aquisição até a conservação, documentação, salvaguarda e extroversão do acervo e as questões referentes aos objetos históricos e interativos expostos; </a:t>
            </a:r>
          </a:p>
          <a:p>
            <a:pPr lvl="1"/>
            <a:r>
              <a:rPr lang="pt-BR" sz="1600" dirty="0"/>
              <a:t>o </a:t>
            </a:r>
            <a:r>
              <a:rPr lang="pt-BR" sz="1600" b="1" dirty="0"/>
              <a:t>discurso educacional</a:t>
            </a:r>
            <a:r>
              <a:rPr lang="pt-BR" sz="1600" dirty="0"/>
              <a:t> – relacionado à  intencionalidade de levar o público a compreender as informações científicas oferecidas nas exposições, apercebendo-se dos aspectos de ensino-aprendizagem realizados nestes espaços;</a:t>
            </a:r>
          </a:p>
          <a:p>
            <a:pPr lvl="1"/>
            <a:r>
              <a:rPr lang="pt-BR" sz="1600" dirty="0"/>
              <a:t>o </a:t>
            </a:r>
            <a:r>
              <a:rPr lang="pt-BR" sz="1600" b="1" dirty="0"/>
              <a:t>discurso da comunicação – c</a:t>
            </a:r>
            <a:r>
              <a:rPr lang="pt-BR" sz="1600" dirty="0"/>
              <a:t>entrado no processo de transmissão das informações por meio de estratégias das áreas da programação visual, das artes plásticas e do design.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986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produção</a:t>
            </a:r>
            <a:r>
              <a:rPr lang="en-US" dirty="0" smtClean="0"/>
              <a:t> do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expositivo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processo </a:t>
            </a:r>
            <a:r>
              <a:rPr lang="pt-BR" dirty="0"/>
              <a:t>de </a:t>
            </a:r>
            <a:r>
              <a:rPr lang="pt-BR" dirty="0" err="1"/>
              <a:t>recontextualização</a:t>
            </a:r>
            <a:r>
              <a:rPr lang="pt-BR" dirty="0"/>
              <a:t>, esses discursos entram em relação e produzem um novo, o </a:t>
            </a:r>
            <a:r>
              <a:rPr lang="pt-BR" i="1" dirty="0"/>
              <a:t>discurso expositivo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Este </a:t>
            </a:r>
            <a:r>
              <a:rPr lang="pt-BR" dirty="0"/>
              <a:t>age do mesmo modo que o discurso pedagógico, a partir da regra de </a:t>
            </a:r>
            <a:r>
              <a:rPr lang="pt-BR" dirty="0" err="1"/>
              <a:t>recontextualização</a:t>
            </a:r>
            <a:r>
              <a:rPr lang="pt-BR" dirty="0"/>
              <a:t>, transformando os discursos envolvidos de forma a embutir o discurso instrucional (referente às áreas de conhecimento científico) ao discurso </a:t>
            </a:r>
            <a:r>
              <a:rPr lang="pt-BR" dirty="0" err="1"/>
              <a:t>regulativo</a:t>
            </a:r>
            <a:r>
              <a:rPr lang="pt-BR" dirty="0"/>
              <a:t> (referente às áreas de conhecimentos museológicos, pedagógicos e comunicacionais), produzindo seu próprio discurso.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4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evidências</a:t>
            </a:r>
            <a:r>
              <a:rPr lang="en-US" dirty="0" smtClean="0"/>
              <a:t> do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regulador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Valorização</a:t>
            </a:r>
            <a:r>
              <a:rPr lang="en-US" dirty="0" smtClean="0"/>
              <a:t> de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estéticos</a:t>
            </a:r>
            <a:r>
              <a:rPr lang="en-US" dirty="0" smtClean="0"/>
              <a:t> com a </a:t>
            </a:r>
            <a:r>
              <a:rPr lang="en-US" dirty="0" err="1" smtClean="0"/>
              <a:t>finalidade</a:t>
            </a:r>
            <a:r>
              <a:rPr lang="en-US" dirty="0" smtClean="0"/>
              <a:t> de </a:t>
            </a:r>
            <a:r>
              <a:rPr lang="en-US" dirty="0" err="1" smtClean="0"/>
              <a:t>motivar</a:t>
            </a:r>
            <a:r>
              <a:rPr lang="en-US" dirty="0" smtClean="0"/>
              <a:t> e </a:t>
            </a:r>
            <a:r>
              <a:rPr lang="en-US" dirty="0" err="1" smtClean="0"/>
              <a:t>ensinar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r>
              <a:rPr lang="en-US" dirty="0" smtClean="0"/>
              <a:t> e </a:t>
            </a:r>
            <a:r>
              <a:rPr lang="en-US" dirty="0" err="1" smtClean="0"/>
              <a:t>ideias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Manutenção</a:t>
            </a:r>
            <a:r>
              <a:rPr lang="en-US" dirty="0" smtClean="0"/>
              <a:t> de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arquitetônicos</a:t>
            </a:r>
            <a:r>
              <a:rPr lang="en-US" dirty="0" smtClean="0"/>
              <a:t> e </a:t>
            </a:r>
            <a:r>
              <a:rPr lang="en-US" dirty="0" err="1" smtClean="0"/>
              <a:t>históricos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detrimento</a:t>
            </a:r>
            <a:r>
              <a:rPr lang="en-US" dirty="0" smtClean="0"/>
              <a:t> de </a:t>
            </a:r>
            <a:r>
              <a:rPr lang="en-US" dirty="0" err="1" smtClean="0"/>
              <a:t>novas</a:t>
            </a:r>
            <a:r>
              <a:rPr lang="en-US" dirty="0" smtClean="0"/>
              <a:t> </a:t>
            </a:r>
            <a:r>
              <a:rPr lang="en-US" dirty="0" err="1" smtClean="0"/>
              <a:t>construções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Preocupação</a:t>
            </a:r>
            <a:r>
              <a:rPr lang="en-US" dirty="0" smtClean="0"/>
              <a:t> com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das </a:t>
            </a:r>
            <a:r>
              <a:rPr lang="en-US" dirty="0" err="1" smtClean="0"/>
              <a:t>informações</a:t>
            </a:r>
            <a:r>
              <a:rPr lang="en-US" dirty="0" smtClean="0"/>
              <a:t> com o </a:t>
            </a:r>
            <a:r>
              <a:rPr lang="en-US" dirty="0" err="1" smtClean="0"/>
              <a:t>público</a:t>
            </a:r>
            <a:r>
              <a:rPr lang="en-US" dirty="0" smtClean="0"/>
              <a:t>, com </a:t>
            </a:r>
            <a:r>
              <a:rPr lang="en-US" dirty="0" err="1" smtClean="0"/>
              <a:t>estratégias</a:t>
            </a:r>
            <a:r>
              <a:rPr lang="en-US" dirty="0" smtClean="0"/>
              <a:t> </a:t>
            </a:r>
            <a:r>
              <a:rPr lang="en-US" dirty="0" err="1" smtClean="0"/>
              <a:t>diversificadas</a:t>
            </a:r>
            <a:r>
              <a:rPr lang="en-US" dirty="0" smtClean="0"/>
              <a:t> e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tecnologias</a:t>
            </a:r>
            <a:endParaRPr lang="en-US" dirty="0" smtClean="0"/>
          </a:p>
          <a:p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tendências</a:t>
            </a:r>
            <a:r>
              <a:rPr lang="en-US" dirty="0" smtClean="0"/>
              <a:t> </a:t>
            </a:r>
            <a:r>
              <a:rPr lang="en-US" dirty="0" err="1" smtClean="0"/>
              <a:t>pedagógicas</a:t>
            </a:r>
            <a:r>
              <a:rPr lang="en-US" dirty="0" smtClean="0"/>
              <a:t> e </a:t>
            </a:r>
            <a:r>
              <a:rPr lang="en-US" dirty="0" err="1" smtClean="0"/>
              <a:t>comunicacionais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e </a:t>
            </a:r>
            <a:r>
              <a:rPr lang="en-US" dirty="0" err="1" smtClean="0"/>
              <a:t>reelaboração</a:t>
            </a:r>
            <a:r>
              <a:rPr lang="en-US" dirty="0" smtClean="0"/>
              <a:t> de </a:t>
            </a:r>
            <a:r>
              <a:rPr lang="en-US" dirty="0" err="1" smtClean="0"/>
              <a:t>textos</a:t>
            </a:r>
            <a:r>
              <a:rPr lang="en-US" dirty="0" smtClean="0"/>
              <a:t> e </a:t>
            </a:r>
            <a:r>
              <a:rPr lang="en-US" dirty="0" err="1" smtClean="0"/>
              <a:t>contextualização</a:t>
            </a:r>
            <a:r>
              <a:rPr lang="en-US" dirty="0" smtClean="0"/>
              <a:t> de </a:t>
            </a:r>
            <a:r>
              <a:rPr lang="en-US" dirty="0" err="1" smtClean="0"/>
              <a:t>objetos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7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relação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: </a:t>
            </a:r>
            <a:r>
              <a:rPr lang="en-US" dirty="0" err="1" smtClean="0"/>
              <a:t>classificação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Classificação</a:t>
            </a:r>
            <a:r>
              <a:rPr lang="en-US" dirty="0" smtClean="0"/>
              <a:t>: </a:t>
            </a:r>
            <a:r>
              <a:rPr lang="en-US" dirty="0" err="1" smtClean="0"/>
              <a:t>ajuda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identificação</a:t>
            </a:r>
            <a:r>
              <a:rPr lang="en-US" dirty="0" smtClean="0"/>
              <a:t> das </a:t>
            </a:r>
            <a:r>
              <a:rPr lang="en-US" dirty="0" err="1" smtClean="0"/>
              <a:t>categorias</a:t>
            </a:r>
            <a:r>
              <a:rPr lang="en-US" dirty="0" smtClean="0"/>
              <a:t> –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disciplinas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envolvidas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exposição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 smtClean="0"/>
              <a:t> forma de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</a:p>
          <a:p>
            <a:r>
              <a:rPr lang="en-US" dirty="0" smtClean="0"/>
              <a:t>O principio da </a:t>
            </a:r>
            <a:r>
              <a:rPr lang="en-US" dirty="0" err="1" smtClean="0"/>
              <a:t>classificação</a:t>
            </a:r>
            <a:r>
              <a:rPr lang="en-US" dirty="0" smtClean="0"/>
              <a:t> </a:t>
            </a:r>
            <a:r>
              <a:rPr lang="en-US" dirty="0" err="1" smtClean="0"/>
              <a:t>refere</a:t>
            </a:r>
            <a:r>
              <a:rPr lang="en-US" dirty="0" smtClean="0"/>
              <a:t>-se a </a:t>
            </a:r>
            <a:r>
              <a:rPr lang="en-US" dirty="0" err="1" smtClean="0"/>
              <a:t>definição</a:t>
            </a:r>
            <a:r>
              <a:rPr lang="en-US" dirty="0" smtClean="0"/>
              <a:t>, </a:t>
            </a:r>
            <a:r>
              <a:rPr lang="en-US" dirty="0" err="1" smtClean="0"/>
              <a:t>distribuição</a:t>
            </a:r>
            <a:r>
              <a:rPr lang="en-US" dirty="0" smtClean="0"/>
              <a:t> e </a:t>
            </a:r>
            <a:r>
              <a:rPr lang="en-US" dirty="0" err="1" smtClean="0"/>
              <a:t>especialização</a:t>
            </a:r>
            <a:r>
              <a:rPr lang="en-US" dirty="0" smtClean="0"/>
              <a:t> de </a:t>
            </a:r>
            <a:r>
              <a:rPr lang="en-US" dirty="0" err="1" smtClean="0"/>
              <a:t>determinados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no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e no </a:t>
            </a:r>
            <a:r>
              <a:rPr lang="en-US" dirty="0" err="1" smtClean="0"/>
              <a:t>discurso</a:t>
            </a:r>
            <a:r>
              <a:rPr lang="en-US" dirty="0" smtClean="0"/>
              <a:t> final</a:t>
            </a:r>
          </a:p>
        </p:txBody>
      </p:sp>
    </p:spTree>
    <p:extLst>
      <p:ext uri="{BB962C8B-B14F-4D97-AF65-F5344CB8AC3E}">
        <p14:creationId xmlns:p14="http://schemas.microsoft.com/office/powerpoint/2010/main" val="296448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</a:t>
            </a:r>
            <a:r>
              <a:rPr lang="en-US" dirty="0" err="1"/>
              <a:t>relação</a:t>
            </a:r>
            <a:r>
              <a:rPr lang="en-US" dirty="0"/>
              <a:t> de </a:t>
            </a:r>
            <a:r>
              <a:rPr lang="en-US" dirty="0" err="1"/>
              <a:t>poder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discursos</a:t>
            </a:r>
            <a:r>
              <a:rPr lang="en-US" dirty="0"/>
              <a:t>: </a:t>
            </a:r>
            <a:r>
              <a:rPr lang="en-US" dirty="0" err="1"/>
              <a:t>classificação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39" y="2253001"/>
            <a:ext cx="8043033" cy="4369457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especialização</a:t>
            </a:r>
            <a:r>
              <a:rPr lang="en-US" dirty="0" smtClean="0"/>
              <a:t> dos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estabelece</a:t>
            </a:r>
            <a:r>
              <a:rPr lang="en-US" dirty="0" smtClean="0"/>
              <a:t> </a:t>
            </a:r>
            <a:r>
              <a:rPr lang="en-US" dirty="0" err="1" smtClean="0"/>
              <a:t>fronteiras</a:t>
            </a:r>
            <a:r>
              <a:rPr lang="en-US" dirty="0" smtClean="0"/>
              <a:t> entre as </a:t>
            </a:r>
            <a:r>
              <a:rPr lang="en-US" dirty="0" err="1" smtClean="0"/>
              <a:t>áreas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presentes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exposição</a:t>
            </a:r>
            <a:r>
              <a:rPr lang="en-US" dirty="0" smtClean="0"/>
              <a:t> –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biologia</a:t>
            </a:r>
            <a:r>
              <a:rPr lang="en-US" dirty="0" smtClean="0"/>
              <a:t>, </a:t>
            </a:r>
            <a:r>
              <a:rPr lang="en-US" dirty="0" err="1" smtClean="0"/>
              <a:t>história</a:t>
            </a:r>
            <a:r>
              <a:rPr lang="en-US" dirty="0" smtClean="0"/>
              <a:t> da </a:t>
            </a:r>
            <a:r>
              <a:rPr lang="en-US" dirty="0" err="1" smtClean="0"/>
              <a:t>ciência</a:t>
            </a:r>
            <a:r>
              <a:rPr lang="en-US" dirty="0" smtClean="0"/>
              <a:t>, </a:t>
            </a:r>
            <a:r>
              <a:rPr lang="en-US" dirty="0" err="1" smtClean="0"/>
              <a:t>educação</a:t>
            </a:r>
            <a:r>
              <a:rPr lang="en-US" dirty="0" smtClean="0"/>
              <a:t>, </a:t>
            </a:r>
            <a:r>
              <a:rPr lang="en-US" dirty="0" err="1" smtClean="0"/>
              <a:t>museologia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/>
              <a:t>recontextualização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discursos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definidos</a:t>
            </a:r>
            <a:r>
              <a:rPr lang="en-US" dirty="0"/>
              <a:t> e </a:t>
            </a:r>
            <a:r>
              <a:rPr lang="en-US" dirty="0" err="1"/>
              <a:t>separados</a:t>
            </a:r>
            <a:r>
              <a:rPr lang="en-US" dirty="0"/>
              <a:t>, </a:t>
            </a:r>
            <a:r>
              <a:rPr lang="en-US" dirty="0" err="1"/>
              <a:t>sendo</a:t>
            </a:r>
            <a:r>
              <a:rPr lang="en-US" dirty="0"/>
              <a:t> </a:t>
            </a:r>
            <a:r>
              <a:rPr lang="en-US" dirty="0" err="1"/>
              <a:t>possíveis</a:t>
            </a:r>
            <a:r>
              <a:rPr lang="en-US" dirty="0"/>
              <a:t> de </a:t>
            </a:r>
            <a:r>
              <a:rPr lang="en-US" dirty="0" err="1"/>
              <a:t>serem</a:t>
            </a:r>
            <a:r>
              <a:rPr lang="en-US" dirty="0"/>
              <a:t> </a:t>
            </a:r>
            <a:r>
              <a:rPr lang="en-US" dirty="0" err="1"/>
              <a:t>identificados</a:t>
            </a:r>
            <a:r>
              <a:rPr lang="en-US" dirty="0"/>
              <a:t> – principio de </a:t>
            </a:r>
            <a:r>
              <a:rPr lang="en-US" dirty="0" err="1"/>
              <a:t>classificação</a:t>
            </a:r>
            <a:r>
              <a:rPr lang="en-US" dirty="0"/>
              <a:t> </a:t>
            </a:r>
            <a:r>
              <a:rPr lang="en-US" dirty="0" smtClean="0"/>
              <a:t>forte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fraco</a:t>
            </a:r>
            <a:endParaRPr lang="en-US" dirty="0" smtClean="0"/>
          </a:p>
          <a:p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instrucionais</a:t>
            </a:r>
            <a:r>
              <a:rPr lang="en-US" dirty="0" smtClean="0"/>
              <a:t>: </a:t>
            </a:r>
            <a:r>
              <a:rPr lang="en-US" dirty="0" err="1" smtClean="0"/>
              <a:t>biologia</a:t>
            </a:r>
            <a:r>
              <a:rPr lang="en-US" dirty="0" smtClean="0"/>
              <a:t>, </a:t>
            </a:r>
            <a:r>
              <a:rPr lang="en-US" dirty="0" err="1" smtClean="0"/>
              <a:t>história</a:t>
            </a:r>
            <a:r>
              <a:rPr lang="en-US" dirty="0" smtClean="0"/>
              <a:t> da </a:t>
            </a:r>
            <a:r>
              <a:rPr lang="en-US" dirty="0" err="1" smtClean="0"/>
              <a:t>ciência</a:t>
            </a:r>
            <a:endParaRPr lang="en-US" dirty="0" smtClean="0"/>
          </a:p>
          <a:p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reguladores</a:t>
            </a:r>
            <a:r>
              <a:rPr lang="en-US" dirty="0" smtClean="0"/>
              <a:t>: </a:t>
            </a:r>
            <a:r>
              <a:rPr lang="en-US" dirty="0" err="1" smtClean="0"/>
              <a:t>museologia</a:t>
            </a:r>
            <a:r>
              <a:rPr lang="en-US" dirty="0" smtClean="0"/>
              <a:t>, </a:t>
            </a:r>
            <a:r>
              <a:rPr lang="en-US" dirty="0" err="1" smtClean="0"/>
              <a:t>educação</a:t>
            </a:r>
            <a:endParaRPr lang="en-US" dirty="0"/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Exemplo</a:t>
            </a:r>
            <a:r>
              <a:rPr lang="en-US" dirty="0" smtClean="0"/>
              <a:t> 1 – </a:t>
            </a:r>
            <a:r>
              <a:rPr lang="en-US" dirty="0" err="1" smtClean="0"/>
              <a:t>Espaço</a:t>
            </a:r>
            <a:r>
              <a:rPr lang="en-US" dirty="0" smtClean="0"/>
              <a:t> </a:t>
            </a:r>
            <a:r>
              <a:rPr lang="en-US" dirty="0" err="1" smtClean="0"/>
              <a:t>Biodescoberta</a:t>
            </a:r>
            <a:r>
              <a:rPr lang="en-US" dirty="0" smtClean="0"/>
              <a:t>/MV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Autofit/>
          </a:bodyPr>
          <a:lstStyle/>
          <a:p>
            <a:r>
              <a:rPr lang="en-US" sz="2000" i="1" dirty="0"/>
              <a:t>"</a:t>
            </a:r>
            <a:r>
              <a:rPr lang="en-US" sz="2000" i="1" dirty="0" err="1"/>
              <a:t>Porque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determinados</a:t>
            </a:r>
            <a:r>
              <a:rPr lang="en-US" sz="2000" i="1" dirty="0"/>
              <a:t> </a:t>
            </a:r>
            <a:r>
              <a:rPr lang="en-US" sz="2000" i="1" dirty="0" err="1"/>
              <a:t>momentos</a:t>
            </a:r>
            <a:r>
              <a:rPr lang="en-US" sz="2000" i="1" dirty="0"/>
              <a:t>, </a:t>
            </a:r>
            <a:r>
              <a:rPr lang="en-US" sz="2000" i="1" dirty="0" err="1"/>
              <a:t>você</a:t>
            </a:r>
            <a:r>
              <a:rPr lang="en-US" sz="2000" i="1" dirty="0"/>
              <a:t> </a:t>
            </a:r>
            <a:r>
              <a:rPr lang="en-US" sz="2000" i="1" dirty="0" err="1"/>
              <a:t>começa</a:t>
            </a:r>
            <a:r>
              <a:rPr lang="en-US" sz="2000" i="1" dirty="0"/>
              <a:t> a </a:t>
            </a:r>
            <a:r>
              <a:rPr lang="en-US" sz="2000" i="1" dirty="0" err="1"/>
              <a:t>preparar</a:t>
            </a:r>
            <a:r>
              <a:rPr lang="en-US" sz="2000" i="1" dirty="0"/>
              <a:t> um </a:t>
            </a:r>
            <a:r>
              <a:rPr lang="en-US" sz="2000" i="1" dirty="0" err="1"/>
              <a:t>texto</a:t>
            </a:r>
            <a:r>
              <a:rPr lang="en-US" sz="2000" i="1" dirty="0"/>
              <a:t> e </a:t>
            </a:r>
            <a:r>
              <a:rPr lang="en-US" sz="2000" i="1" dirty="0" err="1"/>
              <a:t>esse</a:t>
            </a:r>
            <a:r>
              <a:rPr lang="en-US" sz="2000" i="1" dirty="0"/>
              <a:t> </a:t>
            </a:r>
            <a:r>
              <a:rPr lang="en-US" sz="2000" i="1" dirty="0" err="1"/>
              <a:t>texto</a:t>
            </a:r>
            <a:r>
              <a:rPr lang="en-US" sz="2000" i="1" dirty="0"/>
              <a:t> </a:t>
            </a:r>
            <a:r>
              <a:rPr lang="en-US" sz="2000" i="1" dirty="0" err="1"/>
              <a:t>pode</a:t>
            </a:r>
            <a:r>
              <a:rPr lang="en-US" sz="2000" i="1" dirty="0"/>
              <a:t> </a:t>
            </a:r>
            <a:r>
              <a:rPr lang="en-US" sz="2000" i="1" dirty="0" err="1"/>
              <a:t>parecer</a:t>
            </a:r>
            <a:r>
              <a:rPr lang="en-US" sz="2000" i="1" dirty="0"/>
              <a:t> </a:t>
            </a:r>
            <a:r>
              <a:rPr lang="en-US" sz="2000" i="1" dirty="0" err="1"/>
              <a:t>muito</a:t>
            </a:r>
            <a:r>
              <a:rPr lang="en-US" sz="2000" i="1" dirty="0"/>
              <a:t> </a:t>
            </a:r>
            <a:r>
              <a:rPr lang="en-US" sz="2000" i="1" dirty="0" err="1"/>
              <a:t>bobo</a:t>
            </a:r>
            <a:r>
              <a:rPr lang="en-US" sz="2000" i="1" dirty="0"/>
              <a:t>.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seguida</a:t>
            </a:r>
            <a:r>
              <a:rPr lang="en-US" sz="2000" i="1" dirty="0"/>
              <a:t>, outro </a:t>
            </a:r>
            <a:r>
              <a:rPr lang="en-US" sz="2000" i="1" dirty="0" err="1"/>
              <a:t>texto</a:t>
            </a:r>
            <a:r>
              <a:rPr lang="en-US" sz="2000" i="1" dirty="0"/>
              <a:t> </a:t>
            </a:r>
            <a:r>
              <a:rPr lang="en-US" sz="2000" i="1" dirty="0" err="1"/>
              <a:t>foi</a:t>
            </a:r>
            <a:r>
              <a:rPr lang="en-US" sz="2000" i="1" dirty="0"/>
              <a:t> </a:t>
            </a:r>
            <a:r>
              <a:rPr lang="en-US" sz="2000" i="1" dirty="0" err="1"/>
              <a:t>elaborado</a:t>
            </a:r>
            <a:r>
              <a:rPr lang="en-US" sz="2000" i="1" dirty="0"/>
              <a:t>, mas outro </a:t>
            </a:r>
            <a:r>
              <a:rPr lang="en-US" sz="2000" i="1" dirty="0" err="1"/>
              <a:t>grupo</a:t>
            </a:r>
            <a:r>
              <a:rPr lang="en-US" sz="2000" i="1" dirty="0"/>
              <a:t> </a:t>
            </a:r>
            <a:r>
              <a:rPr lang="en-US" sz="2000" i="1" dirty="0" err="1"/>
              <a:t>não</a:t>
            </a:r>
            <a:r>
              <a:rPr lang="en-US" sz="2000" i="1" dirty="0"/>
              <a:t> </a:t>
            </a:r>
            <a:r>
              <a:rPr lang="en-US" sz="2000" i="1" dirty="0" err="1"/>
              <a:t>iria</a:t>
            </a:r>
            <a:r>
              <a:rPr lang="en-US" sz="2000" i="1" dirty="0"/>
              <a:t> </a:t>
            </a:r>
            <a:r>
              <a:rPr lang="en-US" sz="2000" i="1" dirty="0" err="1"/>
              <a:t>lê</a:t>
            </a:r>
            <a:r>
              <a:rPr lang="en-US" sz="2000" i="1" dirty="0"/>
              <a:t>-lo. </a:t>
            </a:r>
            <a:r>
              <a:rPr lang="en-US" sz="2000" b="1" i="1" dirty="0" err="1"/>
              <a:t>Então</a:t>
            </a:r>
            <a:r>
              <a:rPr lang="en-US" sz="2000" b="1" i="1" dirty="0"/>
              <a:t> </a:t>
            </a:r>
            <a:r>
              <a:rPr lang="en-US" sz="2000" b="1" i="1" dirty="0" err="1"/>
              <a:t>decidimos</a:t>
            </a:r>
            <a:r>
              <a:rPr lang="en-US" sz="2000" b="1" i="1" dirty="0"/>
              <a:t> </a:t>
            </a:r>
            <a:r>
              <a:rPr lang="en-US" sz="2000" b="1" i="1" dirty="0" err="1"/>
              <a:t>novamente</a:t>
            </a:r>
            <a:r>
              <a:rPr lang="en-US" sz="2000" b="1" i="1" dirty="0"/>
              <a:t> </a:t>
            </a:r>
            <a:r>
              <a:rPr lang="en-US" sz="2000" i="1" dirty="0"/>
              <a:t>[</a:t>
            </a:r>
            <a:r>
              <a:rPr lang="en-US" sz="2000" i="1" dirty="0" err="1" smtClean="0"/>
              <a:t>tomar</a:t>
            </a:r>
            <a:r>
              <a:rPr lang="en-US" sz="2000" i="1" dirty="0" smtClean="0"/>
              <a:t> </a:t>
            </a:r>
            <a:r>
              <a:rPr lang="en-US" sz="2000" i="1" dirty="0" err="1"/>
              <a:t>por</a:t>
            </a:r>
            <a:r>
              <a:rPr lang="en-US" sz="2000" i="1" dirty="0"/>
              <a:t> </a:t>
            </a:r>
            <a:r>
              <a:rPr lang="en-US" sz="2000" i="1" dirty="0" err="1"/>
              <a:t>referência</a:t>
            </a:r>
            <a:r>
              <a:rPr lang="en-US" sz="2000" i="1" dirty="0"/>
              <a:t>] </a:t>
            </a:r>
            <a:r>
              <a:rPr lang="en-US" sz="2000" b="1" i="1" dirty="0"/>
              <a:t>a </a:t>
            </a:r>
            <a:r>
              <a:rPr lang="en-US" sz="2000" b="1" i="1" dirty="0" err="1"/>
              <a:t>partir</a:t>
            </a:r>
            <a:r>
              <a:rPr lang="en-US" sz="2000" b="1" i="1" dirty="0"/>
              <a:t> da </a:t>
            </a:r>
            <a:r>
              <a:rPr lang="en-US" sz="2000" b="1" i="1" dirty="0" err="1"/>
              <a:t>sétima</a:t>
            </a:r>
            <a:r>
              <a:rPr lang="en-US" sz="2000" b="1" i="1" dirty="0"/>
              <a:t> </a:t>
            </a:r>
            <a:r>
              <a:rPr lang="en-US" sz="2000" b="1" i="1" dirty="0" err="1"/>
              <a:t>série</a:t>
            </a:r>
            <a:r>
              <a:rPr lang="en-US" sz="2000" b="1" i="1" dirty="0"/>
              <a:t> </a:t>
            </a:r>
            <a:r>
              <a:rPr lang="en-US" sz="2000" b="1" i="1" dirty="0" smtClean="0"/>
              <a:t>do </a:t>
            </a:r>
            <a:r>
              <a:rPr lang="en-US" sz="2000" b="1" i="1" dirty="0" err="1"/>
              <a:t>segundo</a:t>
            </a:r>
            <a:r>
              <a:rPr lang="en-US" sz="2000" b="1" i="1" dirty="0"/>
              <a:t> </a:t>
            </a:r>
            <a:r>
              <a:rPr lang="en-US" sz="2000" b="1" i="1" dirty="0" err="1"/>
              <a:t>grau</a:t>
            </a:r>
            <a:r>
              <a:rPr lang="en-US" sz="2000" b="1" i="1" dirty="0"/>
              <a:t> </a:t>
            </a:r>
            <a:r>
              <a:rPr lang="en-US" sz="2000" i="1" dirty="0"/>
              <a:t>[da </a:t>
            </a:r>
            <a:r>
              <a:rPr lang="en-US" sz="2000" i="1" dirty="0" err="1"/>
              <a:t>escola</a:t>
            </a:r>
            <a:r>
              <a:rPr lang="en-US" sz="2000" i="1" dirty="0"/>
              <a:t>],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termos</a:t>
            </a:r>
            <a:r>
              <a:rPr lang="en-US" sz="2000" i="1" dirty="0"/>
              <a:t> de </a:t>
            </a:r>
            <a:r>
              <a:rPr lang="en-US" sz="2000" i="1" dirty="0" err="1"/>
              <a:t>testar</a:t>
            </a:r>
            <a:r>
              <a:rPr lang="en-US" sz="2000" i="1" dirty="0"/>
              <a:t> o </a:t>
            </a:r>
            <a:r>
              <a:rPr lang="en-US" sz="2000" i="1" dirty="0" err="1"/>
              <a:t>conteúdo</a:t>
            </a:r>
            <a:r>
              <a:rPr lang="en-US" sz="2000" i="1" dirty="0"/>
              <a:t>, </a:t>
            </a:r>
            <a:r>
              <a:rPr lang="en-US" sz="2000" i="1" dirty="0" err="1"/>
              <a:t>para</a:t>
            </a:r>
            <a:r>
              <a:rPr lang="en-US" sz="2000" i="1" dirty="0"/>
              <a:t> [o </a:t>
            </a:r>
            <a:r>
              <a:rPr lang="en-US" sz="2000" i="1" dirty="0" err="1"/>
              <a:t>aluno</a:t>
            </a:r>
            <a:r>
              <a:rPr lang="en-US" sz="2000" i="1" dirty="0"/>
              <a:t>] </a:t>
            </a:r>
            <a:r>
              <a:rPr lang="en-US" sz="2000" i="1" dirty="0" err="1"/>
              <a:t>para</a:t>
            </a:r>
            <a:r>
              <a:rPr lang="en-US" sz="2000" i="1" dirty="0"/>
              <a:t> saber </a:t>
            </a:r>
            <a:r>
              <a:rPr lang="en-US" sz="2000" i="1" dirty="0" err="1"/>
              <a:t>mais</a:t>
            </a:r>
            <a:r>
              <a:rPr lang="en-US" sz="2000" i="1" dirty="0"/>
              <a:t>, </a:t>
            </a:r>
            <a:r>
              <a:rPr lang="en-US" sz="2000" i="1" dirty="0" err="1"/>
              <a:t>falar</a:t>
            </a:r>
            <a:r>
              <a:rPr lang="en-US" sz="2000" i="1" dirty="0"/>
              <a:t> </a:t>
            </a:r>
            <a:r>
              <a:rPr lang="en-US" sz="2000" i="1" dirty="0" err="1"/>
              <a:t>mais</a:t>
            </a:r>
            <a:r>
              <a:rPr lang="en-US" sz="2000" i="1" dirty="0"/>
              <a:t> </a:t>
            </a:r>
            <a:r>
              <a:rPr lang="en-US" sz="2000" i="1" dirty="0" err="1"/>
              <a:t>sobre</a:t>
            </a:r>
            <a:r>
              <a:rPr lang="en-US" sz="2000" i="1" dirty="0"/>
              <a:t> </a:t>
            </a:r>
            <a:r>
              <a:rPr lang="en-US" sz="2000" i="1" dirty="0" err="1"/>
              <a:t>isso</a:t>
            </a:r>
            <a:r>
              <a:rPr lang="en-US" sz="2000" i="1" dirty="0"/>
              <a:t>. "(LM-5)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591196"/>
            <a:ext cx="3545986" cy="471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1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2"/>
          <p:cNvSpPr>
            <a:spLocks noChangeArrowheads="1"/>
          </p:cNvSpPr>
          <p:nvPr/>
        </p:nvSpPr>
        <p:spPr bwMode="auto">
          <a:xfrm>
            <a:off x="2916238" y="2708275"/>
            <a:ext cx="3168650" cy="2376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cs typeface="+mn-cs"/>
            </a:endParaRPr>
          </a:p>
        </p:txBody>
      </p:sp>
      <p:sp>
        <p:nvSpPr>
          <p:cNvPr id="80899" name="Oval 3"/>
          <p:cNvSpPr>
            <a:spLocks noChangeArrowheads="1"/>
          </p:cNvSpPr>
          <p:nvPr/>
        </p:nvSpPr>
        <p:spPr bwMode="auto">
          <a:xfrm>
            <a:off x="3205163" y="2995613"/>
            <a:ext cx="2590800" cy="18002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3779838" y="3644900"/>
            <a:ext cx="1368425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BR" sz="1200" b="1" dirty="0">
                <a:solidFill>
                  <a:schemeClr val="tx2"/>
                </a:solidFill>
              </a:rPr>
              <a:t>DISCURSO EXPOSITIVO</a:t>
            </a:r>
          </a:p>
          <a:p>
            <a:pPr algn="ctr" eaLnBrk="0" hangingPunct="0"/>
            <a:endParaRPr lang="pt-BR" sz="1200" dirty="0">
              <a:solidFill>
                <a:schemeClr val="tx2"/>
              </a:solidFill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 rot="1961188">
            <a:off x="971550" y="2179638"/>
            <a:ext cx="1612900" cy="673100"/>
          </a:xfrm>
          <a:prstGeom prst="rightArrowCallout">
            <a:avLst>
              <a:gd name="adj1" fmla="val 15491"/>
              <a:gd name="adj2" fmla="val 25000"/>
              <a:gd name="adj3" fmla="val 56056"/>
              <a:gd name="adj4" fmla="val 66667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pt-BR" sz="1200" dirty="0"/>
              <a:t>   </a:t>
            </a:r>
            <a:r>
              <a:rPr lang="pt-BR" sz="1200" b="1" dirty="0" smtClean="0"/>
              <a:t>Discursos técnicos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 rot="-2935274">
            <a:off x="6227763" y="1960563"/>
            <a:ext cx="1651000" cy="844550"/>
          </a:xfrm>
          <a:prstGeom prst="leftArrowCallout">
            <a:avLst>
              <a:gd name="adj1" fmla="val 9352"/>
              <a:gd name="adj2" fmla="val 25000"/>
              <a:gd name="adj3" fmla="val 21956"/>
              <a:gd name="adj4" fmla="val 66667"/>
            </a:avLst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1200" dirty="0">
              <a:solidFill>
                <a:srgbClr val="000000"/>
              </a:solidFill>
            </a:endParaRPr>
          </a:p>
          <a:p>
            <a:pPr eaLnBrk="0" hangingPunct="0"/>
            <a:r>
              <a:rPr lang="pt-BR" sz="1200" b="1" dirty="0" smtClean="0">
                <a:solidFill>
                  <a:srgbClr val="000000"/>
                </a:solidFill>
              </a:rPr>
              <a:t>Discurso científico</a:t>
            </a: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 rot="-21444">
            <a:off x="3851275" y="1196975"/>
            <a:ext cx="1125538" cy="1317625"/>
          </a:xfrm>
          <a:prstGeom prst="downArrowCallout">
            <a:avLst>
              <a:gd name="adj1" fmla="val 4037"/>
              <a:gd name="adj2" fmla="val 26190"/>
              <a:gd name="adj3" fmla="val 24893"/>
              <a:gd name="adj4" fmla="val 70949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BR" sz="1200" b="1" dirty="0" smtClean="0"/>
              <a:t>Discurso do público</a:t>
            </a:r>
            <a:endParaRPr lang="pt-BR" sz="1200" b="1" dirty="0"/>
          </a:p>
        </p:txBody>
      </p:sp>
      <p:sp>
        <p:nvSpPr>
          <p:cNvPr id="3079" name="AutoShape 8"/>
          <p:cNvSpPr>
            <a:spLocks noChangeArrowheads="1"/>
          </p:cNvSpPr>
          <p:nvPr/>
        </p:nvSpPr>
        <p:spPr bwMode="auto">
          <a:xfrm rot="3387903">
            <a:off x="6510337" y="4848226"/>
            <a:ext cx="1871663" cy="1008062"/>
          </a:xfrm>
          <a:prstGeom prst="leftArrowCallout">
            <a:avLst>
              <a:gd name="adj1" fmla="val 7417"/>
              <a:gd name="adj2" fmla="val 25000"/>
              <a:gd name="adj3" fmla="val 40237"/>
              <a:gd name="adj4" fmla="val 66667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pt-BR" sz="1200" dirty="0"/>
              <a:t>      </a:t>
            </a:r>
            <a:endParaRPr lang="pt-BR" sz="1200" dirty="0">
              <a:solidFill>
                <a:srgbClr val="000000"/>
              </a:solidFill>
            </a:endParaRPr>
          </a:p>
          <a:p>
            <a:pPr eaLnBrk="0" hangingPunct="0"/>
            <a:r>
              <a:rPr lang="pt-BR" sz="1200" dirty="0">
                <a:solidFill>
                  <a:srgbClr val="000000"/>
                </a:solidFill>
              </a:rPr>
              <a:t>     </a:t>
            </a:r>
            <a:r>
              <a:rPr lang="pt-BR" sz="1200" b="1" dirty="0" smtClean="0">
                <a:solidFill>
                  <a:srgbClr val="000000"/>
                </a:solidFill>
              </a:rPr>
              <a:t>Discurso Museológico</a:t>
            </a:r>
            <a:endParaRPr lang="pt-BR" sz="1200" b="1" dirty="0">
              <a:solidFill>
                <a:srgbClr val="000000"/>
              </a:solidFill>
            </a:endParaRPr>
          </a:p>
        </p:txBody>
      </p:sp>
      <p:sp>
        <p:nvSpPr>
          <p:cNvPr id="3080" name="AutoShape 9"/>
          <p:cNvSpPr>
            <a:spLocks noChangeArrowheads="1"/>
          </p:cNvSpPr>
          <p:nvPr/>
        </p:nvSpPr>
        <p:spPr bwMode="auto">
          <a:xfrm>
            <a:off x="3771900" y="5300663"/>
            <a:ext cx="1376363" cy="1281112"/>
          </a:xfrm>
          <a:prstGeom prst="upArrowCallout">
            <a:avLst>
              <a:gd name="adj1" fmla="val 9092"/>
              <a:gd name="adj2" fmla="val 26859"/>
              <a:gd name="adj3" fmla="val 19542"/>
              <a:gd name="adj4" fmla="val 66667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pt-BR" sz="1200" dirty="0">
              <a:solidFill>
                <a:srgbClr val="FF9933"/>
              </a:solidFill>
            </a:endParaRPr>
          </a:p>
          <a:p>
            <a:pPr eaLnBrk="0" hangingPunct="0"/>
            <a:r>
              <a:rPr lang="pt-BR" sz="1200" dirty="0">
                <a:solidFill>
                  <a:srgbClr val="FF9933"/>
                </a:solidFill>
              </a:rPr>
              <a:t> </a:t>
            </a:r>
            <a:r>
              <a:rPr lang="pt-BR" sz="1200" b="1" dirty="0" smtClean="0">
                <a:solidFill>
                  <a:srgbClr val="000000"/>
                </a:solidFill>
              </a:rPr>
              <a:t>Discurso da comunicação</a:t>
            </a:r>
            <a:endParaRPr lang="pt-BR" sz="1200" b="1" dirty="0">
              <a:solidFill>
                <a:srgbClr val="000000"/>
              </a:solidFill>
            </a:endParaRPr>
          </a:p>
          <a:p>
            <a:pPr algn="ctr" eaLnBrk="0" hangingPunct="0"/>
            <a:r>
              <a:rPr lang="pt-BR" sz="1200" dirty="0"/>
              <a:t>       </a:t>
            </a:r>
          </a:p>
          <a:p>
            <a:pPr algn="ctr" eaLnBrk="0" hangingPunct="0"/>
            <a:endParaRPr lang="pt-BR" sz="1200" dirty="0"/>
          </a:p>
        </p:txBody>
      </p:sp>
      <p:sp>
        <p:nvSpPr>
          <p:cNvPr id="3081" name="AutoShape 10"/>
          <p:cNvSpPr>
            <a:spLocks noChangeArrowheads="1"/>
          </p:cNvSpPr>
          <p:nvPr/>
        </p:nvSpPr>
        <p:spPr bwMode="auto">
          <a:xfrm rot="-468368">
            <a:off x="2481263" y="1536700"/>
            <a:ext cx="966787" cy="441325"/>
          </a:xfrm>
          <a:prstGeom prst="leftRightArrow">
            <a:avLst>
              <a:gd name="adj1" fmla="val 13491"/>
              <a:gd name="adj2" fmla="val 42383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AutoShape 11"/>
          <p:cNvSpPr>
            <a:spLocks noChangeArrowheads="1"/>
          </p:cNvSpPr>
          <p:nvPr/>
        </p:nvSpPr>
        <p:spPr bwMode="auto">
          <a:xfrm rot="6544579">
            <a:off x="700087" y="3648076"/>
            <a:ext cx="1008063" cy="430212"/>
          </a:xfrm>
          <a:prstGeom prst="leftRightArrow">
            <a:avLst>
              <a:gd name="adj1" fmla="val 17685"/>
              <a:gd name="adj2" fmla="val 59317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 rot="-900000">
            <a:off x="5651500" y="5734050"/>
            <a:ext cx="966788" cy="439738"/>
          </a:xfrm>
          <a:prstGeom prst="leftRightArrow">
            <a:avLst>
              <a:gd name="adj1" fmla="val 16963"/>
              <a:gd name="adj2" fmla="val 43533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AutoShape 13"/>
          <p:cNvSpPr>
            <a:spLocks noChangeArrowheads="1"/>
          </p:cNvSpPr>
          <p:nvPr/>
        </p:nvSpPr>
        <p:spPr bwMode="auto">
          <a:xfrm rot="-6000000">
            <a:off x="7027069" y="3566319"/>
            <a:ext cx="1006475" cy="300037"/>
          </a:xfrm>
          <a:prstGeom prst="leftRightArrow">
            <a:avLst>
              <a:gd name="adj1" fmla="val 20963"/>
              <a:gd name="adj2" fmla="val 82232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AutoShape 14"/>
          <p:cNvSpPr>
            <a:spLocks noChangeArrowheads="1"/>
          </p:cNvSpPr>
          <p:nvPr/>
        </p:nvSpPr>
        <p:spPr bwMode="auto">
          <a:xfrm rot="1155493">
            <a:off x="5364163" y="1628775"/>
            <a:ext cx="968375" cy="439738"/>
          </a:xfrm>
          <a:prstGeom prst="leftRightArrow">
            <a:avLst>
              <a:gd name="adj1" fmla="val 13139"/>
              <a:gd name="adj2" fmla="val 44247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AutoShape 15"/>
          <p:cNvSpPr>
            <a:spLocks noChangeArrowheads="1"/>
          </p:cNvSpPr>
          <p:nvPr/>
        </p:nvSpPr>
        <p:spPr bwMode="auto">
          <a:xfrm rot="-1749492">
            <a:off x="576263" y="4779963"/>
            <a:ext cx="1611312" cy="852487"/>
          </a:xfrm>
          <a:prstGeom prst="rightArrowCallout">
            <a:avLst>
              <a:gd name="adj1" fmla="val 13472"/>
              <a:gd name="adj2" fmla="val 25000"/>
              <a:gd name="adj3" fmla="val 41880"/>
              <a:gd name="adj4" fmla="val 66667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pt-BR" sz="1200" dirty="0"/>
              <a:t>    </a:t>
            </a:r>
          </a:p>
          <a:p>
            <a:pPr eaLnBrk="0" hangingPunct="0"/>
            <a:r>
              <a:rPr lang="pt-BR" sz="1200" b="1" dirty="0" smtClean="0">
                <a:solidFill>
                  <a:srgbClr val="000000"/>
                </a:solidFill>
              </a:rPr>
              <a:t>Discurso </a:t>
            </a:r>
            <a:r>
              <a:rPr lang="pt-BR" sz="1200" b="1" dirty="0">
                <a:solidFill>
                  <a:srgbClr val="000000"/>
                </a:solidFill>
              </a:rPr>
              <a:t>da Educação</a:t>
            </a:r>
          </a:p>
        </p:txBody>
      </p:sp>
      <p:sp>
        <p:nvSpPr>
          <p:cNvPr id="3087" name="AutoShape 16"/>
          <p:cNvSpPr>
            <a:spLocks noChangeArrowheads="1"/>
          </p:cNvSpPr>
          <p:nvPr/>
        </p:nvSpPr>
        <p:spPr bwMode="auto">
          <a:xfrm rot="1286906">
            <a:off x="2124075" y="5589588"/>
            <a:ext cx="966788" cy="439737"/>
          </a:xfrm>
          <a:prstGeom prst="leftRightArrow">
            <a:avLst>
              <a:gd name="adj1" fmla="val 11880"/>
              <a:gd name="adj2" fmla="val 37884"/>
            </a:avLst>
          </a:prstGeom>
          <a:solidFill>
            <a:srgbClr val="33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736600" y="284163"/>
            <a:ext cx="7999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4000">
                <a:solidFill>
                  <a:schemeClr val="tx2"/>
                </a:solidFill>
                <a:latin typeface="Tahoma" charset="0"/>
                <a:cs typeface="Times New Roman" charset="0"/>
              </a:rPr>
              <a:t>Constituição do discurso expositivo</a:t>
            </a:r>
          </a:p>
          <a:p>
            <a:pPr algn="ctr">
              <a:defRPr/>
            </a:pPr>
            <a:endParaRPr lang="pt-BR" sz="2000">
              <a:solidFill>
                <a:srgbClr val="FF9933"/>
              </a:solidFill>
              <a:cs typeface="+mn-cs"/>
            </a:endParaRPr>
          </a:p>
        </p:txBody>
      </p:sp>
      <p:sp>
        <p:nvSpPr>
          <p:cNvPr id="3090" name="WordArt 19"/>
          <p:cNvSpPr>
            <a:spLocks noChangeArrowheads="1" noChangeShapeType="1" noTextEdit="1"/>
          </p:cNvSpPr>
          <p:nvPr/>
        </p:nvSpPr>
        <p:spPr bwMode="auto">
          <a:xfrm>
            <a:off x="3852863" y="4683125"/>
            <a:ext cx="1304925" cy="257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38465"/>
              </a:avLst>
            </a:prstTxWarp>
          </a:bodyPr>
          <a:lstStyle/>
          <a:p>
            <a:pPr algn="ctr"/>
            <a:r>
              <a:rPr lang="en-US" sz="1400" kern="10" dirty="0" err="1" smtClean="0">
                <a:solidFill>
                  <a:srgbClr val="292934"/>
                </a:solidFill>
                <a:latin typeface="Arial Black"/>
                <a:ea typeface="Arial Black"/>
                <a:cs typeface="Arial Black"/>
              </a:rPr>
              <a:t>Recontextualização</a:t>
            </a:r>
            <a:endParaRPr lang="en-US" sz="1400" kern="10" dirty="0">
              <a:solidFill>
                <a:srgbClr val="292934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 rot="10800000">
            <a:off x="3844363" y="2870744"/>
            <a:ext cx="1304925" cy="257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Down">
              <a:avLst>
                <a:gd name="adj" fmla="val 38465"/>
              </a:avLst>
            </a:prstTxWarp>
          </a:bodyPr>
          <a:lstStyle/>
          <a:p>
            <a:pPr algn="ctr"/>
            <a:r>
              <a:rPr lang="en-US" sz="1400" kern="10" dirty="0" err="1" smtClean="0">
                <a:solidFill>
                  <a:srgbClr val="292934"/>
                </a:solidFill>
                <a:latin typeface="Arial Black"/>
                <a:ea typeface="Arial Black"/>
                <a:cs typeface="Arial Black"/>
              </a:rPr>
              <a:t>Recontextualização</a:t>
            </a:r>
            <a:endParaRPr lang="en-US" sz="1400" kern="10" dirty="0">
              <a:solidFill>
                <a:srgbClr val="292934"/>
              </a:solidFill>
              <a:latin typeface="Arial Black"/>
              <a:ea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7371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controle</a:t>
            </a:r>
            <a:r>
              <a:rPr lang="en-US" dirty="0"/>
              <a:t> do </a:t>
            </a:r>
            <a:r>
              <a:rPr lang="en-US" dirty="0" err="1"/>
              <a:t>discurso</a:t>
            </a:r>
            <a:r>
              <a:rPr lang="en-US" dirty="0"/>
              <a:t>: o </a:t>
            </a:r>
            <a:r>
              <a:rPr lang="en-US" dirty="0" err="1"/>
              <a:t>enquadramento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Enquadramento</a:t>
            </a:r>
            <a:r>
              <a:rPr lang="en-US" dirty="0" smtClean="0"/>
              <a:t>: a forma de </a:t>
            </a:r>
            <a:r>
              <a:rPr lang="en-US" dirty="0" err="1" smtClean="0"/>
              <a:t>controle</a:t>
            </a:r>
            <a:r>
              <a:rPr lang="en-US" dirty="0" smtClean="0"/>
              <a:t> da </a:t>
            </a:r>
            <a:r>
              <a:rPr lang="en-US" dirty="0" err="1" smtClean="0"/>
              <a:t>mensagem</a:t>
            </a:r>
            <a:r>
              <a:rPr lang="en-US" dirty="0" smtClean="0"/>
              <a:t>, a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concebida</a:t>
            </a:r>
            <a:r>
              <a:rPr lang="en-US" dirty="0" smtClean="0"/>
              <a:t>, </a:t>
            </a:r>
            <a:r>
              <a:rPr lang="en-US" dirty="0" err="1" smtClean="0"/>
              <a:t>selecionada</a:t>
            </a:r>
            <a:r>
              <a:rPr lang="en-US" dirty="0" smtClean="0"/>
              <a:t>, </a:t>
            </a:r>
            <a:r>
              <a:rPr lang="en-US" dirty="0" err="1" smtClean="0"/>
              <a:t>sequenciada</a:t>
            </a:r>
            <a:r>
              <a:rPr lang="en-US" dirty="0" smtClean="0"/>
              <a:t>, </a:t>
            </a:r>
            <a:r>
              <a:rPr lang="en-US" dirty="0" err="1" smtClean="0"/>
              <a:t>ritimada</a:t>
            </a:r>
            <a:r>
              <a:rPr lang="en-US" dirty="0" smtClean="0"/>
              <a:t>, </a:t>
            </a:r>
            <a:r>
              <a:rPr lang="en-US" dirty="0" err="1" smtClean="0"/>
              <a:t>estabelecebdo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critérios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ensinado</a:t>
            </a:r>
            <a:endParaRPr lang="en-US" dirty="0" smtClean="0"/>
          </a:p>
          <a:p>
            <a:r>
              <a:rPr lang="en-US" dirty="0" err="1" smtClean="0"/>
              <a:t>Enquadramento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relacionado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controle</a:t>
            </a:r>
            <a:r>
              <a:rPr lang="en-US" dirty="0" smtClean="0"/>
              <a:t> e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pedagógica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organizada</a:t>
            </a:r>
            <a:r>
              <a:rPr lang="en-US" dirty="0" smtClean="0"/>
              <a:t> e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apresentada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 smtClean="0"/>
              <a:t>, </a:t>
            </a:r>
            <a:r>
              <a:rPr lang="en-US" dirty="0" err="1" smtClean="0"/>
              <a:t>buscando</a:t>
            </a:r>
            <a:r>
              <a:rPr lang="en-US" dirty="0" smtClean="0"/>
              <a:t> a </a:t>
            </a:r>
            <a:r>
              <a:rPr lang="en-US" dirty="0" err="1" smtClean="0"/>
              <a:t>seleção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comunicativo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seleção</a:t>
            </a:r>
            <a:r>
              <a:rPr lang="en-US" dirty="0" smtClean="0"/>
              <a:t>, a </a:t>
            </a:r>
            <a:r>
              <a:rPr lang="en-US" dirty="0" err="1" smtClean="0"/>
              <a:t>sequencia</a:t>
            </a:r>
            <a:r>
              <a:rPr lang="en-US" dirty="0"/>
              <a:t> </a:t>
            </a:r>
            <a:r>
              <a:rPr lang="en-US" dirty="0" smtClean="0"/>
              <a:t>e o </a:t>
            </a:r>
            <a:r>
              <a:rPr lang="en-US" dirty="0" err="1" smtClean="0"/>
              <a:t>ritmo</a:t>
            </a:r>
            <a:r>
              <a:rPr lang="en-US" dirty="0" smtClean="0"/>
              <a:t> </a:t>
            </a:r>
            <a:r>
              <a:rPr lang="en-US" dirty="0" err="1" smtClean="0"/>
              <a:t>possibilitam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aquisição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r>
              <a:rPr lang="en-US" dirty="0" smtClean="0"/>
              <a:t> e </a:t>
            </a:r>
            <a:r>
              <a:rPr lang="en-US" dirty="0" err="1" smtClean="0"/>
              <a:t>controlam</a:t>
            </a:r>
            <a:r>
              <a:rPr lang="en-US" dirty="0" smtClean="0"/>
              <a:t>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aquisição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9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sociológica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EM: </a:t>
            </a:r>
            <a:r>
              <a:rPr lang="en-US" dirty="0" err="1" smtClean="0"/>
              <a:t>foco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exposição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</a:t>
            </a:r>
            <a:r>
              <a:rPr lang="pt-BR" dirty="0" smtClean="0"/>
              <a:t>nálise </a:t>
            </a:r>
            <a:r>
              <a:rPr lang="pt-BR" dirty="0"/>
              <a:t>sociológica da educação em museus e, mais especificamente, da didática </a:t>
            </a:r>
            <a:r>
              <a:rPr lang="pt-BR" dirty="0" err="1"/>
              <a:t>museal</a:t>
            </a:r>
            <a:r>
              <a:rPr lang="pt-BR" dirty="0"/>
              <a:t>, com base na Teoria do Discurso Pedagógico de </a:t>
            </a:r>
            <a:r>
              <a:rPr lang="pt-BR" dirty="0" err="1"/>
              <a:t>Basil</a:t>
            </a:r>
            <a:r>
              <a:rPr lang="pt-BR" dirty="0"/>
              <a:t> Bernstein. </a:t>
            </a:r>
            <a:endParaRPr lang="pt-BR" dirty="0" smtClean="0"/>
          </a:p>
          <a:p>
            <a:r>
              <a:rPr lang="pt-BR" dirty="0" smtClean="0"/>
              <a:t>Evidenciar as instâncias, instituições e agentes de controlam e distribuem o poder e o conhecimento na educação em museus</a:t>
            </a:r>
          </a:p>
          <a:p>
            <a:r>
              <a:rPr lang="pt-BR" dirty="0" smtClean="0"/>
              <a:t>Elucidar os </a:t>
            </a:r>
            <a:r>
              <a:rPr lang="pt-BR" dirty="0"/>
              <a:t>processos de </a:t>
            </a:r>
            <a:r>
              <a:rPr lang="pt-BR" dirty="0" err="1"/>
              <a:t>recontextualização</a:t>
            </a:r>
            <a:r>
              <a:rPr lang="pt-BR" dirty="0"/>
              <a:t> e as relações de poder e controle sobre a produção do discurso que aparece para o público nas </a:t>
            </a:r>
            <a:r>
              <a:rPr lang="pt-BR" dirty="0" smtClean="0"/>
              <a:t>exposições</a:t>
            </a:r>
          </a:p>
          <a:p>
            <a:r>
              <a:rPr lang="pt-BR" dirty="0" smtClean="0"/>
              <a:t>Estudar a participação do público nessas relações de poder e controle e as suas possibilidades de acesso ao discurso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0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do </a:t>
            </a:r>
            <a:r>
              <a:rPr lang="en-US" dirty="0" err="1" smtClean="0"/>
              <a:t>discurso</a:t>
            </a:r>
            <a:r>
              <a:rPr lang="en-US" dirty="0" smtClean="0"/>
              <a:t>: o </a:t>
            </a:r>
            <a:r>
              <a:rPr lang="en-US" dirty="0" err="1" smtClean="0"/>
              <a:t>enquadramento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exposições</a:t>
            </a:r>
            <a:r>
              <a:rPr lang="en-US" dirty="0" smtClean="0"/>
              <a:t> dos </a:t>
            </a:r>
            <a:r>
              <a:rPr lang="en-US" dirty="0" err="1" smtClean="0"/>
              <a:t>museus</a:t>
            </a:r>
            <a:r>
              <a:rPr lang="en-US" dirty="0" smtClean="0"/>
              <a:t>, </a:t>
            </a:r>
            <a:r>
              <a:rPr lang="en-US" dirty="0" err="1"/>
              <a:t>o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 </a:t>
            </a:r>
            <a:r>
              <a:rPr lang="en-US" dirty="0" err="1" smtClean="0"/>
              <a:t>recontextualizados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se </a:t>
            </a:r>
            <a:r>
              <a:rPr lang="en-US" dirty="0" err="1" smtClean="0"/>
              <a:t>adequar</a:t>
            </a:r>
            <a:r>
              <a:rPr lang="en-US" dirty="0" smtClean="0"/>
              <a:t> a </a:t>
            </a:r>
            <a:r>
              <a:rPr lang="en-US" dirty="0" err="1" smtClean="0"/>
              <a:t>lógica</a:t>
            </a:r>
            <a:r>
              <a:rPr lang="en-US" dirty="0" smtClean="0"/>
              <a:t> de </a:t>
            </a:r>
            <a:r>
              <a:rPr lang="en-US" dirty="0" err="1" smtClean="0"/>
              <a:t>espaço</a:t>
            </a:r>
            <a:r>
              <a:rPr lang="en-US" dirty="0" smtClean="0"/>
              <a:t> e tempo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exposição</a:t>
            </a:r>
            <a:endParaRPr lang="en-US" dirty="0" smtClean="0"/>
          </a:p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a </a:t>
            </a:r>
            <a:r>
              <a:rPr lang="en-US" dirty="0" err="1" smtClean="0"/>
              <a:t>seleção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r>
              <a:rPr lang="en-US" dirty="0" smtClean="0"/>
              <a:t> </a:t>
            </a:r>
            <a:r>
              <a:rPr lang="en-US" dirty="0" err="1" smtClean="0"/>
              <a:t>apropriados</a:t>
            </a:r>
            <a:r>
              <a:rPr lang="en-US" dirty="0" smtClean="0"/>
              <a:t> e de </a:t>
            </a:r>
            <a:r>
              <a:rPr lang="en-US" dirty="0" err="1" smtClean="0"/>
              <a:t>estratégias</a:t>
            </a:r>
            <a:r>
              <a:rPr lang="en-US" dirty="0" smtClean="0"/>
              <a:t> </a:t>
            </a:r>
            <a:r>
              <a:rPr lang="en-US" dirty="0" err="1" smtClean="0"/>
              <a:t>educacionais</a:t>
            </a:r>
            <a:r>
              <a:rPr lang="en-US" dirty="0" smtClean="0"/>
              <a:t> e </a:t>
            </a:r>
            <a:r>
              <a:rPr lang="en-US" dirty="0" err="1" smtClean="0"/>
              <a:t>comunicacionais</a:t>
            </a:r>
            <a:r>
              <a:rPr lang="en-US" dirty="0" smtClean="0"/>
              <a:t> </a:t>
            </a:r>
            <a:r>
              <a:rPr lang="en-US" dirty="0" err="1" smtClean="0"/>
              <a:t>adequados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espaço</a:t>
            </a:r>
            <a:r>
              <a:rPr lang="en-US" dirty="0" smtClean="0"/>
              <a:t> e tempo </a:t>
            </a:r>
            <a:r>
              <a:rPr lang="en-US" dirty="0" err="1" smtClean="0"/>
              <a:t>expositivo</a:t>
            </a:r>
            <a:r>
              <a:rPr lang="en-US" dirty="0" smtClean="0"/>
              <a:t> - </a:t>
            </a:r>
            <a:r>
              <a:rPr lang="en-US" dirty="0" err="1" smtClean="0"/>
              <a:t>enquadramento</a:t>
            </a:r>
            <a:endParaRPr lang="en-US" dirty="0" smtClean="0"/>
          </a:p>
          <a:p>
            <a:r>
              <a:rPr lang="en-US" dirty="0" err="1" smtClean="0"/>
              <a:t>Dependendo</a:t>
            </a:r>
            <a:r>
              <a:rPr lang="en-US" dirty="0" smtClean="0"/>
              <a:t> da </a:t>
            </a:r>
            <a:r>
              <a:rPr lang="en-US" dirty="0" err="1" smtClean="0"/>
              <a:t>exposição</a:t>
            </a:r>
            <a:r>
              <a:rPr lang="en-US" dirty="0" smtClean="0"/>
              <a:t>, </a:t>
            </a:r>
            <a:r>
              <a:rPr lang="en-US" dirty="0" err="1" smtClean="0"/>
              <a:t>essas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fracas </a:t>
            </a:r>
            <a:r>
              <a:rPr lang="en-US" dirty="0" err="1" smtClean="0"/>
              <a:t>ou</a:t>
            </a:r>
            <a:r>
              <a:rPr lang="en-US" dirty="0" smtClean="0"/>
              <a:t> fortes – </a:t>
            </a:r>
            <a:r>
              <a:rPr lang="en-US" dirty="0" err="1" smtClean="0"/>
              <a:t>relação</a:t>
            </a:r>
            <a:r>
              <a:rPr lang="en-US" dirty="0" smtClean="0"/>
              <a:t> com a </a:t>
            </a:r>
            <a:r>
              <a:rPr lang="en-US" dirty="0" err="1" smtClean="0"/>
              <a:t>liberdade</a:t>
            </a:r>
            <a:r>
              <a:rPr lang="en-US" dirty="0" smtClean="0"/>
              <a:t> dada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 de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se </a:t>
            </a:r>
            <a:r>
              <a:rPr lang="en-US" dirty="0" err="1" smtClean="0"/>
              <a:t>relaciona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princípios</a:t>
            </a:r>
            <a:r>
              <a:rPr lang="en-US" dirty="0" smtClean="0"/>
              <a:t> de </a:t>
            </a:r>
            <a:r>
              <a:rPr lang="en-US" dirty="0" err="1" smtClean="0"/>
              <a:t>enquadramento</a:t>
            </a:r>
            <a:r>
              <a:rPr lang="en-US" dirty="0" smtClean="0"/>
              <a:t> dados</a:t>
            </a:r>
          </a:p>
          <a:p>
            <a:pPr lvl="1"/>
            <a:r>
              <a:rPr lang="en-US" dirty="0" err="1" smtClean="0"/>
              <a:t>Percursos</a:t>
            </a:r>
            <a:r>
              <a:rPr lang="en-US" dirty="0" smtClean="0"/>
              <a:t>, </a:t>
            </a:r>
            <a:r>
              <a:rPr lang="en-US" dirty="0" err="1" smtClean="0"/>
              <a:t>textos</a:t>
            </a:r>
            <a:r>
              <a:rPr lang="en-US" dirty="0" smtClean="0"/>
              <a:t>, </a:t>
            </a:r>
            <a:r>
              <a:rPr lang="en-US" dirty="0" err="1" smtClean="0"/>
              <a:t>objetos</a:t>
            </a:r>
            <a:r>
              <a:rPr lang="en-US" dirty="0" smtClean="0"/>
              <a:t>, </a:t>
            </a:r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texto</a:t>
            </a:r>
            <a:r>
              <a:rPr lang="en-US" dirty="0" smtClean="0"/>
              <a:t> e </a:t>
            </a:r>
            <a:r>
              <a:rPr lang="en-US" dirty="0" err="1" smtClean="0"/>
              <a:t>objeto</a:t>
            </a:r>
            <a:endParaRPr lang="en-US" dirty="0" smtClean="0"/>
          </a:p>
          <a:p>
            <a:pPr lvl="1"/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interação</a:t>
            </a:r>
            <a:r>
              <a:rPr lang="en-US" dirty="0" smtClean="0"/>
              <a:t>,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estabelecer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textos</a:t>
            </a:r>
            <a:r>
              <a:rPr lang="en-US" dirty="0" smtClean="0"/>
              <a:t> e </a:t>
            </a:r>
            <a:r>
              <a:rPr lang="en-US" dirty="0" err="1" smtClean="0"/>
              <a:t>objetos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5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controle</a:t>
            </a:r>
            <a:r>
              <a:rPr lang="en-US" dirty="0"/>
              <a:t> do </a:t>
            </a:r>
            <a:r>
              <a:rPr lang="en-US" dirty="0" err="1"/>
              <a:t>discurso</a:t>
            </a:r>
            <a:r>
              <a:rPr lang="en-US" dirty="0"/>
              <a:t>: o </a:t>
            </a:r>
            <a:r>
              <a:rPr lang="en-US" dirty="0" err="1"/>
              <a:t>enquadramento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err="1" smtClean="0"/>
              <a:t>conceptores</a:t>
            </a:r>
            <a:r>
              <a:rPr lang="en-US" dirty="0" smtClean="0"/>
              <a:t> da </a:t>
            </a:r>
            <a:r>
              <a:rPr lang="en-US" dirty="0" err="1" smtClean="0"/>
              <a:t>exposição</a:t>
            </a:r>
            <a:r>
              <a:rPr lang="en-US" dirty="0" smtClean="0"/>
              <a:t> </a:t>
            </a:r>
            <a:r>
              <a:rPr lang="en-US" dirty="0" err="1" smtClean="0"/>
              <a:t>regulam</a:t>
            </a:r>
            <a:r>
              <a:rPr lang="en-US" dirty="0" smtClean="0"/>
              <a:t> a base social da </a:t>
            </a:r>
            <a:r>
              <a:rPr lang="en-US" dirty="0" err="1" smtClean="0"/>
              <a:t>comunicação</a:t>
            </a:r>
            <a:r>
              <a:rPr lang="en-US" dirty="0" smtClean="0"/>
              <a:t> no </a:t>
            </a:r>
            <a:r>
              <a:rPr lang="en-US" dirty="0" err="1" smtClean="0"/>
              <a:t>museu</a:t>
            </a:r>
            <a:r>
              <a:rPr lang="en-US" dirty="0" smtClean="0"/>
              <a:t> e as </a:t>
            </a:r>
            <a:r>
              <a:rPr lang="en-US" dirty="0" err="1" smtClean="0"/>
              <a:t>possibilidade</a:t>
            </a:r>
            <a:r>
              <a:rPr lang="en-US" dirty="0" smtClean="0"/>
              <a:t> do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intervir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nessas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– </a:t>
            </a:r>
            <a:r>
              <a:rPr lang="en-US" dirty="0" err="1" smtClean="0"/>
              <a:t>enquadramento</a:t>
            </a:r>
            <a:r>
              <a:rPr lang="en-US" dirty="0" smtClean="0"/>
              <a:t> forte?</a:t>
            </a:r>
          </a:p>
          <a:p>
            <a:endParaRPr lang="en-US" dirty="0" smtClean="0"/>
          </a:p>
          <a:p>
            <a:r>
              <a:rPr lang="en-US" dirty="0" err="1" smtClean="0"/>
              <a:t>Contudo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, o </a:t>
            </a:r>
            <a:r>
              <a:rPr lang="en-US" dirty="0" err="1" smtClean="0"/>
              <a:t>visitante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“</a:t>
            </a:r>
            <a:r>
              <a:rPr lang="en-US" dirty="0" err="1" smtClean="0"/>
              <a:t>algum</a:t>
            </a:r>
            <a:r>
              <a:rPr lang="en-US" dirty="0" smtClean="0"/>
              <a:t>” </a:t>
            </a:r>
            <a:r>
              <a:rPr lang="en-US" dirty="0" err="1" smtClean="0"/>
              <a:t>espaço</a:t>
            </a:r>
            <a:r>
              <a:rPr lang="en-US" dirty="0" smtClean="0"/>
              <a:t> de </a:t>
            </a:r>
            <a:r>
              <a:rPr lang="en-US" dirty="0" err="1" smtClean="0"/>
              <a:t>decisão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percursos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tocar</a:t>
            </a:r>
            <a:r>
              <a:rPr lang="en-US" dirty="0" smtClean="0"/>
              <a:t> – </a:t>
            </a:r>
            <a:r>
              <a:rPr lang="en-US" dirty="0" err="1" smtClean="0"/>
              <a:t>enquadramento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r>
              <a:rPr lang="en-US" dirty="0" smtClean="0"/>
              <a:t>? </a:t>
            </a:r>
            <a:r>
              <a:rPr lang="en-US" dirty="0" err="1" smtClean="0"/>
              <a:t>Fraco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9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Exemplo</a:t>
            </a:r>
            <a:r>
              <a:rPr lang="en-US" dirty="0" smtClean="0"/>
              <a:t>  – </a:t>
            </a:r>
            <a:r>
              <a:rPr lang="en-US" dirty="0" err="1" smtClean="0"/>
              <a:t>Espaço</a:t>
            </a:r>
            <a:r>
              <a:rPr lang="en-US" dirty="0" smtClean="0"/>
              <a:t> </a:t>
            </a:r>
            <a:r>
              <a:rPr lang="en-US" dirty="0" err="1" smtClean="0"/>
              <a:t>Biodescoberta</a:t>
            </a:r>
            <a:r>
              <a:rPr lang="en-US" dirty="0" smtClean="0"/>
              <a:t>/MV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1756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/>
              <a:t>"</a:t>
            </a:r>
            <a:r>
              <a:rPr lang="en-US" sz="2000" i="1" dirty="0" err="1"/>
              <a:t>Por</a:t>
            </a:r>
            <a:r>
              <a:rPr lang="en-US" sz="2000" i="1" dirty="0"/>
              <a:t> um </a:t>
            </a:r>
            <a:r>
              <a:rPr lang="en-US" sz="2000" i="1" dirty="0" err="1"/>
              <a:t>lado</a:t>
            </a:r>
            <a:r>
              <a:rPr lang="en-US" sz="2000" i="1" dirty="0"/>
              <a:t>, </a:t>
            </a:r>
            <a:r>
              <a:rPr lang="en-US" sz="2000" b="1" i="1" dirty="0" err="1"/>
              <a:t>ele</a:t>
            </a:r>
            <a:r>
              <a:rPr lang="en-US" sz="2000" b="1" i="1" dirty="0"/>
              <a:t> </a:t>
            </a:r>
            <a:r>
              <a:rPr lang="en-US" sz="2000" b="1" i="1" dirty="0" err="1"/>
              <a:t>incentiva</a:t>
            </a:r>
            <a:r>
              <a:rPr lang="en-US" sz="2000" b="1" i="1" dirty="0"/>
              <a:t> a </a:t>
            </a:r>
            <a:r>
              <a:rPr lang="en-US" sz="2000" b="1" i="1" dirty="0" err="1"/>
              <a:t>tocar</a:t>
            </a:r>
            <a:r>
              <a:rPr lang="en-US" sz="2000" b="1" i="1" dirty="0"/>
              <a:t>, mover-se, </a:t>
            </a:r>
            <a:r>
              <a:rPr lang="en-US" sz="2000" b="1" i="1" dirty="0" err="1"/>
              <a:t>para</a:t>
            </a:r>
            <a:r>
              <a:rPr lang="en-US" sz="2000" b="1" i="1" dirty="0"/>
              <a:t> </a:t>
            </a:r>
            <a:r>
              <a:rPr lang="en-US" sz="2000" b="1" i="1" dirty="0" err="1"/>
              <a:t>aprender</a:t>
            </a:r>
            <a:r>
              <a:rPr lang="en-US" sz="2000" i="1" dirty="0"/>
              <a:t>, e, </a:t>
            </a:r>
            <a:r>
              <a:rPr lang="en-US" sz="2000" i="1" dirty="0" err="1"/>
              <a:t>por</a:t>
            </a:r>
            <a:r>
              <a:rPr lang="en-US" sz="2000" i="1" dirty="0"/>
              <a:t> outro </a:t>
            </a:r>
            <a:r>
              <a:rPr lang="en-US" sz="2000" i="1" dirty="0" err="1"/>
              <a:t>lado</a:t>
            </a:r>
            <a:r>
              <a:rPr lang="en-US" sz="2000" i="1" dirty="0"/>
              <a:t>, </a:t>
            </a:r>
            <a:r>
              <a:rPr lang="en-US" sz="2000" b="1" i="1" dirty="0" err="1"/>
              <a:t>exige</a:t>
            </a:r>
            <a:r>
              <a:rPr lang="en-US" sz="2000" b="1" i="1" dirty="0"/>
              <a:t> </a:t>
            </a:r>
            <a:r>
              <a:rPr lang="en-US" sz="2000" b="1" i="1" dirty="0" err="1"/>
              <a:t>que</a:t>
            </a:r>
            <a:r>
              <a:rPr lang="en-US" sz="2000" b="1" i="1" dirty="0"/>
              <a:t> as </a:t>
            </a:r>
            <a:r>
              <a:rPr lang="en-US" sz="2000" b="1" i="1" dirty="0" err="1"/>
              <a:t>crianças</a:t>
            </a:r>
            <a:r>
              <a:rPr lang="en-US" sz="2000" b="1" i="1" dirty="0"/>
              <a:t> </a:t>
            </a:r>
            <a:r>
              <a:rPr lang="en-US" sz="2000" b="1" i="1" dirty="0" err="1"/>
              <a:t>tenham</a:t>
            </a:r>
            <a:r>
              <a:rPr lang="en-US" sz="2000" b="1" i="1" dirty="0"/>
              <a:t> </a:t>
            </a:r>
            <a:r>
              <a:rPr lang="en-US" sz="2000" b="1" i="1" dirty="0" err="1"/>
              <a:t>uma</a:t>
            </a:r>
            <a:r>
              <a:rPr lang="en-US" sz="2000" b="1" i="1" dirty="0"/>
              <a:t> </a:t>
            </a:r>
            <a:r>
              <a:rPr lang="en-US" sz="2000" b="1" i="1" dirty="0" err="1" smtClean="0"/>
              <a:t>ideia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mais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tradicional</a:t>
            </a:r>
            <a:r>
              <a:rPr lang="en-US" sz="2000" b="1" i="1" dirty="0"/>
              <a:t> </a:t>
            </a:r>
            <a:r>
              <a:rPr lang="en-US" sz="2000" b="1" i="1" dirty="0" smtClean="0"/>
              <a:t>de </a:t>
            </a:r>
            <a:r>
              <a:rPr lang="en-US" sz="2000" b="1" i="1" dirty="0" err="1" smtClean="0"/>
              <a:t>exposição</a:t>
            </a:r>
            <a:r>
              <a:rPr lang="en-US" sz="2000" i="1" dirty="0"/>
              <a:t>, </a:t>
            </a:r>
            <a:r>
              <a:rPr lang="en-US" sz="2000" i="1" dirty="0" err="1"/>
              <a:t>onde</a:t>
            </a:r>
            <a:r>
              <a:rPr lang="en-US" sz="2000" i="1" dirty="0"/>
              <a:t> </a:t>
            </a:r>
            <a:r>
              <a:rPr lang="en-US" sz="2000" i="1" dirty="0" err="1"/>
              <a:t>estão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frente</a:t>
            </a:r>
            <a:r>
              <a:rPr lang="en-US" sz="2000" i="1" dirty="0"/>
              <a:t> </a:t>
            </a:r>
            <a:r>
              <a:rPr lang="en-US" sz="2000" i="1" dirty="0" err="1"/>
              <a:t>ao</a:t>
            </a:r>
            <a:r>
              <a:rPr lang="en-US" sz="2000" i="1" dirty="0"/>
              <a:t> </a:t>
            </a:r>
            <a:r>
              <a:rPr lang="en-US" sz="2000" i="1" dirty="0" err="1"/>
              <a:t>painel</a:t>
            </a:r>
            <a:r>
              <a:rPr lang="en-US" sz="2000" i="1" dirty="0"/>
              <a:t> e tem </a:t>
            </a:r>
            <a:r>
              <a:rPr lang="en-US" sz="2000" i="1" dirty="0" err="1"/>
              <a:t>que</a:t>
            </a:r>
            <a:r>
              <a:rPr lang="en-US" sz="2000" i="1" dirty="0"/>
              <a:t> </a:t>
            </a:r>
            <a:r>
              <a:rPr lang="en-US" sz="2000" i="1" dirty="0" err="1"/>
              <a:t>dar</a:t>
            </a:r>
            <a:r>
              <a:rPr lang="en-US" sz="2000" i="1" dirty="0"/>
              <a:t> </a:t>
            </a:r>
            <a:r>
              <a:rPr lang="en-US" sz="2000" i="1" dirty="0" err="1"/>
              <a:t>uma</a:t>
            </a:r>
            <a:r>
              <a:rPr lang="en-US" sz="2000" i="1" dirty="0"/>
              <a:t> </a:t>
            </a:r>
            <a:r>
              <a:rPr lang="en-US" sz="2000" i="1" dirty="0" err="1"/>
              <a:t>olhada</a:t>
            </a:r>
            <a:r>
              <a:rPr lang="en-US" sz="2000" i="1" dirty="0"/>
              <a:t> no </a:t>
            </a:r>
            <a:r>
              <a:rPr lang="en-US" sz="2000" i="1" dirty="0" err="1"/>
              <a:t>texto</a:t>
            </a:r>
            <a:r>
              <a:rPr lang="en-US" sz="2000" i="1" dirty="0"/>
              <a:t>, </a:t>
            </a:r>
            <a:r>
              <a:rPr lang="en-US" sz="2000" i="1" dirty="0" err="1"/>
              <a:t>para</a:t>
            </a:r>
            <a:r>
              <a:rPr lang="en-US" sz="2000" i="1" dirty="0"/>
              <a:t> </a:t>
            </a:r>
            <a:r>
              <a:rPr lang="en-US" sz="2000" i="1" dirty="0" err="1"/>
              <a:t>compreendê</a:t>
            </a:r>
            <a:r>
              <a:rPr lang="en-US" sz="2000" i="1" dirty="0"/>
              <a:t>-lo </a:t>
            </a:r>
            <a:r>
              <a:rPr lang="en-US" sz="2000" i="1" dirty="0" err="1"/>
              <a:t>melhor</a:t>
            </a:r>
            <a:r>
              <a:rPr lang="en-US" sz="2000" i="1" dirty="0"/>
              <a:t>. "(LM-2)</a:t>
            </a:r>
          </a:p>
        </p:txBody>
      </p:sp>
      <p:pic>
        <p:nvPicPr>
          <p:cNvPr id="4" name="Picture 3" descr="museu da vida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3816424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useu da vida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4084533" cy="3223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37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explorado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metodológicos</a:t>
            </a:r>
            <a:r>
              <a:rPr lang="en-US" dirty="0" smtClean="0"/>
              <a:t>: </a:t>
            </a:r>
            <a:r>
              <a:rPr lang="en-US" dirty="0" err="1" smtClean="0"/>
              <a:t>desenvolvimento</a:t>
            </a:r>
            <a:r>
              <a:rPr lang="en-US" dirty="0" smtClean="0"/>
              <a:t> de </a:t>
            </a:r>
            <a:r>
              <a:rPr lang="en-US" dirty="0" err="1" smtClean="0"/>
              <a:t>descritores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possam</a:t>
            </a:r>
            <a:r>
              <a:rPr lang="en-US" dirty="0" smtClean="0"/>
              <a:t> </a:t>
            </a:r>
            <a:r>
              <a:rPr lang="en-US" dirty="0" err="1" smtClean="0"/>
              <a:t>indicar</a:t>
            </a:r>
            <a:r>
              <a:rPr lang="en-US" dirty="0" smtClean="0"/>
              <a:t> se a </a:t>
            </a:r>
            <a:r>
              <a:rPr lang="en-US" dirty="0" err="1" smtClean="0"/>
              <a:t>classificação</a:t>
            </a:r>
            <a:r>
              <a:rPr lang="en-US" dirty="0"/>
              <a:t> </a:t>
            </a:r>
            <a:r>
              <a:rPr lang="en-US" dirty="0" smtClean="0"/>
              <a:t>e o </a:t>
            </a:r>
            <a:r>
              <a:rPr lang="en-US" dirty="0" err="1"/>
              <a:t>enquadramento</a:t>
            </a:r>
            <a:r>
              <a:rPr lang="en-US" dirty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fortes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fracos</a:t>
            </a:r>
            <a:endParaRPr lang="en-US" dirty="0"/>
          </a:p>
          <a:p>
            <a:r>
              <a:rPr lang="en-US" dirty="0" err="1" smtClean="0"/>
              <a:t>Detalhamento</a:t>
            </a:r>
            <a:r>
              <a:rPr lang="en-US" dirty="0" smtClean="0"/>
              <a:t> das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das </a:t>
            </a:r>
            <a:r>
              <a:rPr lang="en-US" dirty="0" err="1" smtClean="0"/>
              <a:t>exposições</a:t>
            </a:r>
            <a:r>
              <a:rPr lang="en-US" dirty="0" smtClean="0"/>
              <a:t> - </a:t>
            </a:r>
            <a:r>
              <a:rPr lang="en-US" dirty="0" err="1" smtClean="0"/>
              <a:t>enquadramento</a:t>
            </a:r>
            <a:endParaRPr lang="en-US" dirty="0" smtClean="0"/>
          </a:p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/>
              <a:t>níveis</a:t>
            </a:r>
            <a:r>
              <a:rPr lang="en-US" dirty="0"/>
              <a:t> de </a:t>
            </a:r>
            <a:r>
              <a:rPr lang="en-US" dirty="0" err="1"/>
              <a:t>exigência</a:t>
            </a:r>
            <a:r>
              <a:rPr lang="en-US" dirty="0"/>
              <a:t> dos </a:t>
            </a:r>
            <a:r>
              <a:rPr lang="en-US" dirty="0" err="1"/>
              <a:t>conhecimentos</a:t>
            </a:r>
            <a:r>
              <a:rPr lang="en-US" dirty="0"/>
              <a:t> das </a:t>
            </a:r>
            <a:r>
              <a:rPr lang="en-US" dirty="0" err="1"/>
              <a:t>exposições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ponto</a:t>
            </a:r>
            <a:r>
              <a:rPr lang="en-US" dirty="0"/>
              <a:t>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propiciam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sujeitos</a:t>
            </a:r>
            <a:r>
              <a:rPr lang="en-US" dirty="0"/>
              <a:t> o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/>
              <a:t>elaborado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/>
              <a:t>relações</a:t>
            </a:r>
            <a:r>
              <a:rPr lang="en-US" dirty="0"/>
              <a:t> entre </a:t>
            </a:r>
            <a:r>
              <a:rPr lang="en-US" dirty="0" err="1"/>
              <a:t>discurso</a:t>
            </a:r>
            <a:r>
              <a:rPr lang="en-US" dirty="0"/>
              <a:t> vertical e </a:t>
            </a:r>
            <a:r>
              <a:rPr lang="en-US" dirty="0" smtClean="0"/>
              <a:t>horizontal</a:t>
            </a:r>
          </a:p>
          <a:p>
            <a:r>
              <a:rPr lang="en-US" dirty="0" smtClean="0"/>
              <a:t>As </a:t>
            </a:r>
            <a:r>
              <a:rPr lang="en-US" dirty="0" err="1"/>
              <a:t>relações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discursos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minuncias</a:t>
            </a:r>
            <a:r>
              <a:rPr lang="en-US" dirty="0"/>
              <a:t>: </a:t>
            </a:r>
            <a:r>
              <a:rPr lang="en-US" dirty="0" err="1"/>
              <a:t>quem</a:t>
            </a:r>
            <a:r>
              <a:rPr lang="en-US" dirty="0"/>
              <a:t> se </a:t>
            </a:r>
            <a:r>
              <a:rPr lang="en-US" dirty="0" err="1"/>
              <a:t>destaca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dos </a:t>
            </a:r>
            <a:r>
              <a:rPr lang="en-US" dirty="0" err="1"/>
              <a:t>campos</a:t>
            </a:r>
            <a:r>
              <a:rPr lang="en-US" dirty="0"/>
              <a:t> de </a:t>
            </a:r>
            <a:r>
              <a:rPr lang="en-US" dirty="0" err="1"/>
              <a:t>conhecimento</a:t>
            </a:r>
            <a:r>
              <a:rPr lang="en-US" dirty="0"/>
              <a:t> – </a:t>
            </a:r>
            <a:r>
              <a:rPr lang="en-US" dirty="0" err="1"/>
              <a:t>interdisciplinaridade</a:t>
            </a:r>
            <a:r>
              <a:rPr lang="en-US" dirty="0"/>
              <a:t> e </a:t>
            </a:r>
            <a:r>
              <a:rPr lang="en-US" dirty="0" err="1"/>
              <a:t>intradisciplinaridade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0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/>
              <a:t>q</a:t>
            </a:r>
            <a:r>
              <a:rPr lang="en-US" dirty="0" err="1" smtClean="0"/>
              <a:t>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explorado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 </a:t>
            </a:r>
            <a:r>
              <a:rPr lang="en-US" dirty="0" err="1" smtClean="0"/>
              <a:t>público</a:t>
            </a:r>
            <a:r>
              <a:rPr lang="en-US" dirty="0" smtClean="0"/>
              <a:t>: (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secundário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Qual</a:t>
            </a:r>
            <a:r>
              <a:rPr lang="en-US" dirty="0" smtClean="0"/>
              <a:t> o </a:t>
            </a:r>
            <a:r>
              <a:rPr lang="en-US" dirty="0" err="1" smtClean="0"/>
              <a:t>espaço</a:t>
            </a:r>
            <a:r>
              <a:rPr lang="en-US" dirty="0" smtClean="0"/>
              <a:t> dado a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poder</a:t>
            </a:r>
            <a:r>
              <a:rPr lang="en-US" dirty="0" smtClean="0"/>
              <a:t> e </a:t>
            </a:r>
            <a:r>
              <a:rPr lang="en-US" dirty="0" err="1" smtClean="0"/>
              <a:t>controle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Como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acessa</a:t>
            </a:r>
            <a:r>
              <a:rPr lang="en-US" dirty="0" smtClean="0"/>
              <a:t> o </a:t>
            </a:r>
            <a:r>
              <a:rPr lang="en-US" dirty="0" err="1" smtClean="0"/>
              <a:t>conhecimento</a:t>
            </a:r>
            <a:r>
              <a:rPr lang="en-US" dirty="0" smtClean="0"/>
              <a:t> (e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efetivamente</a:t>
            </a:r>
            <a:r>
              <a:rPr lang="en-US" dirty="0" smtClean="0"/>
              <a:t> </a:t>
            </a:r>
            <a:r>
              <a:rPr lang="en-US" dirty="0" err="1" smtClean="0"/>
              <a:t>acessa</a:t>
            </a:r>
            <a:r>
              <a:rPr lang="en-US" dirty="0" smtClean="0"/>
              <a:t>)?</a:t>
            </a:r>
          </a:p>
          <a:p>
            <a:pPr lvl="2"/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 de </a:t>
            </a:r>
            <a:r>
              <a:rPr lang="en-US" dirty="0" err="1" smtClean="0"/>
              <a:t>complexidade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proporcionados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interação</a:t>
            </a:r>
            <a:r>
              <a:rPr lang="en-US" dirty="0" smtClean="0"/>
              <a:t> dele com as </a:t>
            </a:r>
            <a:r>
              <a:rPr lang="en-US" dirty="0" err="1" smtClean="0"/>
              <a:t>exposições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56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</a:t>
            </a:r>
            <a:r>
              <a:rPr lang="en-US" dirty="0" err="1"/>
              <a:t>Análise</a:t>
            </a:r>
            <a:r>
              <a:rPr lang="en-US" dirty="0"/>
              <a:t> </a:t>
            </a:r>
            <a:r>
              <a:rPr lang="en-US" dirty="0" err="1"/>
              <a:t>sociológica</a:t>
            </a:r>
            <a:r>
              <a:rPr lang="en-US" dirty="0"/>
              <a:t> da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EM: </a:t>
            </a:r>
            <a:r>
              <a:rPr lang="en-US" dirty="0" err="1"/>
              <a:t>foco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exposição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Adaptação da teoria do discurso pedagógico para a educação em museus</a:t>
            </a:r>
          </a:p>
          <a:p>
            <a:r>
              <a:rPr lang="pt-BR" dirty="0" smtClean="0"/>
              <a:t>Diferenças </a:t>
            </a:r>
            <a:r>
              <a:rPr lang="pt-BR" dirty="0"/>
              <a:t>entre o sistema escolar de educação e outros sistemas “não formais” como os museus: outros mecanismos, outros atores, outras áreas de conhecimento</a:t>
            </a:r>
            <a:r>
              <a:rPr lang="pt-BR" dirty="0" smtClean="0"/>
              <a:t>?</a:t>
            </a:r>
          </a:p>
          <a:p>
            <a:r>
              <a:rPr lang="pt-BR" dirty="0" smtClean="0"/>
              <a:t>Necessidade </a:t>
            </a:r>
            <a:r>
              <a:rPr lang="pt-BR" dirty="0"/>
              <a:t>de dar “um passo atrás” na teoria e caracterizar os campos e os agentes para assim estudar os processos de </a:t>
            </a:r>
            <a:r>
              <a:rPr lang="pt-BR" dirty="0" err="1"/>
              <a:t>recontextualização</a:t>
            </a:r>
            <a:r>
              <a:rPr lang="pt-BR" dirty="0"/>
              <a:t> e de produção do discurso pedagógico no museu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1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pesquisa</a:t>
            </a:r>
            <a:r>
              <a:rPr lang="en-US" dirty="0" smtClean="0"/>
              <a:t> Marandino (2001)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Dispositivo</a:t>
            </a:r>
            <a:r>
              <a:rPr lang="en-US" dirty="0" smtClean="0"/>
              <a:t> e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pedagógico</a:t>
            </a:r>
            <a:endParaRPr lang="en-US" dirty="0" smtClean="0"/>
          </a:p>
          <a:p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distributivas</a:t>
            </a:r>
            <a:r>
              <a:rPr lang="en-US" dirty="0" smtClean="0"/>
              <a:t> e de </a:t>
            </a:r>
            <a:r>
              <a:rPr lang="en-US" dirty="0" err="1" smtClean="0"/>
              <a:t>recontextualização</a:t>
            </a:r>
            <a:r>
              <a:rPr lang="en-US" dirty="0" smtClean="0"/>
              <a:t> (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avaliativas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pouco</a:t>
            </a:r>
            <a:r>
              <a:rPr lang="en-US" dirty="0" smtClean="0"/>
              <a:t> </a:t>
            </a:r>
            <a:r>
              <a:rPr lang="en-US" dirty="0" err="1" smtClean="0"/>
              <a:t>exploradas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Campos </a:t>
            </a:r>
            <a:r>
              <a:rPr lang="en-US" dirty="0" err="1" smtClean="0"/>
              <a:t>recontextualizadores</a:t>
            </a:r>
            <a:r>
              <a:rPr lang="en-US" dirty="0" smtClean="0"/>
              <a:t>: </a:t>
            </a:r>
            <a:r>
              <a:rPr lang="en-US" dirty="0" err="1" smtClean="0"/>
              <a:t>oficial</a:t>
            </a:r>
            <a:r>
              <a:rPr lang="en-US" dirty="0" smtClean="0"/>
              <a:t> e </a:t>
            </a:r>
            <a:r>
              <a:rPr lang="en-US" dirty="0" err="1" smtClean="0"/>
              <a:t>pedagógico</a:t>
            </a:r>
            <a:endParaRPr lang="en-US" dirty="0" smtClean="0"/>
          </a:p>
          <a:p>
            <a:r>
              <a:rPr lang="en-US" dirty="0" err="1" smtClean="0"/>
              <a:t>Relações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discursos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Poder</a:t>
            </a:r>
            <a:r>
              <a:rPr lang="en-US" dirty="0" smtClean="0"/>
              <a:t> – </a:t>
            </a:r>
            <a:r>
              <a:rPr lang="en-US" dirty="0" err="1" smtClean="0"/>
              <a:t>classificação</a:t>
            </a:r>
            <a:endParaRPr lang="en-US" dirty="0" smtClean="0"/>
          </a:p>
          <a:p>
            <a:pPr lvl="1"/>
            <a:r>
              <a:rPr lang="en-US" dirty="0" err="1" smtClean="0"/>
              <a:t>Controle</a:t>
            </a:r>
            <a:r>
              <a:rPr lang="en-US" dirty="0" smtClean="0"/>
              <a:t> - </a:t>
            </a:r>
            <a:r>
              <a:rPr lang="en-US" dirty="0" err="1" smtClean="0"/>
              <a:t>enquadramento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1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1964"/>
            <a:ext cx="8913813" cy="1246292"/>
          </a:xfrm>
        </p:spPr>
        <p:txBody>
          <a:bodyPr>
            <a:noAutofit/>
          </a:bodyPr>
          <a:lstStyle/>
          <a:p>
            <a:r>
              <a:rPr lang="pt-BR" sz="2800" dirty="0"/>
              <a:t>Os campos </a:t>
            </a:r>
            <a:r>
              <a:rPr lang="pt-BR" sz="2800" dirty="0" err="1"/>
              <a:t>recontextualizadores</a:t>
            </a:r>
            <a:r>
              <a:rPr lang="pt-BR" sz="2800" dirty="0"/>
              <a:t> oficiais e </a:t>
            </a:r>
            <a:r>
              <a:rPr lang="pt-BR" sz="2800" dirty="0" smtClean="0"/>
              <a:t>pedagógicos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As regras do discurso pedagógico atuam em três contextos fundamentais dos sistemas educacionais.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contexto primário seria o da produção do discurso e refere-se ao processo de criação e modificação seletiva de novas ideias, formando o “campo intelectual” do sistema </a:t>
            </a:r>
            <a:r>
              <a:rPr lang="pt-BR" dirty="0" smtClean="0"/>
              <a:t>educacional</a:t>
            </a:r>
            <a:endParaRPr lang="pt-BR" dirty="0"/>
          </a:p>
          <a:p>
            <a:pPr lvl="1"/>
            <a:r>
              <a:rPr lang="pt-BR" dirty="0" smtClean="0"/>
              <a:t>O </a:t>
            </a:r>
            <a:r>
              <a:rPr lang="pt-BR" dirty="0"/>
              <a:t>contexto secundário seria o da reprodução seletiva do discurso educacional e é formado por vários níveis: pré-escolar/primário, secundário e terciário, agências, posições e práticas. 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terceiro contexto é o </a:t>
            </a:r>
            <a:r>
              <a:rPr lang="pt-BR" dirty="0" err="1"/>
              <a:t>recontextualizador</a:t>
            </a:r>
            <a:r>
              <a:rPr lang="pt-BR" dirty="0"/>
              <a:t>, no qual as posições, os agentes e as práticas estão preocupados com os movimentos de textos e as práticas do contexto primário de </a:t>
            </a:r>
            <a:r>
              <a:rPr lang="pt-BR" i="1" dirty="0"/>
              <a:t>produção discursiva</a:t>
            </a:r>
            <a:r>
              <a:rPr lang="pt-BR" dirty="0"/>
              <a:t> que passam para o secundário, de </a:t>
            </a:r>
            <a:r>
              <a:rPr lang="pt-BR" i="1" dirty="0"/>
              <a:t>reprodução discursiva</a:t>
            </a:r>
            <a:r>
              <a:rPr lang="pt-BR" dirty="0"/>
              <a:t>. A função daqueles que se encontram nesse terceiro contexto é a de regular a circulação dos textos entre os dois outros contextos.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7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8987" y="1324492"/>
            <a:ext cx="484766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CONTEXTO PRIMÁRIO</a:t>
            </a:r>
          </a:p>
          <a:p>
            <a:pPr algn="ctr"/>
            <a:r>
              <a:rPr lang="en-US" dirty="0" smtClean="0"/>
              <a:t>PRODUÇÃO</a:t>
            </a:r>
          </a:p>
          <a:p>
            <a:pPr algn="ctr"/>
            <a:r>
              <a:rPr lang="en-US" dirty="0" smtClean="0"/>
              <a:t>CAMPO INTELECTUAL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68987" y="2826493"/>
            <a:ext cx="4847669" cy="133814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CONTEXTO TERCIÁRIO</a:t>
            </a:r>
          </a:p>
          <a:p>
            <a:pPr algn="ctr"/>
            <a:r>
              <a:rPr lang="en-US" dirty="0" smtClean="0"/>
              <a:t>RECONTEXTUALIZAÇÃO</a:t>
            </a:r>
          </a:p>
          <a:p>
            <a:pPr algn="ctr"/>
            <a:r>
              <a:rPr lang="en-US" dirty="0" smtClean="0"/>
              <a:t>REGULAM A CIRCULAÇÃO DOS TEXTOS</a:t>
            </a:r>
          </a:p>
          <a:p>
            <a:pPr algn="ctr"/>
            <a:r>
              <a:rPr lang="en-US" dirty="0" smtClean="0"/>
              <a:t>CAMPOS RECONTEXTUALIZADORES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68987" y="4642550"/>
            <a:ext cx="4847669" cy="158392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CONTEXTO SECUNDÁRIO</a:t>
            </a:r>
          </a:p>
          <a:p>
            <a:pPr algn="ctr"/>
            <a:r>
              <a:rPr lang="en-US" dirty="0" smtClean="0"/>
              <a:t>REPRODUÇÃO</a:t>
            </a:r>
          </a:p>
          <a:p>
            <a:pPr algn="ctr"/>
            <a:r>
              <a:rPr lang="en-US" dirty="0" smtClean="0"/>
              <a:t>DIFERENTES NÍVEIS ESCOLARES E DE DIVULGAÇÃO E EDUCAÇÃO E SUAS PRÁTICAS</a:t>
            </a:r>
          </a:p>
          <a:p>
            <a:pPr algn="ctr"/>
            <a:endParaRPr lang="en-US" dirty="0"/>
          </a:p>
        </p:txBody>
      </p:sp>
      <p:sp>
        <p:nvSpPr>
          <p:cNvPr id="7" name="Curved Right Arrow 6"/>
          <p:cNvSpPr/>
          <p:nvPr/>
        </p:nvSpPr>
        <p:spPr>
          <a:xfrm>
            <a:off x="1529405" y="2238892"/>
            <a:ext cx="731520" cy="121615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1529405" y="3934256"/>
            <a:ext cx="731520" cy="121615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7116656" y="2238892"/>
            <a:ext cx="731520" cy="121615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116656" y="3934256"/>
            <a:ext cx="731520" cy="121615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213639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pt-BR" dirty="0"/>
              <a:t>Os campos </a:t>
            </a:r>
            <a:r>
              <a:rPr lang="pt-BR" dirty="0" err="1"/>
              <a:t>recontextualizadores</a:t>
            </a:r>
            <a:r>
              <a:rPr lang="pt-BR" dirty="0"/>
              <a:t> oficiais e pedagógicos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3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Campo </a:t>
            </a:r>
            <a:r>
              <a:rPr lang="en-US" dirty="0" err="1" smtClean="0"/>
              <a:t>recontextualizador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Formado pelo </a:t>
            </a:r>
            <a:r>
              <a:rPr lang="pt-BR" dirty="0"/>
              <a:t>campo </a:t>
            </a:r>
            <a:r>
              <a:rPr lang="pt-BR" dirty="0" err="1"/>
              <a:t>recontextualizador</a:t>
            </a:r>
            <a:r>
              <a:rPr lang="pt-BR" dirty="0"/>
              <a:t> </a:t>
            </a:r>
            <a:r>
              <a:rPr lang="pt-BR" i="1" dirty="0"/>
              <a:t>oficial (CRO) </a:t>
            </a:r>
            <a:r>
              <a:rPr lang="pt-BR" dirty="0"/>
              <a:t>e o campo </a:t>
            </a:r>
            <a:r>
              <a:rPr lang="pt-BR" dirty="0" err="1"/>
              <a:t>recontextualizador</a:t>
            </a:r>
            <a:r>
              <a:rPr lang="pt-BR" dirty="0"/>
              <a:t> </a:t>
            </a:r>
            <a:r>
              <a:rPr lang="pt-BR" i="1" dirty="0"/>
              <a:t>pedagógico (CRP)</a:t>
            </a:r>
            <a:r>
              <a:rPr lang="pt-BR" dirty="0"/>
              <a:t> </a:t>
            </a:r>
          </a:p>
          <a:p>
            <a:r>
              <a:rPr lang="pt-BR" dirty="0" smtClean="0"/>
              <a:t>CRO: </a:t>
            </a:r>
            <a:r>
              <a:rPr lang="pt-BR" dirty="0"/>
              <a:t>é criado e dominado pelo Estado e seus agentes, pelos departamentos especializados e as autoridades educacionais locais, com suas pesquisas e sistema de inspeção. </a:t>
            </a:r>
            <a:endParaRPr lang="pt-BR" dirty="0" smtClean="0"/>
          </a:p>
          <a:p>
            <a:r>
              <a:rPr lang="pt-BR" dirty="0" smtClean="0"/>
              <a:t>CRP </a:t>
            </a:r>
            <a:r>
              <a:rPr lang="pt-BR" dirty="0"/>
              <a:t>é composto pelos pedagogos e outros formadores de professores e pesquisadores das escolas, pelas universidades e seus departamentos/faculdades de educação, com suas pesquisas, mas também as fundações privadas, os “meios especializados de educação, jornais semanais, revistas, etc. e as editoras, juntamente com seus avaliadores e consultores” e pode se estender “para campos não especializados do discurso educacional”, mas que exercem influência sobre o Estado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funciona</a:t>
            </a:r>
            <a:r>
              <a:rPr lang="en-US" dirty="0" smtClean="0"/>
              <a:t> o campo </a:t>
            </a:r>
            <a:r>
              <a:rPr lang="en-US" dirty="0" err="1" smtClean="0"/>
              <a:t>recontextualizador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Revela os </a:t>
            </a:r>
            <a:r>
              <a:rPr lang="pt-BR" dirty="0"/>
              <a:t>processos e agentes que realizam a </a:t>
            </a:r>
            <a:r>
              <a:rPr lang="pt-BR" dirty="0" err="1"/>
              <a:t>recontextualização</a:t>
            </a:r>
            <a:r>
              <a:rPr lang="pt-BR" dirty="0"/>
              <a:t> e a criação do discurso pedagógico. </a:t>
            </a:r>
            <a:endParaRPr lang="pt-BR" dirty="0" smtClean="0"/>
          </a:p>
          <a:p>
            <a:r>
              <a:rPr lang="pt-BR" dirty="0" smtClean="0"/>
              <a:t>Expressa a dinâmica </a:t>
            </a:r>
            <a:r>
              <a:rPr lang="pt-BR" dirty="0"/>
              <a:t>entre posições, sujeitos, práticas nos três contextos </a:t>
            </a:r>
            <a:r>
              <a:rPr lang="pt-BR" dirty="0" err="1"/>
              <a:t>recontextualizadores</a:t>
            </a:r>
            <a:r>
              <a:rPr lang="pt-BR" dirty="0"/>
              <a:t>, sendo possível ocuparem diferentes contextos, dependendo da autonomia concedida a eles.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forma de regulação, a composição social dos diferentes agentes, podem variar de uma situação histórica para outra, podendo, no campo pedagógico, ao nível da universidade ou de instituição equivalente, aqueles que produzem o novo conhecimento serem seu próprios </a:t>
            </a:r>
            <a:r>
              <a:rPr lang="pt-BR" dirty="0" err="1"/>
              <a:t>recontextualizadores</a:t>
            </a:r>
            <a:r>
              <a:rPr lang="pt-B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0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231</TotalTime>
  <Words>2953</Words>
  <Application>Microsoft Macintosh PowerPoint</Application>
  <PresentationFormat>On-screen Show (4:3)</PresentationFormat>
  <Paragraphs>165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Perception</vt:lpstr>
      <vt:lpstr>Análise sociológica da didática museal </vt:lpstr>
      <vt:lpstr>Educação nos museus</vt:lpstr>
      <vt:lpstr>A Análise sociológica da pesquisa em EM: foco na exposição</vt:lpstr>
      <vt:lpstr>A Análise sociológica da pesquisa em EM: foco na exposição</vt:lpstr>
      <vt:lpstr>Conceitos usados na pesquisa Marandino (2001)</vt:lpstr>
      <vt:lpstr>Os campos recontextualizadores oficiais e pedagógicos</vt:lpstr>
      <vt:lpstr>Os campos recontextualizadores oficiais e pedagógicos</vt:lpstr>
      <vt:lpstr>O Campo recontextualizador</vt:lpstr>
      <vt:lpstr>Como funciona o campo recontextualizador?</vt:lpstr>
      <vt:lpstr>Estudando os campos recontextualizadores</vt:lpstr>
      <vt:lpstr>O Campo recontextualizador oficial dos Museus/exposições</vt:lpstr>
      <vt:lpstr>Exemplo  – Espaço Biodescoberta/Museu da Vida</vt:lpstr>
      <vt:lpstr>Exemplo  – Espaço Biodescoberta/MV</vt:lpstr>
      <vt:lpstr>O Campo recontextualizador pedagógico dos museus</vt:lpstr>
      <vt:lpstr>O Campo recontextualizador pedagógico dos museus</vt:lpstr>
      <vt:lpstr>Quem são os agentes do CRP?</vt:lpstr>
      <vt:lpstr>Como atuam os agentes do CRP?</vt:lpstr>
      <vt:lpstr>Exemplo  – Estação Ciência/USP</vt:lpstr>
      <vt:lpstr>Mas existem outros agentes…..</vt:lpstr>
      <vt:lpstr>Quem dá a voz aos agentes do CRP?</vt:lpstr>
      <vt:lpstr>Discurso expositivo como discurso pedagógico</vt:lpstr>
      <vt:lpstr>A especialização dos discursos</vt:lpstr>
      <vt:lpstr>A produção do discurso expositivo</vt:lpstr>
      <vt:lpstr>As evidências do discurso regulador</vt:lpstr>
      <vt:lpstr>A relação de poder entre os discursos: classificação</vt:lpstr>
      <vt:lpstr>A relação de poder entre os discursos: classificação</vt:lpstr>
      <vt:lpstr>Exemplo 1 – Espaço Biodescoberta/MV</vt:lpstr>
      <vt:lpstr>PowerPoint Presentation</vt:lpstr>
      <vt:lpstr>As formas de controle do discurso: o enquadramento</vt:lpstr>
      <vt:lpstr>As formas de controle do discurso: o enquadramento</vt:lpstr>
      <vt:lpstr>As formas de controle do discurso: o enquadramento</vt:lpstr>
      <vt:lpstr>Exemplo  – Espaço Biodescoberta/MV</vt:lpstr>
      <vt:lpstr>O que não foi explorado?</vt:lpstr>
      <vt:lpstr>O que não foi explorado?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sociológica da didática museal </dc:title>
  <dc:creator>Martha Marandino</dc:creator>
  <cp:lastModifiedBy>Martha  Marandino</cp:lastModifiedBy>
  <cp:revision>37</cp:revision>
  <dcterms:created xsi:type="dcterms:W3CDTF">2017-05-22T15:33:27Z</dcterms:created>
  <dcterms:modified xsi:type="dcterms:W3CDTF">2017-05-26T12:22:59Z</dcterms:modified>
</cp:coreProperties>
</file>