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embeddedFontLst>
    <p:embeddedFont>
      <p:font typeface="Old Standard TT"/>
      <p:regular r:id="rId44"/>
      <p:bold r:id="rId45"/>
      <p:italic r:id="rId46"/>
    </p:embeddedFont>
    <p:embeddedFont>
      <p:font typeface="Century Gothic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OldStandardTT-regular.fntdata"/><Relationship Id="rId43" Type="http://schemas.openxmlformats.org/officeDocument/2006/relationships/slide" Target="slides/slide38.xml"/><Relationship Id="rId46" Type="http://schemas.openxmlformats.org/officeDocument/2006/relationships/font" Target="fonts/OldStandardTT-italic.fntdata"/><Relationship Id="rId45" Type="http://schemas.openxmlformats.org/officeDocument/2006/relationships/font" Target="fonts/OldStandardT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CenturyGothic-bold.fntdata"/><Relationship Id="rId47" Type="http://schemas.openxmlformats.org/officeDocument/2006/relationships/font" Target="fonts/CenturyGothic-regular.fntdata"/><Relationship Id="rId49" Type="http://schemas.openxmlformats.org/officeDocument/2006/relationships/font" Target="fonts/CenturyGothic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CenturyGothic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e2f2151e7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e2f2151e7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e2f2151e7f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e2f2151e7f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e2f2151e7f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e2f2151e7f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e2f2151e7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e2f2151e7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e2f2151e7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e2f2151e7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e2f2151e7f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e2f2151e7f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e2f2151e7f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e2f2151e7f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303a7c21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303a7c21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e2f7708b3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e2f7708b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e2f7708b3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e2f7708b3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e2f2151e7f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e2f2151e7f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e303a7c2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e303a7c2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e303a7c21a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e303a7c21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e303a7c21a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e303a7c21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e303a7c21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e303a7c21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e303a7c21a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e303a7c21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e303a7c21a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e303a7c21a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e303a7c21a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e303a7c21a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e303a7c21a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e303a7c21a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e303a7c21a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e303a7c21a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e3316444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e3316444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2f2151e7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e2f2151e7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e3316444c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e3316444c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e3316444c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e3316444c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e3316444c0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e3316444c0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e3316444c0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e3316444c0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25709344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25709344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257093445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257093445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e3316444c0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e3316444c0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e3316444c0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e3316444c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e3316444c0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e3316444c0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e2f2151e7f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e2f2151e7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2f2151e7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e2f2151e7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e153467d1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e153467d1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e2f2151e7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e2f2151e7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e2f2151e7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e2f2151e7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e2f2151e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e2f2151e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8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gif"/><Relationship Id="rId4" Type="http://schemas.openxmlformats.org/officeDocument/2006/relationships/image" Target="../media/image5.png"/><Relationship Id="rId5" Type="http://schemas.openxmlformats.org/officeDocument/2006/relationships/image" Target="../media/image11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1.gif"/><Relationship Id="rId5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30.png"/><Relationship Id="rId5" Type="http://schemas.openxmlformats.org/officeDocument/2006/relationships/image" Target="../media/image17.gif"/><Relationship Id="rId6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2.gif"/><Relationship Id="rId6" Type="http://schemas.openxmlformats.org/officeDocument/2006/relationships/image" Target="../media/image29.gif"/><Relationship Id="rId7" Type="http://schemas.openxmlformats.org/officeDocument/2006/relationships/image" Target="../media/image36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5.png"/><Relationship Id="rId5" Type="http://schemas.openxmlformats.org/officeDocument/2006/relationships/image" Target="../media/image22.gif"/><Relationship Id="rId6" Type="http://schemas.openxmlformats.org/officeDocument/2006/relationships/image" Target="../media/image44.gif"/><Relationship Id="rId7" Type="http://schemas.openxmlformats.org/officeDocument/2006/relationships/image" Target="../media/image25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jpg"/><Relationship Id="rId4" Type="http://schemas.openxmlformats.org/officeDocument/2006/relationships/image" Target="../media/image48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g"/><Relationship Id="rId4" Type="http://schemas.openxmlformats.org/officeDocument/2006/relationships/image" Target="../media/image52.png"/><Relationship Id="rId5" Type="http://schemas.openxmlformats.org/officeDocument/2006/relationships/image" Target="../media/image5.png"/><Relationship Id="rId6" Type="http://schemas.openxmlformats.org/officeDocument/2006/relationships/image" Target="../media/image42.gif"/><Relationship Id="rId7" Type="http://schemas.openxmlformats.org/officeDocument/2006/relationships/image" Target="../media/image4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jpg"/><Relationship Id="rId4" Type="http://schemas.openxmlformats.org/officeDocument/2006/relationships/image" Target="../media/image5.png"/><Relationship Id="rId5" Type="http://schemas.openxmlformats.org/officeDocument/2006/relationships/image" Target="../media/image50.gif"/><Relationship Id="rId6" Type="http://schemas.openxmlformats.org/officeDocument/2006/relationships/image" Target="../media/image49.gif"/><Relationship Id="rId7" Type="http://schemas.openxmlformats.org/officeDocument/2006/relationships/image" Target="../media/image51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png"/><Relationship Id="rId4" Type="http://schemas.openxmlformats.org/officeDocument/2006/relationships/image" Target="../media/image5.png"/><Relationship Id="rId5" Type="http://schemas.openxmlformats.org/officeDocument/2006/relationships/image" Target="../media/image42.gif"/><Relationship Id="rId6" Type="http://schemas.openxmlformats.org/officeDocument/2006/relationships/image" Target="../media/image43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www.youtube.com/watch?v=irg3miC7i5Q" TargetMode="External"/><Relationship Id="rId4" Type="http://schemas.openxmlformats.org/officeDocument/2006/relationships/image" Target="../media/image5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gif"/><Relationship Id="rId4" Type="http://schemas.openxmlformats.org/officeDocument/2006/relationships/image" Target="../media/image40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1" y="744575"/>
            <a:ext cx="7173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Ótica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4300160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7126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1º semestre 2023 - Aula 7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2262450" y="291125"/>
            <a:ext cx="461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Ondas com diferenças de fase (defasadas)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22" name="Google Shape;122;p22"/>
          <p:cNvPicPr preferRelativeResize="0"/>
          <p:nvPr/>
        </p:nvPicPr>
        <p:blipFill rotWithShape="1">
          <a:blip r:embed="rId3">
            <a:alphaModFix/>
          </a:blip>
          <a:srcRect b="15239" l="0" r="0" t="0"/>
          <a:stretch/>
        </p:blipFill>
        <p:spPr>
          <a:xfrm>
            <a:off x="2060856" y="1238150"/>
            <a:ext cx="5060804" cy="2982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varphi" id="123" name="Google Shape;1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3760" y="4107500"/>
            <a:ext cx="276225" cy="32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Google Shape;124;p22"/>
          <p:cNvCxnSpPr/>
          <p:nvPr/>
        </p:nvCxnSpPr>
        <p:spPr>
          <a:xfrm rot="10800000">
            <a:off x="4797085" y="4139750"/>
            <a:ext cx="48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5" name="Google Shape;125;p22"/>
          <p:cNvCxnSpPr/>
          <p:nvPr/>
        </p:nvCxnSpPr>
        <p:spPr>
          <a:xfrm>
            <a:off x="3527585" y="4107200"/>
            <a:ext cx="445500" cy="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2262450" y="217200"/>
            <a:ext cx="461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Ondas com diferenças de fase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488" y="935350"/>
            <a:ext cx="7429025" cy="27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/>
        </p:nvSpPr>
        <p:spPr>
          <a:xfrm>
            <a:off x="306550" y="3866684"/>
            <a:ext cx="8672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 phase = em fase: as ondas estão em igualdade de fase (estão “perfeitamente sincronizadas”)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Out of phase = fora de fase = as ondas estão com diferença de fase 180° (ou π rad) (“perfeitamente dessincronizadas”)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Difference = diferença de fase</a:t>
            </a:r>
            <a:endParaRPr sz="1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303375" y="82000"/>
            <a:ext cx="7846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iferença de fases em termos de comprimento de onda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3">
            <a:alphaModFix/>
          </a:blip>
          <a:srcRect b="34130" l="23983" r="24272" t="32499"/>
          <a:stretch/>
        </p:blipFill>
        <p:spPr>
          <a:xfrm>
            <a:off x="427476" y="3024963"/>
            <a:ext cx="5357002" cy="194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 rotWithShape="1">
          <a:blip r:embed="rId4">
            <a:alphaModFix/>
          </a:blip>
          <a:srcRect b="33957" l="24741" r="24746" t="33603"/>
          <a:stretch/>
        </p:blipFill>
        <p:spPr>
          <a:xfrm>
            <a:off x="427474" y="765037"/>
            <a:ext cx="5357002" cy="193506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>
            <a:off x="5874352" y="1259420"/>
            <a:ext cx="3200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Ondas totalmente defasadas: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Δφ = 180° = π rad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Δφ                 λ/2, ou múltiplos ímpares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41" name="Google Shape;141;p24"/>
          <p:cNvSpPr/>
          <p:nvPr/>
        </p:nvSpPr>
        <p:spPr>
          <a:xfrm>
            <a:off x="6315602" y="1811019"/>
            <a:ext cx="593100" cy="20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4"/>
          <p:cNvSpPr txBox="1"/>
          <p:nvPr/>
        </p:nvSpPr>
        <p:spPr>
          <a:xfrm>
            <a:off x="5943300" y="3480250"/>
            <a:ext cx="3130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Ondas em fase: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Δφ = 0° ou 360° = 0 rad ou 2π rad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Δφ                 λ, ou múltiplos inteiros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43" name="Google Shape;143;p24"/>
          <p:cNvSpPr/>
          <p:nvPr/>
        </p:nvSpPr>
        <p:spPr>
          <a:xfrm>
            <a:off x="6384550" y="4018074"/>
            <a:ext cx="593100" cy="20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title"/>
          </p:nvPr>
        </p:nvSpPr>
        <p:spPr>
          <a:xfrm>
            <a:off x="1301650" y="153225"/>
            <a:ext cx="6833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Representação matemática </a:t>
            </a: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(simplificada)</a:t>
            </a: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da onda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625" y="2571750"/>
            <a:ext cx="4896600" cy="2317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105012" y="-998213"/>
            <a:ext cx="1544025" cy="51906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 (t) = A sen [\omega t + \varphi]" id="151" name="Google Shape;15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264" y="1260614"/>
            <a:ext cx="4163949" cy="50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 txBox="1"/>
          <p:nvPr/>
        </p:nvSpPr>
        <p:spPr>
          <a:xfrm>
            <a:off x="5760321" y="1668362"/>
            <a:ext cx="32637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 = amplitude</a:t>
            </a:r>
            <a:endParaRPr sz="23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ω = 2πf = </a:t>
            </a:r>
            <a:r>
              <a:rPr lang="pt-BR" sz="23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2π/T = frequência angular</a:t>
            </a:r>
            <a:endParaRPr sz="23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φ = fase de onda</a:t>
            </a:r>
            <a:endParaRPr sz="23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1301650" y="153225"/>
            <a:ext cx="6833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Representação matemática (simplificada) da onda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58" name="Google Shape;1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105012" y="-998213"/>
            <a:ext cx="1544025" cy="51906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 (t) = A sen [\omega t + \varphi]" id="159" name="Google Shape;15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264" y="1260614"/>
            <a:ext cx="4163949" cy="50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 txBox="1"/>
          <p:nvPr/>
        </p:nvSpPr>
        <p:spPr>
          <a:xfrm>
            <a:off x="5663796" y="891075"/>
            <a:ext cx="32637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Cada ponto da onda está associada a um valor de fase</a:t>
            </a:r>
            <a:endParaRPr sz="23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61" name="Google Shape;16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273" y="2751000"/>
            <a:ext cx="6833700" cy="2013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966126" y="1141175"/>
            <a:ext cx="1077224" cy="6777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7"/>
          <p:cNvSpPr txBox="1"/>
          <p:nvPr>
            <p:ph type="title"/>
          </p:nvPr>
        </p:nvSpPr>
        <p:spPr>
          <a:xfrm>
            <a:off x="2262450" y="95800"/>
            <a:ext cx="461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Ondas com diferenças de fase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68" name="Google Shape;1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4875" y="668499"/>
            <a:ext cx="4346675" cy="327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/>
          <p:nvPr/>
        </p:nvSpPr>
        <p:spPr>
          <a:xfrm>
            <a:off x="7075644" y="1452500"/>
            <a:ext cx="1985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 função cosseno está defasada em que fração de comprimento de onda em relação a função seno?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70" name="Google Shape;170;p27"/>
          <p:cNvSpPr txBox="1"/>
          <p:nvPr/>
        </p:nvSpPr>
        <p:spPr>
          <a:xfrm>
            <a:off x="7144019" y="2803875"/>
            <a:ext cx="1792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Um quarto de comprimento de onda = λ/4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A sen [\omega t] = Acos[\omega t + \frac{\pi}{2}]" id="171" name="Google Shape;17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9192" y="4114087"/>
            <a:ext cx="4785620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64946"/>
            <a:ext cx="2204550" cy="2051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title"/>
          </p:nvPr>
        </p:nvSpPr>
        <p:spPr>
          <a:xfrm>
            <a:off x="406925" y="95800"/>
            <a:ext cx="838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2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Interferência: diferença (ou igualdade) de fase entre duas ondas</a:t>
            </a:r>
            <a:endParaRPr b="1" sz="22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78" name="Google Shape;17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2074" y="919650"/>
            <a:ext cx="5119850" cy="37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/>
          <p:nvPr>
            <p:ph type="title"/>
          </p:nvPr>
        </p:nvSpPr>
        <p:spPr>
          <a:xfrm>
            <a:off x="406925" y="95800"/>
            <a:ext cx="838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2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Interferência: diferença (ou igualdade) de fase entre duas ondas</a:t>
            </a:r>
            <a:endParaRPr b="1" sz="22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6540" y="808725"/>
            <a:ext cx="6583373" cy="414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/>
          <p:nvPr>
            <p:ph type="title"/>
          </p:nvPr>
        </p:nvSpPr>
        <p:spPr>
          <a:xfrm>
            <a:off x="2262450" y="61350"/>
            <a:ext cx="461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Diferença de caminho: interferência destrutivas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 rotWithShape="1">
          <a:blip r:embed="rId3">
            <a:alphaModFix/>
          </a:blip>
          <a:srcRect b="33957" l="24741" r="24746" t="33603"/>
          <a:stretch/>
        </p:blipFill>
        <p:spPr>
          <a:xfrm>
            <a:off x="1704174" y="994637"/>
            <a:ext cx="5357002" cy="193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737737" y="94438"/>
            <a:ext cx="1544025" cy="7935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92" name="Google Shape;192;p30"/>
          <p:cNvCxnSpPr/>
          <p:nvPr/>
        </p:nvCxnSpPr>
        <p:spPr>
          <a:xfrm>
            <a:off x="4959805" y="1239950"/>
            <a:ext cx="9300" cy="120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3" name="Google Shape;193;p30"/>
          <p:cNvCxnSpPr/>
          <p:nvPr/>
        </p:nvCxnSpPr>
        <p:spPr>
          <a:xfrm>
            <a:off x="5700034" y="1236208"/>
            <a:ext cx="9300" cy="120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4" name="Google Shape;194;p30"/>
          <p:cNvCxnSpPr/>
          <p:nvPr/>
        </p:nvCxnSpPr>
        <p:spPr>
          <a:xfrm rot="10800000">
            <a:off x="5709335" y="2362250"/>
            <a:ext cx="488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5" name="Google Shape;195;p30"/>
          <p:cNvCxnSpPr/>
          <p:nvPr/>
        </p:nvCxnSpPr>
        <p:spPr>
          <a:xfrm>
            <a:off x="4523610" y="2362100"/>
            <a:ext cx="445500" cy="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\Delta x" id="196" name="Google Shape;19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1817" y="2362408"/>
            <a:ext cx="445500" cy="2516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Delta x = (1/2) \lambda,(3/2) \lambda,(5/2) \lambda, (7/2) \lambda..." id="197" name="Google Shape;19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1812" y="3563850"/>
            <a:ext cx="4961724" cy="325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Delta x = (m + 1/2) \lambda, m = 0,  \pm1, \pm2, \pm3..." id="198" name="Google Shape;19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6313" y="4159450"/>
            <a:ext cx="6172727" cy="39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1"/>
          <p:cNvPicPr preferRelativeResize="0"/>
          <p:nvPr/>
        </p:nvPicPr>
        <p:blipFill rotWithShape="1">
          <a:blip r:embed="rId3">
            <a:alphaModFix/>
          </a:blip>
          <a:srcRect b="51028" l="0" r="0" t="0"/>
          <a:stretch/>
        </p:blipFill>
        <p:spPr>
          <a:xfrm>
            <a:off x="1789050" y="1005463"/>
            <a:ext cx="5276093" cy="2108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31"/>
          <p:cNvCxnSpPr/>
          <p:nvPr/>
        </p:nvCxnSpPr>
        <p:spPr>
          <a:xfrm>
            <a:off x="3623371" y="1872629"/>
            <a:ext cx="9300" cy="120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5" name="Google Shape;205;p31"/>
          <p:cNvSpPr txBox="1"/>
          <p:nvPr>
            <p:ph type="title"/>
          </p:nvPr>
        </p:nvSpPr>
        <p:spPr>
          <a:xfrm>
            <a:off x="2262450" y="61350"/>
            <a:ext cx="461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Diferença de caminho: interferência construtiva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06" name="Google Shape;20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737737" y="94438"/>
            <a:ext cx="1544025" cy="7935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07" name="Google Shape;207;p31"/>
          <p:cNvCxnSpPr/>
          <p:nvPr/>
        </p:nvCxnSpPr>
        <p:spPr>
          <a:xfrm>
            <a:off x="5029480" y="1872637"/>
            <a:ext cx="9300" cy="120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8" name="Google Shape;208;p31"/>
          <p:cNvCxnSpPr/>
          <p:nvPr/>
        </p:nvCxnSpPr>
        <p:spPr>
          <a:xfrm rot="10800000">
            <a:off x="5048022" y="2234879"/>
            <a:ext cx="488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9" name="Google Shape;209;p31"/>
          <p:cNvCxnSpPr/>
          <p:nvPr/>
        </p:nvCxnSpPr>
        <p:spPr>
          <a:xfrm>
            <a:off x="3136601" y="2234716"/>
            <a:ext cx="445500" cy="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\Delta x" id="210" name="Google Shape;21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4358" y="1836324"/>
            <a:ext cx="445500" cy="2516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Delta x = 0 \lambda, 1 \lambda, 2 \lambda, 3 \lambda" id="211" name="Google Shape;21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8939" y="3485253"/>
            <a:ext cx="3136325" cy="3539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Delta x = m \lambda, m = 0,  \pm1, \pm2, \pm3..." id="212" name="Google Shape;21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14975" y="4137530"/>
            <a:ext cx="5024250" cy="35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838875" y="0"/>
            <a:ext cx="7173300" cy="106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4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Partícula ou onda?</a:t>
            </a:r>
            <a:endParaRPr b="1" sz="44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61" name="Google Shape;61;p14"/>
          <p:cNvSpPr txBox="1"/>
          <p:nvPr>
            <p:ph type="ctrTitle"/>
          </p:nvPr>
        </p:nvSpPr>
        <p:spPr>
          <a:xfrm>
            <a:off x="838875" y="773525"/>
            <a:ext cx="7173300" cy="81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4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Flashback</a:t>
            </a:r>
            <a:endParaRPr b="1" sz="34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73" y="1558975"/>
            <a:ext cx="3508046" cy="296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5519" y="1558975"/>
            <a:ext cx="3222250" cy="2960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001275" y="4644350"/>
            <a:ext cx="322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Para reflexão e refração: t</a:t>
            </a: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anto faz! (?)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218" name="Google Shape;218;p32"/>
          <p:cNvSpPr txBox="1"/>
          <p:nvPr>
            <p:ph type="title"/>
          </p:nvPr>
        </p:nvSpPr>
        <p:spPr>
          <a:xfrm>
            <a:off x="311700" y="20398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Interferência de fontes pontuais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19" name="Google Shape;219;p32"/>
          <p:cNvSpPr txBox="1"/>
          <p:nvPr/>
        </p:nvSpPr>
        <p:spPr>
          <a:xfrm>
            <a:off x="879100" y="776675"/>
            <a:ext cx="7372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20" name="Google Shape;22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1842" y="869950"/>
            <a:ext cx="5467321" cy="39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134F5C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226" name="Google Shape;226;p33"/>
          <p:cNvSpPr txBox="1"/>
          <p:nvPr>
            <p:ph type="title"/>
          </p:nvPr>
        </p:nvSpPr>
        <p:spPr>
          <a:xfrm>
            <a:off x="311700" y="20398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Interferência de fontes pontuais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27" name="Google Shape;227;p33"/>
          <p:cNvSpPr txBox="1"/>
          <p:nvPr/>
        </p:nvSpPr>
        <p:spPr>
          <a:xfrm>
            <a:off x="879100" y="776675"/>
            <a:ext cx="7372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28" name="Google Shape;22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075" y="924196"/>
            <a:ext cx="8438850" cy="3849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4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234" name="Google Shape;234;p34"/>
          <p:cNvSpPr txBox="1"/>
          <p:nvPr>
            <p:ph type="title"/>
          </p:nvPr>
        </p:nvSpPr>
        <p:spPr>
          <a:xfrm>
            <a:off x="311700" y="173712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Interferência em dupla fenda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35" name="Google Shape;23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8725" y="871738"/>
            <a:ext cx="4783586" cy="32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355" y="871732"/>
            <a:ext cx="3288717" cy="32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4"/>
          <p:cNvSpPr txBox="1"/>
          <p:nvPr/>
        </p:nvSpPr>
        <p:spPr>
          <a:xfrm>
            <a:off x="1276200" y="4358425"/>
            <a:ext cx="678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 que causa a interferência em um sistema de fenda dupla? (além da diferença de caminho ótico)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243" name="Google Shape;243;p35"/>
          <p:cNvSpPr txBox="1"/>
          <p:nvPr>
            <p:ph type="title"/>
          </p:nvPr>
        </p:nvSpPr>
        <p:spPr>
          <a:xfrm>
            <a:off x="311700" y="126641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Difração da luz e Princípio de Huygens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44" name="Google Shape;244;p35"/>
          <p:cNvSpPr txBox="1"/>
          <p:nvPr/>
        </p:nvSpPr>
        <p:spPr>
          <a:xfrm>
            <a:off x="879100" y="776675"/>
            <a:ext cx="7372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45" name="Google Shape;24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3251" y="714328"/>
            <a:ext cx="5093792" cy="429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775" y="699358"/>
            <a:ext cx="2160240" cy="3013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5"/>
          <p:cNvSpPr txBox="1"/>
          <p:nvPr/>
        </p:nvSpPr>
        <p:spPr>
          <a:xfrm>
            <a:off x="578150" y="3920825"/>
            <a:ext cx="2515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Difração: inflexão, ou curvatura de frentes de ondas ao passar por um obstáculo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253" name="Google Shape;253;p36"/>
          <p:cNvSpPr txBox="1"/>
          <p:nvPr>
            <p:ph type="title"/>
          </p:nvPr>
        </p:nvSpPr>
        <p:spPr>
          <a:xfrm>
            <a:off x="311700" y="126641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Difração da luz e Princípio de Huygens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54" name="Google Shape;254;p36"/>
          <p:cNvSpPr txBox="1"/>
          <p:nvPr/>
        </p:nvSpPr>
        <p:spPr>
          <a:xfrm>
            <a:off x="879100" y="776675"/>
            <a:ext cx="7372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55" name="Google Shape;25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8325" y="886925"/>
            <a:ext cx="3753575" cy="375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6"/>
          <p:cNvSpPr txBox="1"/>
          <p:nvPr/>
        </p:nvSpPr>
        <p:spPr>
          <a:xfrm>
            <a:off x="551575" y="1331000"/>
            <a:ext cx="34890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Fendas muito pequenas, onde incidem frentes de ondas, se comportam como fontes pontuais de ondulações, devido </a:t>
            </a:r>
            <a:r>
              <a:rPr lang="pt-BR" sz="21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ao Princípio</a:t>
            </a:r>
            <a:r>
              <a:rPr lang="pt-BR" sz="21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de Huygens.</a:t>
            </a:r>
            <a:endParaRPr sz="21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Condição: d ≈ λ</a:t>
            </a:r>
            <a:endParaRPr sz="21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1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 e λ com a mesma ordem de grandeza</a:t>
            </a:r>
            <a:endParaRPr sz="21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257" name="Google Shape;257;p36"/>
          <p:cNvCxnSpPr/>
          <p:nvPr/>
        </p:nvCxnSpPr>
        <p:spPr>
          <a:xfrm rot="10800000">
            <a:off x="5267615" y="2859025"/>
            <a:ext cx="0" cy="510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8" name="Google Shape;258;p36"/>
          <p:cNvCxnSpPr/>
          <p:nvPr/>
        </p:nvCxnSpPr>
        <p:spPr>
          <a:xfrm>
            <a:off x="5267600" y="2169550"/>
            <a:ext cx="0" cy="510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9" name="Google Shape;259;p36"/>
          <p:cNvSpPr txBox="1"/>
          <p:nvPr/>
        </p:nvSpPr>
        <p:spPr>
          <a:xfrm>
            <a:off x="4991822" y="2569446"/>
            <a:ext cx="31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265" name="Google Shape;265;p37"/>
          <p:cNvSpPr txBox="1"/>
          <p:nvPr>
            <p:ph type="title"/>
          </p:nvPr>
        </p:nvSpPr>
        <p:spPr>
          <a:xfrm>
            <a:off x="311700" y="126641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Difração da luz e Princípio de Huygens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6" name="Google Shape;266;p37"/>
          <p:cNvSpPr txBox="1"/>
          <p:nvPr/>
        </p:nvSpPr>
        <p:spPr>
          <a:xfrm>
            <a:off x="879100" y="776675"/>
            <a:ext cx="7372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7" name="Google Shape;267;p37"/>
          <p:cNvSpPr txBox="1"/>
          <p:nvPr/>
        </p:nvSpPr>
        <p:spPr>
          <a:xfrm>
            <a:off x="195675" y="1548425"/>
            <a:ext cx="3000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Obstáculos opacos também podem desempenhar o papel de inflexionar as frentes de ondas, alterando sua trajetória.</a:t>
            </a:r>
            <a:endParaRPr sz="21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68" name="Google Shape;26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1700" y="823540"/>
            <a:ext cx="5679900" cy="3496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274" name="Google Shape;274;p38"/>
          <p:cNvSpPr txBox="1"/>
          <p:nvPr>
            <p:ph type="title"/>
          </p:nvPr>
        </p:nvSpPr>
        <p:spPr>
          <a:xfrm>
            <a:off x="137675" y="207825"/>
            <a:ext cx="418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19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Difração e interferência em uma fenda dupla</a:t>
            </a:r>
            <a:endParaRPr b="1" sz="19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C:\Users\profis\AppData\Local\Temp\FullSizeRender.jpg" id="275" name="Google Shape;27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3499" y="207836"/>
            <a:ext cx="4182951" cy="472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8"/>
          <p:cNvSpPr txBox="1"/>
          <p:nvPr/>
        </p:nvSpPr>
        <p:spPr>
          <a:xfrm>
            <a:off x="406075" y="1386650"/>
            <a:ext cx="34806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 onda incidente é separada em duas fontes pontuais de ondulações. As ondas que se originam em cada fenda executam </a:t>
            </a:r>
            <a:r>
              <a:rPr lang="pt-BR" sz="19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trajetórias</a:t>
            </a:r>
            <a:r>
              <a:rPr lang="pt-BR" sz="19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diferentes até chegar ao anteparo. A diferença de caminho ótico relativa à luz que sai de cada uma das fendas causa padrões de </a:t>
            </a:r>
            <a:r>
              <a:rPr lang="pt-BR" sz="19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interferência.</a:t>
            </a:r>
            <a:endParaRPr sz="19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282" name="Google Shape;282;p39"/>
          <p:cNvSpPr txBox="1"/>
          <p:nvPr>
            <p:ph type="title"/>
          </p:nvPr>
        </p:nvSpPr>
        <p:spPr>
          <a:xfrm>
            <a:off x="1127750" y="400200"/>
            <a:ext cx="70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19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Difração e interferência em uma fenda dupla</a:t>
            </a:r>
            <a:endParaRPr b="1" sz="19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C:\Users\profis\AppData\Local\Temp\FullSizeRender-1.jpg" id="283" name="Google Shape;28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36" y="1300186"/>
            <a:ext cx="9024143" cy="28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289" name="Google Shape;289;p40"/>
          <p:cNvSpPr txBox="1"/>
          <p:nvPr>
            <p:ph type="title"/>
          </p:nvPr>
        </p:nvSpPr>
        <p:spPr>
          <a:xfrm>
            <a:off x="1113950" y="248500"/>
            <a:ext cx="70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19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Difração e interferência em uma fenda dupla: calculando a diferença de caminho</a:t>
            </a:r>
            <a:endParaRPr b="1" sz="19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C:\Users\profis\AppData\Local\Temp\FullSizeRender-2.jpg" id="290" name="Google Shape;29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925" y="1087742"/>
            <a:ext cx="8758171" cy="3672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296" name="Google Shape;296;p41"/>
          <p:cNvSpPr txBox="1"/>
          <p:nvPr>
            <p:ph type="title"/>
          </p:nvPr>
        </p:nvSpPr>
        <p:spPr>
          <a:xfrm>
            <a:off x="-82713" y="220925"/>
            <a:ext cx="544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19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Diferença de caminho (δ)</a:t>
            </a:r>
            <a:r>
              <a:rPr b="1" lang="pt-BR" sz="19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em uma fenda dupla</a:t>
            </a:r>
            <a:endParaRPr b="1" sz="19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C:\Users\profis\AppData\Local\Temp\FullSizeRender-2.jpg" id="297" name="Google Shape;297;p41"/>
          <p:cNvPicPr preferRelativeResize="0"/>
          <p:nvPr/>
        </p:nvPicPr>
        <p:blipFill rotWithShape="1">
          <a:blip r:embed="rId3">
            <a:alphaModFix/>
          </a:blip>
          <a:srcRect b="0" l="14802" r="31506" t="0"/>
          <a:stretch/>
        </p:blipFill>
        <p:spPr>
          <a:xfrm>
            <a:off x="289575" y="972900"/>
            <a:ext cx="4702226" cy="36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4143" y="793625"/>
            <a:ext cx="2069573" cy="1397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1"/>
          <p:cNvSpPr txBox="1"/>
          <p:nvPr/>
        </p:nvSpPr>
        <p:spPr>
          <a:xfrm>
            <a:off x="5734875" y="307175"/>
            <a:ext cx="267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Aproximação: Se d  &gt;&gt; L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300" name="Google Shape;30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797913" y="1909749"/>
            <a:ext cx="2302000" cy="316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n \theta = \frac{\delta}{d}" id="301" name="Google Shape;30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1238" y="2652675"/>
            <a:ext cx="1315375" cy="728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delta = d sen \theta" id="302" name="Google Shape;302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46463" y="3764212"/>
            <a:ext cx="1804925" cy="31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ctrTitle"/>
          </p:nvPr>
        </p:nvSpPr>
        <p:spPr>
          <a:xfrm>
            <a:off x="985350" y="510150"/>
            <a:ext cx="7173300" cy="101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40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Fenômenos de interferência luminosa</a:t>
            </a:r>
            <a:endParaRPr b="1" sz="40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3701" y="1623852"/>
            <a:ext cx="3748624" cy="25771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2673725" y="4372377"/>
            <a:ext cx="36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Padrões de interferência em uma dupla fenda</a:t>
            </a:r>
            <a:endParaRPr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308" name="Google Shape;308;p42"/>
          <p:cNvSpPr txBox="1"/>
          <p:nvPr>
            <p:ph type="title"/>
          </p:nvPr>
        </p:nvSpPr>
        <p:spPr>
          <a:xfrm>
            <a:off x="1848612" y="276075"/>
            <a:ext cx="544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19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Diferença de caminho (δ) em uma fenda dupla</a:t>
            </a:r>
            <a:endParaRPr b="1" sz="19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C:\Users\profis\AppData\Local\Temp\FullSizeRender-2.jpg" id="309" name="Google Shape;309;p42"/>
          <p:cNvPicPr preferRelativeResize="0"/>
          <p:nvPr/>
        </p:nvPicPr>
        <p:blipFill rotWithShape="1">
          <a:blip r:embed="rId3">
            <a:alphaModFix/>
          </a:blip>
          <a:srcRect b="0" l="14802" r="31506" t="0"/>
          <a:stretch/>
        </p:blipFill>
        <p:spPr>
          <a:xfrm>
            <a:off x="5670675" y="1659475"/>
            <a:ext cx="3183650" cy="2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219606" y="462050"/>
            <a:ext cx="3545699" cy="48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2"/>
          <p:cNvSpPr txBox="1"/>
          <p:nvPr/>
        </p:nvSpPr>
        <p:spPr>
          <a:xfrm>
            <a:off x="1020425" y="1411136"/>
            <a:ext cx="364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38761D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Interferência construtiva</a:t>
            </a:r>
            <a:endParaRPr b="1" sz="1800">
              <a:solidFill>
                <a:srgbClr val="38761D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\delta = d sen \theta = m \lambda, \\ m = 0, \pm 1, \pm 2, \pm 3..." id="312" name="Google Shape;31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1727" y="1954322"/>
            <a:ext cx="2503575" cy="635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2"/>
          <p:cNvSpPr txBox="1"/>
          <p:nvPr/>
        </p:nvSpPr>
        <p:spPr>
          <a:xfrm>
            <a:off x="1020430" y="2799552"/>
            <a:ext cx="364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Interferência destrutiva</a:t>
            </a:r>
            <a:endParaRPr b="1" sz="1800">
              <a:solidFill>
                <a:srgbClr val="FF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\delta = d sen \theta = (m + 1/2) \lambda," id="314" name="Google Shape;314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1050" y="3416002"/>
            <a:ext cx="3254401" cy="315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 = 0, \pm 1, \pm 2, \pm 3..." id="315" name="Google Shape;315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6466" y="3909656"/>
            <a:ext cx="2503575" cy="259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321" name="Google Shape;321;p43"/>
          <p:cNvSpPr txBox="1"/>
          <p:nvPr>
            <p:ph type="title"/>
          </p:nvPr>
        </p:nvSpPr>
        <p:spPr>
          <a:xfrm>
            <a:off x="4961100" y="112600"/>
            <a:ext cx="418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19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 = número de ordem</a:t>
            </a:r>
            <a:endParaRPr b="1" sz="19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C:\Users\profis\AppData\Local\Temp\FullSizeRender.jpg" id="322" name="Google Shape;32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900" y="112612"/>
            <a:ext cx="4351466" cy="491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3"/>
          <p:cNvSpPr txBox="1"/>
          <p:nvPr/>
        </p:nvSpPr>
        <p:spPr>
          <a:xfrm>
            <a:off x="4757375" y="2371650"/>
            <a:ext cx="92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 = 0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24" name="Google Shape;324;p43"/>
          <p:cNvSpPr txBox="1"/>
          <p:nvPr/>
        </p:nvSpPr>
        <p:spPr>
          <a:xfrm>
            <a:off x="4757375" y="4038750"/>
            <a:ext cx="92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 = +2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25" name="Google Shape;325;p43"/>
          <p:cNvSpPr txBox="1"/>
          <p:nvPr/>
        </p:nvSpPr>
        <p:spPr>
          <a:xfrm>
            <a:off x="4757375" y="704550"/>
            <a:ext cx="92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 = +2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26" name="Google Shape;326;p43"/>
          <p:cNvSpPr txBox="1"/>
          <p:nvPr/>
        </p:nvSpPr>
        <p:spPr>
          <a:xfrm>
            <a:off x="4757375" y="3146000"/>
            <a:ext cx="92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 = - 1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27" name="Google Shape;327;p43"/>
          <p:cNvSpPr txBox="1"/>
          <p:nvPr/>
        </p:nvSpPr>
        <p:spPr>
          <a:xfrm>
            <a:off x="4771165" y="1652458"/>
            <a:ext cx="92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 = + 1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28" name="Google Shape;328;p43"/>
          <p:cNvSpPr txBox="1"/>
          <p:nvPr/>
        </p:nvSpPr>
        <p:spPr>
          <a:xfrm>
            <a:off x="6785153" y="4163571"/>
            <a:ext cx="92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 = - 2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29" name="Google Shape;329;p43"/>
          <p:cNvSpPr txBox="1"/>
          <p:nvPr/>
        </p:nvSpPr>
        <p:spPr>
          <a:xfrm>
            <a:off x="6785153" y="829371"/>
            <a:ext cx="92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 = + 2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30" name="Google Shape;330;p43"/>
          <p:cNvSpPr txBox="1"/>
          <p:nvPr/>
        </p:nvSpPr>
        <p:spPr>
          <a:xfrm>
            <a:off x="6785153" y="3270821"/>
            <a:ext cx="92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 = - 1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31" name="Google Shape;331;p43"/>
          <p:cNvSpPr txBox="1"/>
          <p:nvPr/>
        </p:nvSpPr>
        <p:spPr>
          <a:xfrm>
            <a:off x="6785153" y="1722121"/>
            <a:ext cx="92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 = + 1</a:t>
            </a:r>
            <a:endParaRPr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332" name="Google Shape;332;p43"/>
          <p:cNvCxnSpPr/>
          <p:nvPr/>
        </p:nvCxnSpPr>
        <p:spPr>
          <a:xfrm>
            <a:off x="4302265" y="887250"/>
            <a:ext cx="468900" cy="174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3" name="Google Shape;333;p43"/>
          <p:cNvCxnSpPr/>
          <p:nvPr/>
        </p:nvCxnSpPr>
        <p:spPr>
          <a:xfrm>
            <a:off x="4275400" y="1853233"/>
            <a:ext cx="468900" cy="174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4" name="Google Shape;334;p43"/>
          <p:cNvCxnSpPr/>
          <p:nvPr/>
        </p:nvCxnSpPr>
        <p:spPr>
          <a:xfrm>
            <a:off x="4276115" y="2571005"/>
            <a:ext cx="468900" cy="174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5" name="Google Shape;335;p43"/>
          <p:cNvCxnSpPr/>
          <p:nvPr/>
        </p:nvCxnSpPr>
        <p:spPr>
          <a:xfrm>
            <a:off x="4290620" y="3343934"/>
            <a:ext cx="468900" cy="174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6" name="Google Shape;336;p43"/>
          <p:cNvCxnSpPr/>
          <p:nvPr/>
        </p:nvCxnSpPr>
        <p:spPr>
          <a:xfrm>
            <a:off x="4249966" y="4240969"/>
            <a:ext cx="468900" cy="174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7" name="Google Shape;337;p43"/>
          <p:cNvCxnSpPr>
            <a:endCxn id="329" idx="1"/>
          </p:cNvCxnSpPr>
          <p:nvPr/>
        </p:nvCxnSpPr>
        <p:spPr>
          <a:xfrm flipH="1" rot="10800000">
            <a:off x="4426553" y="1029471"/>
            <a:ext cx="2358600" cy="340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8" name="Google Shape;338;p43"/>
          <p:cNvCxnSpPr>
            <a:endCxn id="331" idx="1"/>
          </p:cNvCxnSpPr>
          <p:nvPr/>
        </p:nvCxnSpPr>
        <p:spPr>
          <a:xfrm flipH="1" rot="10800000">
            <a:off x="4385153" y="1922221"/>
            <a:ext cx="2400000" cy="288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9" name="Google Shape;339;p43"/>
          <p:cNvCxnSpPr>
            <a:endCxn id="330" idx="1"/>
          </p:cNvCxnSpPr>
          <p:nvPr/>
        </p:nvCxnSpPr>
        <p:spPr>
          <a:xfrm>
            <a:off x="4412753" y="2941721"/>
            <a:ext cx="2372400" cy="529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0" name="Google Shape;340;p43"/>
          <p:cNvCxnSpPr>
            <a:endCxn id="328" idx="1"/>
          </p:cNvCxnSpPr>
          <p:nvPr/>
        </p:nvCxnSpPr>
        <p:spPr>
          <a:xfrm>
            <a:off x="4440353" y="3796671"/>
            <a:ext cx="2344800" cy="567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346" name="Google Shape;346;p44"/>
          <p:cNvSpPr txBox="1"/>
          <p:nvPr>
            <p:ph type="title"/>
          </p:nvPr>
        </p:nvSpPr>
        <p:spPr>
          <a:xfrm>
            <a:off x="46025" y="580800"/>
            <a:ext cx="462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5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Difração e interferência em uma fenda simples</a:t>
            </a:r>
            <a:endParaRPr b="1" sz="25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47" name="Google Shape;347;p44"/>
          <p:cNvSpPr txBox="1"/>
          <p:nvPr/>
        </p:nvSpPr>
        <p:spPr>
          <a:xfrm>
            <a:off x="46033" y="2263473"/>
            <a:ext cx="40740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000"/>
              <a:buFont typeface="Century Gothic"/>
              <a:buNone/>
            </a:pPr>
            <a:r>
              <a:rPr b="1" i="0" lang="pt-BR" sz="4000" u="none" cap="none" strike="noStrike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mλ = a.senθ</a:t>
            </a:r>
            <a:endParaRPr b="1" i="0" sz="4000" u="none" cap="none" strike="noStrike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48" name="Google Shape;348;p44"/>
          <p:cNvSpPr/>
          <p:nvPr/>
        </p:nvSpPr>
        <p:spPr>
          <a:xfrm>
            <a:off x="4688450" y="580800"/>
            <a:ext cx="4302300" cy="4498500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rgbClr val="BA28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https://upload.wikimedia.org/wikipedia/commons/thumb/4/42/Single_Slit_Diffraction_First_Minimum.svg/239px-Single_Slit_Diffraction_First_Minimum.svg.png" id="349" name="Google Shape;34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5240" y="916352"/>
            <a:ext cx="4392488" cy="3767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355" name="Google Shape;355;p45"/>
          <p:cNvSpPr txBox="1"/>
          <p:nvPr>
            <p:ph type="title"/>
          </p:nvPr>
        </p:nvSpPr>
        <p:spPr>
          <a:xfrm>
            <a:off x="137900" y="400200"/>
            <a:ext cx="34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5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Difração e interferência em uma rede de difração (muitas fendas)</a:t>
            </a:r>
            <a:endParaRPr b="1" sz="25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356" name="Google Shape;35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2127" y="400200"/>
            <a:ext cx="5140999" cy="450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26834" y="2130382"/>
            <a:ext cx="2302000" cy="316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n \theta = \frac{\delta}{d}" id="358" name="Google Shape;35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0158" y="2873308"/>
            <a:ext cx="1315375" cy="728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delta = d sen \theta" id="359" name="Google Shape;359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5383" y="3984845"/>
            <a:ext cx="1804925" cy="31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365" name="Google Shape;365;p46"/>
          <p:cNvSpPr txBox="1"/>
          <p:nvPr>
            <p:ph type="title"/>
          </p:nvPr>
        </p:nvSpPr>
        <p:spPr>
          <a:xfrm>
            <a:off x="841800" y="657375"/>
            <a:ext cx="7460400" cy="15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5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Padrões de difração produzidos por diferentes números de fendas, N = 1 (superior), N = 2 (centro), e N = 10 (Inferior)</a:t>
            </a:r>
            <a:endParaRPr b="1" sz="25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5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padroes de difraÃ§ao" id="366" name="Google Shape;36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219" y="2325530"/>
            <a:ext cx="8280920" cy="2011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pic>
        <p:nvPicPr>
          <p:cNvPr descr="C:\Users\profis\AppData\Local\Temp\FullSizeRender-5.jpg" id="372" name="Google Shape;37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7100" y="222100"/>
            <a:ext cx="5825450" cy="482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378" name="Google Shape;378;p48"/>
          <p:cNvSpPr txBox="1"/>
          <p:nvPr>
            <p:ph type="title"/>
          </p:nvPr>
        </p:nvSpPr>
        <p:spPr>
          <a:xfrm>
            <a:off x="1048000" y="262300"/>
            <a:ext cx="725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5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Extra: por que uma rede de difração torna os máximos pontuais, e aumenta as regiões de escuridão?</a:t>
            </a:r>
            <a:endParaRPr b="1" sz="25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79" name="Google Shape;379;p48"/>
          <p:cNvSpPr txBox="1"/>
          <p:nvPr/>
        </p:nvSpPr>
        <p:spPr>
          <a:xfrm>
            <a:off x="2027050" y="4679300"/>
            <a:ext cx="529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https://www.youtube.com/watch?v=irg3miC7i5Q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380" name="Google Shape;380;p48"/>
          <p:cNvPicPr preferRelativeResize="0"/>
          <p:nvPr/>
        </p:nvPicPr>
        <p:blipFill rotWithShape="1">
          <a:blip r:embed="rId4">
            <a:alphaModFix/>
          </a:blip>
          <a:srcRect b="33636" l="6226" r="41183" t="20884"/>
          <a:stretch/>
        </p:blipFill>
        <p:spPr>
          <a:xfrm>
            <a:off x="1585850" y="1576625"/>
            <a:ext cx="6177701" cy="300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386" name="Google Shape;386;p49"/>
          <p:cNvSpPr txBox="1"/>
          <p:nvPr/>
        </p:nvSpPr>
        <p:spPr>
          <a:xfrm>
            <a:off x="1814100" y="321775"/>
            <a:ext cx="5515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Atividade 7</a:t>
            </a:r>
            <a:endParaRPr b="1" sz="23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87" name="Google Shape;387;p49"/>
          <p:cNvSpPr txBox="1"/>
          <p:nvPr/>
        </p:nvSpPr>
        <p:spPr>
          <a:xfrm>
            <a:off x="731550" y="777550"/>
            <a:ext cx="76809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Utilizando uma ponteira laser, incida luz sobre uma rede de difração (um fragmento de CD). </a:t>
            </a:r>
            <a:endParaRPr sz="22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Utilize uma folha como anteparo, colocando-a a aproximadamente um palmo de distância de modo a visualizar o padrão de interferência. </a:t>
            </a:r>
            <a:endParaRPr sz="22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Determine a distância entre duas fendas da rede de difração. </a:t>
            </a:r>
            <a:endParaRPr sz="22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m.λ = d.senθ</a:t>
            </a:r>
            <a:endParaRPr sz="22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 = ordem;     </a:t>
            </a:r>
            <a:endParaRPr sz="22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λ= comprimento de onda da luz; </a:t>
            </a:r>
            <a:endParaRPr sz="22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λ vermelho = 750nm</a:t>
            </a:r>
            <a:endParaRPr sz="22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 = distância entre duas fendas; </a:t>
            </a:r>
            <a:endParaRPr sz="22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θ = ângulo de desvio da luz</a:t>
            </a:r>
            <a:endParaRPr sz="22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393" name="Google Shape;393;p50"/>
          <p:cNvSpPr txBox="1"/>
          <p:nvPr/>
        </p:nvSpPr>
        <p:spPr>
          <a:xfrm>
            <a:off x="1814100" y="321775"/>
            <a:ext cx="5515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Atividade 7</a:t>
            </a:r>
            <a:endParaRPr b="1" sz="23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descr="C:\Users\profis\AppData\Local\Temp\FullSizeRender-2.jpg" id="394" name="Google Shape;394;p50"/>
          <p:cNvPicPr preferRelativeResize="0"/>
          <p:nvPr/>
        </p:nvPicPr>
        <p:blipFill rotWithShape="1">
          <a:blip r:embed="rId3">
            <a:alphaModFix/>
          </a:blip>
          <a:srcRect b="0" l="14802" r="31506" t="0"/>
          <a:stretch/>
        </p:blipFill>
        <p:spPr>
          <a:xfrm>
            <a:off x="349875" y="972000"/>
            <a:ext cx="4393725" cy="343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0"/>
          <p:cNvSpPr txBox="1"/>
          <p:nvPr/>
        </p:nvSpPr>
        <p:spPr>
          <a:xfrm>
            <a:off x="4853900" y="825338"/>
            <a:ext cx="41589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Medidas:</a:t>
            </a:r>
            <a:endParaRPr sz="23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i) Medir a distância entre o máximo principal e o máximo de primeira ordem (y)</a:t>
            </a:r>
            <a:endParaRPr sz="23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ii) Medir a distância entre entre a rede de difração e o anteparo</a:t>
            </a:r>
            <a:endParaRPr sz="23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Extrair d da equação</a:t>
            </a:r>
            <a:endParaRPr sz="23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mλ = d.senθ</a:t>
            </a:r>
            <a:endParaRPr sz="23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ctrTitle"/>
          </p:nvPr>
        </p:nvSpPr>
        <p:spPr>
          <a:xfrm>
            <a:off x="985350" y="249725"/>
            <a:ext cx="7173300" cy="101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408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Fenômenos de difração</a:t>
            </a:r>
            <a:endParaRPr b="1" sz="408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1061400" y="4441300"/>
            <a:ext cx="702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Curvatura de uma onda ao encontrar um obstáculo ou uma fenda</a:t>
            </a:r>
            <a:endParaRPr sz="1800"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5117" y="1531438"/>
            <a:ext cx="4048125" cy="254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136" y="1541771"/>
            <a:ext cx="4064142" cy="254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2262450" y="153225"/>
            <a:ext cx="461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Ondas (luminosas ou não)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0000" y="1097726"/>
            <a:ext cx="5832300" cy="344225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55179" y="1787612"/>
            <a:ext cx="30000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Periodicidade</a:t>
            </a:r>
            <a:endParaRPr sz="1600"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Comprimento de onda (λ [m])</a:t>
            </a:r>
            <a:endParaRPr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Período (T [s])</a:t>
            </a:r>
            <a:endParaRPr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uma oscilação</a:t>
            </a:r>
            <a:endParaRPr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ld Standard TT"/>
              <a:buChar char="●"/>
            </a:pPr>
            <a:r>
              <a:rPr lang="pt-BR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Frequência (f [Hz = s</a:t>
            </a:r>
            <a:r>
              <a:rPr baseline="30000" lang="pt-BR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-1</a:t>
            </a:r>
            <a:r>
              <a:rPr lang="pt-BR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])</a:t>
            </a:r>
            <a:endParaRPr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ld Standard TT"/>
              <a:buChar char="○"/>
            </a:pPr>
            <a:r>
              <a:rPr lang="pt-BR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oscilações por segundo</a:t>
            </a:r>
            <a:endParaRPr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2262450" y="153225"/>
            <a:ext cx="461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Ondas transversais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6939" y="897775"/>
            <a:ext cx="5803825" cy="30931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2324663" y="4164717"/>
            <a:ext cx="6788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Wavelength =  comprimento de onda</a:t>
            </a:r>
            <a:endParaRPr sz="17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249075" y="1280075"/>
            <a:ext cx="24153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Ondas transversais, como a luz, são caracterizadas pela oscilação transversal de seus componentes</a:t>
            </a:r>
            <a:endParaRPr sz="21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2262450" y="153225"/>
            <a:ext cx="461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Exemplos de o</a:t>
            </a: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ndas transversais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8150" y="725929"/>
            <a:ext cx="5327950" cy="414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20960" y="2007999"/>
            <a:ext cx="28497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Old Standard TT"/>
              <a:buChar char="●"/>
            </a:pPr>
            <a:r>
              <a:rPr lang="pt-BR" sz="21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Ondas eletromagnéticas</a:t>
            </a:r>
            <a:endParaRPr sz="21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Old Standard TT"/>
              <a:buChar char="●"/>
            </a:pPr>
            <a:r>
              <a:rPr lang="pt-BR" sz="21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Ondas em cordas</a:t>
            </a:r>
            <a:endParaRPr sz="21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4025" y="892900"/>
            <a:ext cx="59055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2262450" y="153225"/>
            <a:ext cx="461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Ondas longitudinais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08" name="Google Shape;108;p20"/>
          <p:cNvSpPr txBox="1"/>
          <p:nvPr/>
        </p:nvSpPr>
        <p:spPr>
          <a:xfrm>
            <a:off x="161650" y="1348050"/>
            <a:ext cx="24153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Ondas longitudinais, como o som, são caracterizadas pela oscilação longitudinal de seus componentes</a:t>
            </a:r>
            <a:endParaRPr sz="21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4375" y="1554163"/>
            <a:ext cx="6153975" cy="203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2262450" y="153225"/>
            <a:ext cx="489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3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Representação matemática da onda</a:t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951200"/>
            <a:ext cx="6400800" cy="30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>
            <p:ph type="title"/>
          </p:nvPr>
        </p:nvSpPr>
        <p:spPr>
          <a:xfrm>
            <a:off x="2036009" y="4181464"/>
            <a:ext cx="489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02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 periodicidade de uma onda pode ser associada a um movimento circular</a:t>
            </a:r>
            <a:endParaRPr sz="20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