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84" r:id="rId4"/>
    <p:sldId id="286" r:id="rId5"/>
    <p:sldId id="268" r:id="rId6"/>
    <p:sldId id="292" r:id="rId7"/>
    <p:sldId id="300" r:id="rId8"/>
    <p:sldId id="302" r:id="rId9"/>
    <p:sldId id="303" r:id="rId10"/>
    <p:sldId id="304" r:id="rId11"/>
    <p:sldId id="305" r:id="rId12"/>
    <p:sldId id="306" r:id="rId13"/>
    <p:sldId id="307" r:id="rId14"/>
    <p:sldId id="308" r:id="rId15"/>
    <p:sldId id="309" r:id="rId16"/>
    <p:sldId id="310" r:id="rId17"/>
    <p:sldId id="287" r:id="rId18"/>
    <p:sldId id="288" r:id="rId19"/>
    <p:sldId id="289" r:id="rId20"/>
    <p:sldId id="295" r:id="rId21"/>
    <p:sldId id="293" r:id="rId22"/>
    <p:sldId id="298" r:id="rId23"/>
    <p:sldId id="299" r:id="rId24"/>
    <p:sldId id="291" r:id="rId25"/>
    <p:sldId id="296" r:id="rId26"/>
    <p:sldId id="297" r:id="rId27"/>
    <p:sldId id="311" r:id="rId28"/>
    <p:sldId id="312" r:id="rId29"/>
    <p:sldId id="313" r:id="rId30"/>
    <p:sldId id="314" r:id="rId31"/>
    <p:sldId id="315" r:id="rId32"/>
    <p:sldId id="316" r:id="rId33"/>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1" d="100"/>
          <a:sy n="51" d="100"/>
        </p:scale>
        <p:origin x="-1926" y="-47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7" name="Conector reto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ítulo 28"/>
          <p:cNvSpPr>
            <a:spLocks noGrp="1"/>
          </p:cNvSpPr>
          <p:nvPr>
            <p:ph type="ctrTitle"/>
          </p:nvPr>
        </p:nvSpPr>
        <p:spPr>
          <a:xfrm>
            <a:off x="381000" y="4853411"/>
            <a:ext cx="8458200" cy="1222375"/>
          </a:xfrm>
        </p:spPr>
        <p:txBody>
          <a:bodyPr anchor="t"/>
          <a:lstStyle/>
          <a:p>
            <a:r>
              <a:rPr kumimoji="0" lang="pt-BR" smtClean="0"/>
              <a:t>Clique para editar o estilo do título mestre</a:t>
            </a:r>
            <a:endParaRPr kumimoji="0" lang="en-US"/>
          </a:p>
        </p:txBody>
      </p:sp>
      <p:sp>
        <p:nvSpPr>
          <p:cNvPr id="9" name="Subtítulo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16" name="Espaço Reservado para Data 15"/>
          <p:cNvSpPr>
            <a:spLocks noGrp="1"/>
          </p:cNvSpPr>
          <p:nvPr>
            <p:ph type="dt" sz="half" idx="10"/>
          </p:nvPr>
        </p:nvSpPr>
        <p:spPr/>
        <p:txBody>
          <a:bodyPr/>
          <a:lstStyle/>
          <a:p>
            <a:fld id="{2C779843-4AFB-40E2-BCA8-F46D672028AA}" type="datetimeFigureOut">
              <a:rPr lang="pt-BR" smtClean="0"/>
              <a:pPr/>
              <a:t>28/02/2016</a:t>
            </a:fld>
            <a:endParaRPr lang="pt-BR"/>
          </a:p>
        </p:txBody>
      </p:sp>
      <p:sp>
        <p:nvSpPr>
          <p:cNvPr id="2" name="Espaço Reservado para Rodapé 1"/>
          <p:cNvSpPr>
            <a:spLocks noGrp="1"/>
          </p:cNvSpPr>
          <p:nvPr>
            <p:ph type="ftr" sz="quarter" idx="11"/>
          </p:nvPr>
        </p:nvSpPr>
        <p:spPr/>
        <p:txBody>
          <a:bodyPr/>
          <a:lstStyle/>
          <a:p>
            <a:endParaRPr lang="pt-BR"/>
          </a:p>
        </p:txBody>
      </p:sp>
      <p:sp>
        <p:nvSpPr>
          <p:cNvPr id="15" name="Espaço Reservado para Número de Slide 14"/>
          <p:cNvSpPr>
            <a:spLocks noGrp="1"/>
          </p:cNvSpPr>
          <p:nvPr>
            <p:ph type="sldNum" sz="quarter" idx="12"/>
          </p:nvPr>
        </p:nvSpPr>
        <p:spPr>
          <a:xfrm>
            <a:off x="8229600" y="6473952"/>
            <a:ext cx="758952" cy="246888"/>
          </a:xfrm>
        </p:spPr>
        <p:txBody>
          <a:bodyPr/>
          <a:lstStyle/>
          <a:p>
            <a:fld id="{C201A90C-6357-43FB-86C2-BEBB1B211637}"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2C779843-4AFB-40E2-BCA8-F46D672028AA}" type="datetimeFigureOut">
              <a:rPr lang="pt-BR" smtClean="0"/>
              <a:pPr/>
              <a:t>28/02/2016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201A90C-6357-43FB-86C2-BEBB1B211637}"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858000" y="549276"/>
            <a:ext cx="1828800" cy="5851525"/>
          </a:xfrm>
        </p:spPr>
        <p:txBody>
          <a:bodyPr vert="eaVer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549276"/>
            <a:ext cx="6248400" cy="5851525"/>
          </a:xfrm>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2C779843-4AFB-40E2-BCA8-F46D672028AA}" type="datetimeFigureOut">
              <a:rPr lang="pt-BR" smtClean="0"/>
              <a:pPr/>
              <a:t>28/02/2016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201A90C-6357-43FB-86C2-BEBB1B211637}"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2" name="Título 21"/>
          <p:cNvSpPr>
            <a:spLocks noGrp="1"/>
          </p:cNvSpPr>
          <p:nvPr>
            <p:ph type="title"/>
          </p:nvPr>
        </p:nvSpPr>
        <p:spPr/>
        <p:txBody>
          <a:bodyPr/>
          <a:lstStyle/>
          <a:p>
            <a:r>
              <a:rPr kumimoji="0" lang="pt-BR" smtClean="0"/>
              <a:t>Clique para editar o estilo do título mestre</a:t>
            </a:r>
            <a:endParaRPr kumimoji="0" lang="en-US"/>
          </a:p>
        </p:txBody>
      </p:sp>
      <p:sp>
        <p:nvSpPr>
          <p:cNvPr id="27" name="Espaço Reservado para Conteúdo 26"/>
          <p:cNvSpPr>
            <a:spLocks noGrp="1"/>
          </p:cNvSpPr>
          <p:nvPr>
            <p:ph idx="1"/>
          </p:nvPr>
        </p:nvSpPr>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25" name="Espaço Reservado para Data 24"/>
          <p:cNvSpPr>
            <a:spLocks noGrp="1"/>
          </p:cNvSpPr>
          <p:nvPr>
            <p:ph type="dt" sz="half" idx="10"/>
          </p:nvPr>
        </p:nvSpPr>
        <p:spPr/>
        <p:txBody>
          <a:bodyPr/>
          <a:lstStyle/>
          <a:p>
            <a:fld id="{2C779843-4AFB-40E2-BCA8-F46D672028AA}" type="datetimeFigureOut">
              <a:rPr lang="pt-BR" smtClean="0"/>
              <a:pPr/>
              <a:t>28/02/2016</a:t>
            </a:fld>
            <a:endParaRPr lang="pt-BR"/>
          </a:p>
        </p:txBody>
      </p:sp>
      <p:sp>
        <p:nvSpPr>
          <p:cNvPr id="19" name="Espaço Reservado para Rodapé 18"/>
          <p:cNvSpPr>
            <a:spLocks noGrp="1"/>
          </p:cNvSpPr>
          <p:nvPr>
            <p:ph type="ftr" sz="quarter" idx="11"/>
          </p:nvPr>
        </p:nvSpPr>
        <p:spPr>
          <a:xfrm>
            <a:off x="3581400" y="76200"/>
            <a:ext cx="2895600" cy="288925"/>
          </a:xfrm>
        </p:spPr>
        <p:txBody>
          <a:bodyPr/>
          <a:lstStyle/>
          <a:p>
            <a:endParaRPr lang="pt-BR"/>
          </a:p>
        </p:txBody>
      </p:sp>
      <p:sp>
        <p:nvSpPr>
          <p:cNvPr id="16" name="Espaço Reservado para Número de Slide 15"/>
          <p:cNvSpPr>
            <a:spLocks noGrp="1"/>
          </p:cNvSpPr>
          <p:nvPr>
            <p:ph type="sldNum" sz="quarter" idx="12"/>
          </p:nvPr>
        </p:nvSpPr>
        <p:spPr>
          <a:xfrm>
            <a:off x="8229600" y="6473952"/>
            <a:ext cx="758952" cy="246888"/>
          </a:xfrm>
        </p:spPr>
        <p:txBody>
          <a:bodyPr/>
          <a:lstStyle/>
          <a:p>
            <a:fld id="{C201A90C-6357-43FB-86C2-BEBB1B211637}"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3">
        <a:schemeClr val="bg2"/>
      </p:bgRef>
    </p:bg>
    <p:spTree>
      <p:nvGrpSpPr>
        <p:cNvPr id="1" name=""/>
        <p:cNvGrpSpPr/>
        <p:nvPr/>
      </p:nvGrpSpPr>
      <p:grpSpPr>
        <a:xfrm>
          <a:off x="0" y="0"/>
          <a:ext cx="0" cy="0"/>
          <a:chOff x="0" y="0"/>
          <a:chExt cx="0" cy="0"/>
        </a:xfrm>
      </p:grpSpPr>
      <p:sp>
        <p:nvSpPr>
          <p:cNvPr id="7" name="Conector reto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ço Reservado para Texto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os estilos do texto mestre</a:t>
            </a:r>
          </a:p>
        </p:txBody>
      </p:sp>
      <p:sp>
        <p:nvSpPr>
          <p:cNvPr id="19" name="Espaço Reservado para Data 18"/>
          <p:cNvSpPr>
            <a:spLocks noGrp="1"/>
          </p:cNvSpPr>
          <p:nvPr>
            <p:ph type="dt" sz="half" idx="10"/>
          </p:nvPr>
        </p:nvSpPr>
        <p:spPr/>
        <p:txBody>
          <a:bodyPr/>
          <a:lstStyle/>
          <a:p>
            <a:fld id="{2C779843-4AFB-40E2-BCA8-F46D672028AA}" type="datetimeFigureOut">
              <a:rPr lang="pt-BR" smtClean="0"/>
              <a:pPr/>
              <a:t>28/02/2016</a:t>
            </a:fld>
            <a:endParaRPr lang="pt-BR"/>
          </a:p>
        </p:txBody>
      </p:sp>
      <p:sp>
        <p:nvSpPr>
          <p:cNvPr id="11" name="Espaço Reservado para Rodapé 10"/>
          <p:cNvSpPr>
            <a:spLocks noGrp="1"/>
          </p:cNvSpPr>
          <p:nvPr>
            <p:ph type="ftr" sz="quarter" idx="11"/>
          </p:nvPr>
        </p:nvSpPr>
        <p:spPr/>
        <p:txBody>
          <a:bodyPr/>
          <a:lstStyle/>
          <a:p>
            <a:endParaRPr lang="pt-BR"/>
          </a:p>
        </p:txBody>
      </p:sp>
      <p:sp>
        <p:nvSpPr>
          <p:cNvPr id="16" name="Espaço Reservado para Número de Slide 15"/>
          <p:cNvSpPr>
            <a:spLocks noGrp="1"/>
          </p:cNvSpPr>
          <p:nvPr>
            <p:ph type="sldNum" sz="quarter" idx="12"/>
          </p:nvPr>
        </p:nvSpPr>
        <p:spPr/>
        <p:txBody>
          <a:bodyPr/>
          <a:lstStyle/>
          <a:p>
            <a:fld id="{C201A90C-6357-43FB-86C2-BEBB1B211637}" type="slidenum">
              <a:rPr lang="pt-BR" smtClean="0"/>
              <a:pPr/>
              <a:t>‹nº›</a:t>
            </a:fld>
            <a:endParaRPr lang="pt-BR"/>
          </a:p>
        </p:txBody>
      </p:sp>
      <p:sp>
        <p:nvSpPr>
          <p:cNvPr id="8" name="Título 7"/>
          <p:cNvSpPr>
            <a:spLocks noGrp="1"/>
          </p:cNvSpPr>
          <p:nvPr>
            <p:ph type="title"/>
          </p:nvPr>
        </p:nvSpPr>
        <p:spPr>
          <a:xfrm>
            <a:off x="180475" y="2947085"/>
            <a:ext cx="8686800" cy="1184825"/>
          </a:xfrm>
        </p:spPr>
        <p:txBody>
          <a:bodyPr rtlCol="0" anchor="t"/>
          <a:lstStyle>
            <a:lvl1pPr algn="r">
              <a:defRPr/>
            </a:lvl1pPr>
          </a:lstStyle>
          <a:p>
            <a:r>
              <a:rPr kumimoji="0" lang="pt-BR" smtClean="0"/>
              <a:t>Clique para editar o estilo do título mestre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0" name="Título 19"/>
          <p:cNvSpPr>
            <a:spLocks noGrp="1"/>
          </p:cNvSpPr>
          <p:nvPr>
            <p:ph type="title"/>
          </p:nvPr>
        </p:nvSpPr>
        <p:spPr>
          <a:xfrm>
            <a:off x="301752" y="457200"/>
            <a:ext cx="8686800" cy="841248"/>
          </a:xfrm>
        </p:spPr>
        <p:txBody>
          <a:bodyPr/>
          <a:lstStyle/>
          <a:p>
            <a:r>
              <a:rPr kumimoji="0" lang="pt-BR" smtClean="0"/>
              <a:t>Clique para editar o estilo do título mestre</a:t>
            </a:r>
            <a:endParaRPr kumimoji="0" lang="en-US"/>
          </a:p>
        </p:txBody>
      </p:sp>
      <p:sp>
        <p:nvSpPr>
          <p:cNvPr id="14" name="Espaço Reservado para Conteúdo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3" name="Espaço Reservado para Conteúdo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21" name="Espaço Reservado para Data 20"/>
          <p:cNvSpPr>
            <a:spLocks noGrp="1"/>
          </p:cNvSpPr>
          <p:nvPr>
            <p:ph type="dt" sz="half" idx="10"/>
          </p:nvPr>
        </p:nvSpPr>
        <p:spPr/>
        <p:txBody>
          <a:bodyPr/>
          <a:lstStyle/>
          <a:p>
            <a:fld id="{2C779843-4AFB-40E2-BCA8-F46D672028AA}" type="datetimeFigureOut">
              <a:rPr lang="pt-BR" smtClean="0"/>
              <a:pPr/>
              <a:t>28/02/2016</a:t>
            </a:fld>
            <a:endParaRPr lang="pt-BR"/>
          </a:p>
        </p:txBody>
      </p:sp>
      <p:sp>
        <p:nvSpPr>
          <p:cNvPr id="10" name="Espaço Reservado para Rodapé 9"/>
          <p:cNvSpPr>
            <a:spLocks noGrp="1"/>
          </p:cNvSpPr>
          <p:nvPr>
            <p:ph type="ftr" sz="quarter" idx="11"/>
          </p:nvPr>
        </p:nvSpPr>
        <p:spPr/>
        <p:txBody>
          <a:bodyPr/>
          <a:lstStyle/>
          <a:p>
            <a:endParaRPr lang="pt-BR"/>
          </a:p>
        </p:txBody>
      </p:sp>
      <p:sp>
        <p:nvSpPr>
          <p:cNvPr id="31" name="Espaço Reservado para Número de Slide 30"/>
          <p:cNvSpPr>
            <a:spLocks noGrp="1"/>
          </p:cNvSpPr>
          <p:nvPr>
            <p:ph type="sldNum" sz="quarter" idx="12"/>
          </p:nvPr>
        </p:nvSpPr>
        <p:spPr/>
        <p:txBody>
          <a:bodyPr/>
          <a:lstStyle/>
          <a:p>
            <a:fld id="{C201A90C-6357-43FB-86C2-BEBB1B211637}"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spTree>
      <p:nvGrpSpPr>
        <p:cNvPr id="1" name=""/>
        <p:cNvGrpSpPr/>
        <p:nvPr/>
      </p:nvGrpSpPr>
      <p:grpSpPr>
        <a:xfrm>
          <a:off x="0" y="0"/>
          <a:ext cx="0" cy="0"/>
          <a:chOff x="0" y="0"/>
          <a:chExt cx="0" cy="0"/>
        </a:xfrm>
      </p:grpSpPr>
      <p:sp>
        <p:nvSpPr>
          <p:cNvPr id="29" name="Título 28"/>
          <p:cNvSpPr>
            <a:spLocks noGrp="1"/>
          </p:cNvSpPr>
          <p:nvPr>
            <p:ph type="title"/>
          </p:nvPr>
        </p:nvSpPr>
        <p:spPr>
          <a:xfrm>
            <a:off x="304800" y="5410200"/>
            <a:ext cx="8610600" cy="882650"/>
          </a:xfrm>
        </p:spPr>
        <p:txBody>
          <a:bodyPr anchor="ctr"/>
          <a:lstStyle>
            <a:lvl1pPr>
              <a:defRPr/>
            </a:lvl1pPr>
          </a:lstStyle>
          <a:p>
            <a:r>
              <a:rPr kumimoji="0" lang="pt-BR" smtClean="0"/>
              <a:t>Clique para editar o estilo do título mestre</a:t>
            </a:r>
            <a:endParaRPr kumimoji="0" lang="en-US"/>
          </a:p>
        </p:txBody>
      </p:sp>
      <p:sp>
        <p:nvSpPr>
          <p:cNvPr id="13" name="Espaço Reservado para Texto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25" name="Espaço Reservado para Texto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4" name="Espaço Reservado para Conteúdo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28" name="Espaço Reservado para Conteúdo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0" name="Espaço Reservado para Data 9"/>
          <p:cNvSpPr>
            <a:spLocks noGrp="1"/>
          </p:cNvSpPr>
          <p:nvPr>
            <p:ph type="dt" sz="half" idx="10"/>
          </p:nvPr>
        </p:nvSpPr>
        <p:spPr/>
        <p:txBody>
          <a:bodyPr/>
          <a:lstStyle/>
          <a:p>
            <a:fld id="{2C779843-4AFB-40E2-BCA8-F46D672028AA}" type="datetimeFigureOut">
              <a:rPr lang="pt-BR" smtClean="0"/>
              <a:pPr/>
              <a:t>28/02/2016</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a:xfrm>
            <a:off x="8229600" y="6477000"/>
            <a:ext cx="762000" cy="246888"/>
          </a:xfrm>
        </p:spPr>
        <p:txBody>
          <a:bodyPr/>
          <a:lstStyle/>
          <a:p>
            <a:fld id="{C201A90C-6357-43FB-86C2-BEBB1B211637}" type="slidenum">
              <a:rPr lang="pt-BR" smtClean="0"/>
              <a:pPr/>
              <a:t>‹nº›</a:t>
            </a:fld>
            <a:endParaRPr lang="pt-BR"/>
          </a:p>
        </p:txBody>
      </p:sp>
      <p:sp>
        <p:nvSpPr>
          <p:cNvPr id="11" name="Conector reto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30" name="Título 29"/>
          <p:cNvSpPr>
            <a:spLocks noGrp="1"/>
          </p:cNvSpPr>
          <p:nvPr>
            <p:ph type="title"/>
          </p:nvPr>
        </p:nvSpPr>
        <p:spPr>
          <a:xfrm>
            <a:off x="301752" y="457200"/>
            <a:ext cx="8686800" cy="841248"/>
          </a:xfrm>
        </p:spPr>
        <p:txBody>
          <a:bodyPr/>
          <a:lstStyle/>
          <a:p>
            <a:r>
              <a:rPr kumimoji="0" lang="pt-BR" smtClean="0"/>
              <a:t>Clique para editar o estilo do título mestre</a:t>
            </a:r>
            <a:endParaRPr kumimoji="0" lang="en-US"/>
          </a:p>
        </p:txBody>
      </p:sp>
      <p:sp>
        <p:nvSpPr>
          <p:cNvPr id="12" name="Espaço Reservado para Data 11"/>
          <p:cNvSpPr>
            <a:spLocks noGrp="1"/>
          </p:cNvSpPr>
          <p:nvPr>
            <p:ph type="dt" sz="half" idx="10"/>
          </p:nvPr>
        </p:nvSpPr>
        <p:spPr/>
        <p:txBody>
          <a:bodyPr/>
          <a:lstStyle/>
          <a:p>
            <a:fld id="{2C779843-4AFB-40E2-BCA8-F46D672028AA}" type="datetimeFigureOut">
              <a:rPr lang="pt-BR" smtClean="0"/>
              <a:pPr/>
              <a:t>28/02/2016</a:t>
            </a:fld>
            <a:endParaRPr lang="pt-BR"/>
          </a:p>
        </p:txBody>
      </p:sp>
      <p:sp>
        <p:nvSpPr>
          <p:cNvPr id="21" name="Espaço Reservado para Rodapé 20"/>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201A90C-6357-43FB-86C2-BEBB1B211637}"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3" name="Espaço Reservado para Data 2"/>
          <p:cNvSpPr>
            <a:spLocks noGrp="1"/>
          </p:cNvSpPr>
          <p:nvPr>
            <p:ph type="dt" sz="half" idx="10"/>
          </p:nvPr>
        </p:nvSpPr>
        <p:spPr/>
        <p:txBody>
          <a:bodyPr/>
          <a:lstStyle/>
          <a:p>
            <a:fld id="{2C779843-4AFB-40E2-BCA8-F46D672028AA}" type="datetimeFigureOut">
              <a:rPr lang="pt-BR" smtClean="0"/>
              <a:pPr/>
              <a:t>28/02/2016</a:t>
            </a:fld>
            <a:endParaRPr lang="pt-BR"/>
          </a:p>
        </p:txBody>
      </p:sp>
      <p:sp>
        <p:nvSpPr>
          <p:cNvPr id="24" name="Espaço Reservado para Rodapé 23"/>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201A90C-6357-43FB-86C2-BEBB1B211637}"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8" name="Conector reto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ítulo 11"/>
          <p:cNvSpPr>
            <a:spLocks noGrp="1"/>
          </p:cNvSpPr>
          <p:nvPr>
            <p:ph type="title"/>
          </p:nvPr>
        </p:nvSpPr>
        <p:spPr>
          <a:xfrm>
            <a:off x="457200" y="5486400"/>
            <a:ext cx="8458200" cy="520700"/>
          </a:xfrm>
        </p:spPr>
        <p:txBody>
          <a:bodyPr anchor="ctr"/>
          <a:lstStyle>
            <a:lvl1pPr algn="l">
              <a:buNone/>
              <a:defRPr sz="2000" b="1"/>
            </a:lvl1pPr>
          </a:lstStyle>
          <a:p>
            <a:r>
              <a:rPr kumimoji="0" lang="pt-BR" smtClean="0"/>
              <a:t>Clique para editar o estilo do título mestre</a:t>
            </a:r>
            <a:endParaRPr kumimoji="0" lang="en-US"/>
          </a:p>
        </p:txBody>
      </p:sp>
      <p:sp>
        <p:nvSpPr>
          <p:cNvPr id="26" name="Espaço Reservado para Texto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pt-BR" smtClean="0"/>
              <a:t>Clique para editar os estilos do texto mestre</a:t>
            </a:r>
          </a:p>
        </p:txBody>
      </p:sp>
      <p:sp>
        <p:nvSpPr>
          <p:cNvPr id="14" name="Espaço Reservado para Conteúdo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25" name="Espaço Reservado para Data 24"/>
          <p:cNvSpPr>
            <a:spLocks noGrp="1"/>
          </p:cNvSpPr>
          <p:nvPr>
            <p:ph type="dt" sz="half" idx="10"/>
          </p:nvPr>
        </p:nvSpPr>
        <p:spPr/>
        <p:txBody>
          <a:bodyPr/>
          <a:lstStyle/>
          <a:p>
            <a:fld id="{2C779843-4AFB-40E2-BCA8-F46D672028AA}" type="datetimeFigureOut">
              <a:rPr lang="pt-BR" smtClean="0"/>
              <a:pPr/>
              <a:t>28/02/2016</a:t>
            </a:fld>
            <a:endParaRPr lang="pt-BR"/>
          </a:p>
        </p:txBody>
      </p:sp>
      <p:sp>
        <p:nvSpPr>
          <p:cNvPr id="29" name="Espaço Reservado para Rodapé 28"/>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201A90C-6357-43FB-86C2-BEBB1B211637}"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13" name="Espaço Reservado para Imagem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pt-BR" smtClean="0"/>
              <a:t>Clique no ícone para adicionar uma imagem</a:t>
            </a:r>
            <a:endParaRPr kumimoji="0" lang="en-US" dirty="0"/>
          </a:p>
        </p:txBody>
      </p:sp>
      <p:sp>
        <p:nvSpPr>
          <p:cNvPr id="7" name="Espaço Reservado para Data 6"/>
          <p:cNvSpPr>
            <a:spLocks noGrp="1"/>
          </p:cNvSpPr>
          <p:nvPr>
            <p:ph type="dt" sz="half" idx="10"/>
          </p:nvPr>
        </p:nvSpPr>
        <p:spPr/>
        <p:txBody>
          <a:bodyPr/>
          <a:lstStyle/>
          <a:p>
            <a:fld id="{2C779843-4AFB-40E2-BCA8-F46D672028AA}" type="datetimeFigureOut">
              <a:rPr lang="pt-BR" smtClean="0"/>
              <a:pPr/>
              <a:t>28/02/2016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31" name="Espaço Reservado para Número de Slide 30"/>
          <p:cNvSpPr>
            <a:spLocks noGrp="1"/>
          </p:cNvSpPr>
          <p:nvPr>
            <p:ph type="sldNum" sz="quarter" idx="12"/>
          </p:nvPr>
        </p:nvSpPr>
        <p:spPr/>
        <p:txBody>
          <a:bodyPr/>
          <a:lstStyle/>
          <a:p>
            <a:fld id="{C201A90C-6357-43FB-86C2-BEBB1B211637}" type="slidenum">
              <a:rPr lang="pt-BR" smtClean="0"/>
              <a:pPr/>
              <a:t>‹nº›</a:t>
            </a:fld>
            <a:endParaRPr lang="pt-BR"/>
          </a:p>
        </p:txBody>
      </p:sp>
      <p:sp>
        <p:nvSpPr>
          <p:cNvPr id="17" name="Título 16"/>
          <p:cNvSpPr>
            <a:spLocks noGrp="1"/>
          </p:cNvSpPr>
          <p:nvPr>
            <p:ph type="title"/>
          </p:nvPr>
        </p:nvSpPr>
        <p:spPr>
          <a:xfrm>
            <a:off x="381000" y="4993760"/>
            <a:ext cx="5867400" cy="522288"/>
          </a:xfrm>
        </p:spPr>
        <p:txBody>
          <a:bodyPr anchor="ctr"/>
          <a:lstStyle>
            <a:lvl1pPr algn="l">
              <a:buNone/>
              <a:defRPr sz="2000" b="1"/>
            </a:lvl1pPr>
          </a:lstStyle>
          <a:p>
            <a:r>
              <a:rPr kumimoji="0" lang="pt-BR" smtClean="0"/>
              <a:t>Clique para editar o estilo do título mestre</a:t>
            </a:r>
            <a:endParaRPr kumimoji="0" lang="en-US"/>
          </a:p>
        </p:txBody>
      </p:sp>
      <p:sp>
        <p:nvSpPr>
          <p:cNvPr id="26" name="Espaço Reservado para Texto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pt-BR" smtClean="0"/>
              <a:t>Clique para editar os estilos do texto mestre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Conector reto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Espaço Reservado para Texto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1" name="Espaço Reservado para Data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C779843-4AFB-40E2-BCA8-F46D672028AA}" type="datetimeFigureOut">
              <a:rPr lang="pt-BR" smtClean="0"/>
              <a:pPr/>
              <a:t>28/02/2016</a:t>
            </a:fld>
            <a:endParaRPr lang="pt-BR"/>
          </a:p>
        </p:txBody>
      </p:sp>
      <p:sp>
        <p:nvSpPr>
          <p:cNvPr id="28" name="Espaço Reservado para Rodapé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pt-BR"/>
          </a:p>
        </p:txBody>
      </p:sp>
      <p:sp>
        <p:nvSpPr>
          <p:cNvPr id="5" name="Espaço Reservado para Número de Slide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C201A90C-6357-43FB-86C2-BEBB1B211637}" type="slidenum">
              <a:rPr lang="pt-BR" smtClean="0"/>
              <a:pPr/>
              <a:t>‹nº›</a:t>
            </a:fld>
            <a:endParaRPr lang="pt-BR"/>
          </a:p>
        </p:txBody>
      </p:sp>
      <p:sp>
        <p:nvSpPr>
          <p:cNvPr id="10" name="Espaço Reservado para Título 9"/>
          <p:cNvSpPr>
            <a:spLocks noGrp="1"/>
          </p:cNvSpPr>
          <p:nvPr>
            <p:ph type="title"/>
          </p:nvPr>
        </p:nvSpPr>
        <p:spPr>
          <a:xfrm>
            <a:off x="304800" y="457200"/>
            <a:ext cx="8686800" cy="838200"/>
          </a:xfrm>
          <a:prstGeom prst="rect">
            <a:avLst/>
          </a:prstGeom>
        </p:spPr>
        <p:txBody>
          <a:bodyPr vert="horz" anchor="ctr">
            <a:normAutofit/>
          </a:bodyPr>
          <a:lstStyle/>
          <a:p>
            <a:r>
              <a:rPr kumimoji="0" lang="pt-BR" smtClean="0"/>
              <a:t>Clique para editar o estilo do título mestre</a:t>
            </a:r>
            <a:endParaRPr kumimoji="0" lang="en-US"/>
          </a:p>
        </p:txBody>
      </p:sp>
      <p:sp>
        <p:nvSpPr>
          <p:cNvPr id="9" name="Conector reto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Conector reto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67544" y="4221089"/>
            <a:ext cx="8371656" cy="1854698"/>
          </a:xfrm>
        </p:spPr>
        <p:txBody>
          <a:bodyPr>
            <a:normAutofit fontScale="90000"/>
          </a:bodyPr>
          <a:lstStyle/>
          <a:p>
            <a:pPr algn="r"/>
            <a:r>
              <a:rPr lang="pt-BR" sz="2000" b="1" dirty="0" smtClean="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rPr>
              <a:t>FEUSP</a:t>
            </a:r>
            <a:br>
              <a:rPr lang="pt-BR" sz="2000" b="1" dirty="0" smtClean="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rPr>
            </a:br>
            <a:r>
              <a:rPr lang="pt-BR" sz="2000" b="1" dirty="0" smtClean="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rPr>
              <a:t>Docente Amélia Artes</a:t>
            </a:r>
            <a:br>
              <a:rPr lang="pt-BR" sz="2000" b="1" dirty="0" smtClean="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rPr>
            </a:br>
            <a:r>
              <a:rPr lang="pt-BR" sz="2000" b="1" dirty="0" smtClean="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rPr>
              <a:t>1º  semestre de 2016</a:t>
            </a:r>
            <a:br>
              <a:rPr lang="pt-BR" sz="2000" b="1" dirty="0" smtClean="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rPr>
            </a:br>
            <a:r>
              <a:rPr lang="pt-BR" sz="2000" b="1" dirty="0" smtClean="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rPr>
              <a:t>FEUSP</a:t>
            </a:r>
            <a:br>
              <a:rPr lang="pt-BR" sz="2000" b="1" dirty="0" smtClean="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rPr>
            </a:br>
            <a:r>
              <a:rPr lang="pt-BR" dirty="0" smtClean="0"/>
              <a:t> </a:t>
            </a:r>
            <a:endParaRPr lang="pt-BR" dirty="0"/>
          </a:p>
        </p:txBody>
      </p:sp>
      <p:sp>
        <p:nvSpPr>
          <p:cNvPr id="3" name="Subtítulo 2"/>
          <p:cNvSpPr>
            <a:spLocks noGrp="1"/>
          </p:cNvSpPr>
          <p:nvPr>
            <p:ph type="subTitle" idx="1"/>
          </p:nvPr>
        </p:nvSpPr>
        <p:spPr>
          <a:xfrm>
            <a:off x="395536" y="1988840"/>
            <a:ext cx="8443664" cy="1728192"/>
          </a:xfrm>
        </p:spPr>
        <p:txBody>
          <a:bodyPr>
            <a:normAutofit/>
          </a:bodyPr>
          <a:lstStyle/>
          <a:p>
            <a:pPr algn="ctr"/>
            <a:r>
              <a:rPr lang="pt-BR" sz="2800" b="1" dirty="0" smtClean="0">
                <a:effectLst>
                  <a:outerShdw blurRad="38100" dist="38100" dir="2700000" algn="tl">
                    <a:srgbClr val="000000">
                      <a:alpha val="43137"/>
                    </a:srgbClr>
                  </a:outerShdw>
                </a:effectLst>
                <a:latin typeface="Arial" pitchFamily="34" charset="0"/>
                <a:cs typeface="Arial" pitchFamily="34" charset="0"/>
              </a:rPr>
              <a:t>Aula 3: Relações de Gênero e Educação</a:t>
            </a:r>
            <a:endParaRPr lang="pt-BR" sz="2800" b="1" dirty="0">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2800" b="1" dirty="0" smtClean="0">
                <a:effectLst/>
                <a:latin typeface="Arial" panose="020B0604020202020204" pitchFamily="34" charset="0"/>
                <a:cs typeface="Arial" panose="020B0604020202020204" pitchFamily="34" charset="0"/>
              </a:rPr>
              <a:t>Travestis</a:t>
            </a:r>
            <a:endParaRPr lang="pt-BR" sz="2800" b="1" dirty="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endParaRPr>
          </a:p>
        </p:txBody>
      </p:sp>
      <p:sp>
        <p:nvSpPr>
          <p:cNvPr id="3" name="Espaço Reservado para Conteúdo 2"/>
          <p:cNvSpPr>
            <a:spLocks noGrp="1"/>
          </p:cNvSpPr>
          <p:nvPr>
            <p:ph idx="1"/>
          </p:nvPr>
        </p:nvSpPr>
        <p:spPr>
          <a:xfrm>
            <a:off x="0" y="1052736"/>
            <a:ext cx="8991600" cy="5544616"/>
          </a:xfrm>
        </p:spPr>
        <p:txBody>
          <a:bodyPr>
            <a:normAutofit/>
          </a:bodyPr>
          <a:lstStyle/>
          <a:p>
            <a:pPr marL="0" indent="0">
              <a:lnSpc>
                <a:spcPct val="150000"/>
              </a:lnSpc>
              <a:buNone/>
            </a:pPr>
            <a:endParaRPr lang="pt-BR" sz="2800" i="1" dirty="0" smtClean="0">
              <a:latin typeface="Arial" panose="020B0604020202020204" pitchFamily="34" charset="0"/>
              <a:cs typeface="Arial" panose="020B0604020202020204" pitchFamily="34" charset="0"/>
            </a:endParaRPr>
          </a:p>
          <a:p>
            <a:pPr marL="0" indent="0" algn="just">
              <a:lnSpc>
                <a:spcPct val="150000"/>
              </a:lnSpc>
              <a:buNone/>
            </a:pPr>
            <a:r>
              <a:rPr lang="pt-BR" sz="2800" dirty="0">
                <a:latin typeface="Arial" panose="020B0604020202020204" pitchFamily="34" charset="0"/>
                <a:cs typeface="Arial" panose="020B0604020202020204" pitchFamily="34" charset="0"/>
              </a:rPr>
              <a:t>Travestis geralmente não se identificam como mulheres, mas como homens homossexuais que manifestam-se de forma socialmente assignada como feminina. Frequentemente recorrem a cirurgias, hormônios e injeções de silicone, mas não pretendem fazer a modificação cirúrgica do órgão genital para conformar-se ao sexo “oposto”, como os transexuais. </a:t>
            </a:r>
            <a:endParaRPr lang="pt-BR" sz="2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470081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2800" b="1" dirty="0" err="1" smtClean="0">
                <a:effectLst/>
                <a:latin typeface="Arial" panose="020B0604020202020204" pitchFamily="34" charset="0"/>
                <a:cs typeface="Arial" panose="020B0604020202020204" pitchFamily="34" charset="0"/>
              </a:rPr>
              <a:t>transgênero</a:t>
            </a:r>
            <a:endParaRPr lang="pt-BR" sz="2800" b="1" dirty="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endParaRPr>
          </a:p>
        </p:txBody>
      </p:sp>
      <p:sp>
        <p:nvSpPr>
          <p:cNvPr id="3" name="Espaço Reservado para Conteúdo 2"/>
          <p:cNvSpPr>
            <a:spLocks noGrp="1"/>
          </p:cNvSpPr>
          <p:nvPr>
            <p:ph idx="1"/>
          </p:nvPr>
        </p:nvSpPr>
        <p:spPr>
          <a:xfrm>
            <a:off x="0" y="1052736"/>
            <a:ext cx="8991600" cy="5544616"/>
          </a:xfrm>
        </p:spPr>
        <p:txBody>
          <a:bodyPr>
            <a:normAutofit/>
          </a:bodyPr>
          <a:lstStyle/>
          <a:p>
            <a:pPr marL="0" indent="0">
              <a:lnSpc>
                <a:spcPct val="150000"/>
              </a:lnSpc>
              <a:buNone/>
            </a:pPr>
            <a:endParaRPr lang="pt-BR" sz="2800" i="1" dirty="0" smtClean="0">
              <a:latin typeface="Arial" panose="020B0604020202020204" pitchFamily="34" charset="0"/>
              <a:cs typeface="Arial" panose="020B0604020202020204" pitchFamily="34" charset="0"/>
            </a:endParaRPr>
          </a:p>
          <a:p>
            <a:pPr marL="0" indent="0" algn="just">
              <a:lnSpc>
                <a:spcPct val="150000"/>
              </a:lnSpc>
              <a:buNone/>
            </a:pPr>
            <a:r>
              <a:rPr lang="pt-BR" sz="2800" dirty="0" err="1">
                <a:latin typeface="Arial" panose="020B0604020202020204" pitchFamily="34" charset="0"/>
                <a:cs typeface="Arial" panose="020B0604020202020204" pitchFamily="34" charset="0"/>
              </a:rPr>
              <a:t>Transgênero</a:t>
            </a:r>
            <a:r>
              <a:rPr lang="pt-BR" sz="2800" dirty="0">
                <a:latin typeface="Arial" panose="020B0604020202020204" pitchFamily="34" charset="0"/>
                <a:cs typeface="Arial" panose="020B0604020202020204" pitchFamily="34" charset="0"/>
              </a:rPr>
              <a:t> é um termo guarda-chuva, se relacionando a todos os que </a:t>
            </a:r>
            <a:r>
              <a:rPr lang="pt-BR" sz="2800" dirty="0" smtClean="0">
                <a:latin typeface="Arial" panose="020B0604020202020204" pitchFamily="34" charset="0"/>
                <a:cs typeface="Arial" panose="020B0604020202020204" pitchFamily="34" charset="0"/>
              </a:rPr>
              <a:t>transicional </a:t>
            </a:r>
            <a:r>
              <a:rPr lang="pt-BR" sz="2800" dirty="0">
                <a:latin typeface="Arial" panose="020B0604020202020204" pitchFamily="34" charset="0"/>
                <a:cs typeface="Arial" panose="020B0604020202020204" pitchFamily="34" charset="0"/>
              </a:rPr>
              <a:t>ou transcendem o contínuo de gênero. Inclui </a:t>
            </a:r>
            <a:r>
              <a:rPr lang="pt-BR" sz="2800" dirty="0" err="1">
                <a:latin typeface="Arial" panose="020B0604020202020204" pitchFamily="34" charset="0"/>
                <a:cs typeface="Arial" panose="020B0604020202020204" pitchFamily="34" charset="0"/>
              </a:rPr>
              <a:t>cross-dressers</a:t>
            </a:r>
            <a:r>
              <a:rPr lang="pt-BR" sz="2800" dirty="0">
                <a:latin typeface="Arial" panose="020B0604020202020204" pitchFamily="34" charset="0"/>
                <a:cs typeface="Arial" panose="020B0604020202020204" pitchFamily="34" charset="0"/>
              </a:rPr>
              <a:t>, </a:t>
            </a:r>
            <a:r>
              <a:rPr lang="pt-BR" sz="2800" dirty="0" err="1">
                <a:latin typeface="Arial" panose="020B0604020202020204" pitchFamily="34" charset="0"/>
                <a:cs typeface="Arial" panose="020B0604020202020204" pitchFamily="34" charset="0"/>
              </a:rPr>
              <a:t>drag</a:t>
            </a:r>
            <a:r>
              <a:rPr lang="pt-BR" sz="2800" dirty="0">
                <a:latin typeface="Arial" panose="020B0604020202020204" pitchFamily="34" charset="0"/>
                <a:cs typeface="Arial" panose="020B0604020202020204" pitchFamily="34" charset="0"/>
              </a:rPr>
              <a:t> </a:t>
            </a:r>
            <a:r>
              <a:rPr lang="pt-BR" sz="2800" dirty="0" err="1">
                <a:latin typeface="Arial" panose="020B0604020202020204" pitchFamily="34" charset="0"/>
                <a:cs typeface="Arial" panose="020B0604020202020204" pitchFamily="34" charset="0"/>
              </a:rPr>
              <a:t>queens</a:t>
            </a:r>
            <a:r>
              <a:rPr lang="pt-BR" sz="2800" dirty="0">
                <a:latin typeface="Arial" panose="020B0604020202020204" pitchFamily="34" charset="0"/>
                <a:cs typeface="Arial" panose="020B0604020202020204" pitchFamily="34" charset="0"/>
              </a:rPr>
              <a:t> e </a:t>
            </a:r>
            <a:r>
              <a:rPr lang="pt-BR" sz="2800" dirty="0" err="1">
                <a:latin typeface="Arial" panose="020B0604020202020204" pitchFamily="34" charset="0"/>
                <a:cs typeface="Arial" panose="020B0604020202020204" pitchFamily="34" charset="0"/>
              </a:rPr>
              <a:t>drag</a:t>
            </a:r>
            <a:r>
              <a:rPr lang="pt-BR" sz="2800" dirty="0">
                <a:latin typeface="Arial" panose="020B0604020202020204" pitchFamily="34" charset="0"/>
                <a:cs typeface="Arial" panose="020B0604020202020204" pitchFamily="34" charset="0"/>
              </a:rPr>
              <a:t> kings, por exemplo. Para alguns, </a:t>
            </a:r>
            <a:r>
              <a:rPr lang="pt-BR" sz="2800" dirty="0" smtClean="0">
                <a:latin typeface="Arial" panose="020B0604020202020204" pitchFamily="34" charset="0"/>
                <a:cs typeface="Arial" panose="020B0604020202020204" pitchFamily="34" charset="0"/>
              </a:rPr>
              <a:t>engloba </a:t>
            </a:r>
            <a:r>
              <a:rPr lang="pt-BR" sz="2800" dirty="0">
                <a:latin typeface="Arial" panose="020B0604020202020204" pitchFamily="34" charset="0"/>
                <a:cs typeface="Arial" panose="020B0604020202020204" pitchFamily="34" charset="0"/>
              </a:rPr>
              <a:t>os transexuais também</a:t>
            </a:r>
            <a:endParaRPr lang="pt-BR" sz="2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846862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2800" b="1" dirty="0" smtClean="0">
                <a:effectLst/>
                <a:latin typeface="Arial" panose="020B0604020202020204" pitchFamily="34" charset="0"/>
                <a:cs typeface="Arial" panose="020B0604020202020204" pitchFamily="34" charset="0"/>
              </a:rPr>
              <a:t>transexuais</a:t>
            </a:r>
            <a:endParaRPr lang="pt-BR" sz="2800" b="1" dirty="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endParaRPr>
          </a:p>
        </p:txBody>
      </p:sp>
      <p:sp>
        <p:nvSpPr>
          <p:cNvPr id="3" name="Espaço Reservado para Conteúdo 2"/>
          <p:cNvSpPr>
            <a:spLocks noGrp="1"/>
          </p:cNvSpPr>
          <p:nvPr>
            <p:ph idx="1"/>
          </p:nvPr>
        </p:nvSpPr>
        <p:spPr>
          <a:xfrm>
            <a:off x="0" y="1052736"/>
            <a:ext cx="8991600" cy="5544616"/>
          </a:xfrm>
        </p:spPr>
        <p:txBody>
          <a:bodyPr>
            <a:normAutofit/>
          </a:bodyPr>
          <a:lstStyle/>
          <a:p>
            <a:pPr marL="0" indent="0">
              <a:lnSpc>
                <a:spcPct val="150000"/>
              </a:lnSpc>
              <a:buNone/>
            </a:pPr>
            <a:endParaRPr lang="pt-BR" sz="2800" i="1" dirty="0" smtClean="0">
              <a:latin typeface="Arial" panose="020B0604020202020204" pitchFamily="34" charset="0"/>
              <a:cs typeface="Arial" panose="020B0604020202020204" pitchFamily="34" charset="0"/>
            </a:endParaRPr>
          </a:p>
          <a:p>
            <a:pPr marL="0" indent="0" algn="just">
              <a:buNone/>
            </a:pPr>
            <a:r>
              <a:rPr lang="pt-BR" sz="2800" dirty="0">
                <a:latin typeface="Arial" panose="020B0604020202020204" pitchFamily="34" charset="0"/>
                <a:cs typeface="Arial" panose="020B0604020202020204" pitchFamily="34" charset="0"/>
              </a:rPr>
              <a:t>Transexuais são os que se identificam e querem ser identificados como alguém de sexo diferente ao assignado ao seu corpo. Muitos buscam alteração corporal, inclusive através de cirurgias e hormônios. Há indivíduos que se identificam como </a:t>
            </a:r>
            <a:r>
              <a:rPr lang="pt-BR" sz="2800" dirty="0" err="1">
                <a:latin typeface="Arial" panose="020B0604020202020204" pitchFamily="34" charset="0"/>
                <a:cs typeface="Arial" panose="020B0604020202020204" pitchFamily="34" charset="0"/>
              </a:rPr>
              <a:t>pré-cirurgicos</a:t>
            </a:r>
            <a:r>
              <a:rPr lang="pt-BR" sz="2800" dirty="0">
                <a:latin typeface="Arial" panose="020B0604020202020204" pitchFamily="34" charset="0"/>
                <a:cs typeface="Arial" panose="020B0604020202020204" pitchFamily="34" charset="0"/>
              </a:rPr>
              <a:t>, pós-</a:t>
            </a:r>
            <a:r>
              <a:rPr lang="pt-BR" sz="2800" dirty="0" err="1">
                <a:latin typeface="Arial" panose="020B0604020202020204" pitchFamily="34" charset="0"/>
                <a:cs typeface="Arial" panose="020B0604020202020204" pitchFamily="34" charset="0"/>
              </a:rPr>
              <a:t>cirurgicos</a:t>
            </a:r>
            <a:r>
              <a:rPr lang="pt-BR" sz="2800" dirty="0">
                <a:latin typeface="Arial" panose="020B0604020202020204" pitchFamily="34" charset="0"/>
                <a:cs typeface="Arial" panose="020B0604020202020204" pitchFamily="34" charset="0"/>
              </a:rPr>
              <a:t> ou não-cirúrgicos. Alguns não se identificam como parte da comunidade </a:t>
            </a:r>
            <a:r>
              <a:rPr lang="pt-BR" sz="2800" dirty="0" err="1">
                <a:latin typeface="Arial" panose="020B0604020202020204" pitchFamily="34" charset="0"/>
                <a:cs typeface="Arial" panose="020B0604020202020204" pitchFamily="34" charset="0"/>
              </a:rPr>
              <a:t>queer</a:t>
            </a:r>
            <a:r>
              <a:rPr lang="pt-BR" sz="2800" dirty="0">
                <a:latin typeface="Arial" panose="020B0604020202020204" pitchFamily="34" charset="0"/>
                <a:cs typeface="Arial" panose="020B0604020202020204" pitchFamily="34" charset="0"/>
              </a:rPr>
              <a:t>, sentindo-se confortáveis na estrutura social heterossexual e binária em relação aos sexos.</a:t>
            </a:r>
          </a:p>
        </p:txBody>
      </p:sp>
    </p:spTree>
    <p:extLst>
      <p:ext uri="{BB962C8B-B14F-4D97-AF65-F5344CB8AC3E}">
        <p14:creationId xmlns:p14="http://schemas.microsoft.com/office/powerpoint/2010/main" val="2714198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2800" b="1" dirty="0" smtClean="0">
                <a:effectLst/>
                <a:latin typeface="Arial" panose="020B0604020202020204" pitchFamily="34" charset="0"/>
                <a:cs typeface="Arial" panose="020B0604020202020204" pitchFamily="34" charset="0"/>
              </a:rPr>
              <a:t>intersexuais</a:t>
            </a:r>
            <a:endParaRPr lang="pt-BR" sz="2800" b="1" dirty="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endParaRPr>
          </a:p>
        </p:txBody>
      </p:sp>
      <p:sp>
        <p:nvSpPr>
          <p:cNvPr id="3" name="Espaço Reservado para Conteúdo 2"/>
          <p:cNvSpPr>
            <a:spLocks noGrp="1"/>
          </p:cNvSpPr>
          <p:nvPr>
            <p:ph idx="1"/>
          </p:nvPr>
        </p:nvSpPr>
        <p:spPr>
          <a:xfrm>
            <a:off x="0" y="1052736"/>
            <a:ext cx="8991600" cy="5805264"/>
          </a:xfrm>
        </p:spPr>
        <p:txBody>
          <a:bodyPr>
            <a:normAutofit fontScale="85000" lnSpcReduction="10000"/>
          </a:bodyPr>
          <a:lstStyle/>
          <a:p>
            <a:pPr marL="0" indent="0">
              <a:lnSpc>
                <a:spcPct val="150000"/>
              </a:lnSpc>
              <a:buNone/>
            </a:pPr>
            <a:endParaRPr lang="pt-BR" sz="2800" i="1" dirty="0" smtClean="0">
              <a:latin typeface="Arial" panose="020B0604020202020204" pitchFamily="34" charset="0"/>
              <a:cs typeface="Arial" panose="020B0604020202020204" pitchFamily="34" charset="0"/>
            </a:endParaRPr>
          </a:p>
          <a:p>
            <a:pPr marL="0" indent="0" algn="just">
              <a:buNone/>
            </a:pPr>
            <a:r>
              <a:rPr lang="pt-BR" sz="3000" dirty="0">
                <a:latin typeface="Arial" panose="020B0604020202020204" pitchFamily="34" charset="0"/>
                <a:cs typeface="Arial" panose="020B0604020202020204" pitchFamily="34" charset="0"/>
              </a:rPr>
              <a:t>Intersexuais são indivíduos com combinações fisiológicas “intermediárias” ou atípicas, nos aspectos que geralmente se usa para distinguir indivíduos em homens ou mulheres. Geralmente aqui estamos falando de situações congênitas </a:t>
            </a:r>
            <a:r>
              <a:rPr lang="pt-BR" sz="3000" dirty="0" err="1">
                <a:latin typeface="Arial" panose="020B0604020202020204" pitchFamily="34" charset="0"/>
                <a:cs typeface="Arial" panose="020B0604020202020204" pitchFamily="34" charset="0"/>
              </a:rPr>
              <a:t>atipicas</a:t>
            </a:r>
            <a:r>
              <a:rPr lang="pt-BR" sz="3000" dirty="0">
                <a:latin typeface="Arial" panose="020B0604020202020204" pitchFamily="34" charset="0"/>
                <a:cs typeface="Arial" panose="020B0604020202020204" pitchFamily="34" charset="0"/>
              </a:rPr>
              <a:t>, se consideramos o padrão masculino/feminino - </a:t>
            </a:r>
            <a:r>
              <a:rPr lang="pt-BR" sz="3000" dirty="0" err="1">
                <a:latin typeface="Arial" panose="020B0604020202020204" pitchFamily="34" charset="0"/>
                <a:cs typeface="Arial" panose="020B0604020202020204" pitchFamily="34" charset="0"/>
              </a:rPr>
              <a:t>cromossomiais</a:t>
            </a:r>
            <a:r>
              <a:rPr lang="pt-BR" sz="3000" dirty="0">
                <a:latin typeface="Arial" panose="020B0604020202020204" pitchFamily="34" charset="0"/>
                <a:cs typeface="Arial" panose="020B0604020202020204" pitchFamily="34" charset="0"/>
              </a:rPr>
              <a:t>, morfológicas ou genital/</a:t>
            </a:r>
            <a:r>
              <a:rPr lang="pt-BR" sz="3000" dirty="0" err="1">
                <a:latin typeface="Arial" panose="020B0604020202020204" pitchFamily="34" charset="0"/>
                <a:cs typeface="Arial" panose="020B0604020202020204" pitchFamily="34" charset="0"/>
              </a:rPr>
              <a:t>gonadais</a:t>
            </a:r>
            <a:r>
              <a:rPr lang="pt-BR" sz="3000" dirty="0">
                <a:latin typeface="Arial" panose="020B0604020202020204" pitchFamily="34" charset="0"/>
                <a:cs typeface="Arial" panose="020B0604020202020204" pitchFamily="34" charset="0"/>
              </a:rPr>
              <a:t>. Estão incluídos aqui indivíduos com genitálias ambíguas, ou com desenvolvimento de características sexuais atípicas, ou com manifestações fisiológicas diferentes do sexo </a:t>
            </a:r>
            <a:r>
              <a:rPr lang="pt-BR" sz="3000" dirty="0" err="1">
                <a:latin typeface="Arial" panose="020B0604020202020204" pitchFamily="34" charset="0"/>
                <a:cs typeface="Arial" panose="020B0604020202020204" pitchFamily="34" charset="0"/>
              </a:rPr>
              <a:t>cromossomial</a:t>
            </a:r>
            <a:r>
              <a:rPr lang="pt-BR" sz="3000" dirty="0">
                <a:latin typeface="Arial" panose="020B0604020202020204" pitchFamily="34" charset="0"/>
                <a:cs typeface="Arial" panose="020B0604020202020204" pitchFamily="34" charset="0"/>
              </a:rPr>
              <a:t> (corpos femininos com cromossomos XY, por exemplo), ou com síndromes como as de Turner ou </a:t>
            </a:r>
            <a:r>
              <a:rPr lang="pt-BR" sz="3000" dirty="0" err="1">
                <a:latin typeface="Arial" panose="020B0604020202020204" pitchFamily="34" charset="0"/>
                <a:cs typeface="Arial" panose="020B0604020202020204" pitchFamily="34" charset="0"/>
              </a:rPr>
              <a:t>Kleinefelter</a:t>
            </a:r>
            <a:r>
              <a:rPr lang="pt-BR" sz="3000" dirty="0">
                <a:latin typeface="Arial" panose="020B0604020202020204" pitchFamily="34" charset="0"/>
                <a:cs typeface="Arial" panose="020B0604020202020204" pitchFamily="34" charset="0"/>
              </a:rPr>
              <a:t>. Alguns indivíduos se identificam como </a:t>
            </a:r>
            <a:r>
              <a:rPr lang="pt-BR" sz="3000" dirty="0" err="1">
                <a:latin typeface="Arial" panose="020B0604020202020204" pitchFamily="34" charset="0"/>
                <a:cs typeface="Arial" panose="020B0604020202020204" pitchFamily="34" charset="0"/>
              </a:rPr>
              <a:t>intersexo</a:t>
            </a:r>
            <a:r>
              <a:rPr lang="pt-BR" sz="3000" dirty="0">
                <a:latin typeface="Arial" panose="020B0604020202020204" pitchFamily="34" charset="0"/>
                <a:cs typeface="Arial" panose="020B0604020202020204" pitchFamily="34" charset="0"/>
              </a:rPr>
              <a:t>, outros não, preferindo se identificar simplesmente como homens ou mulheres.</a:t>
            </a:r>
          </a:p>
        </p:txBody>
      </p:sp>
    </p:spTree>
    <p:extLst>
      <p:ext uri="{BB962C8B-B14F-4D97-AF65-F5344CB8AC3E}">
        <p14:creationId xmlns:p14="http://schemas.microsoft.com/office/powerpoint/2010/main" val="7054028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9512" y="188640"/>
            <a:ext cx="8812088" cy="864096"/>
          </a:xfrm>
        </p:spPr>
        <p:txBody>
          <a:bodyPr>
            <a:normAutofit/>
          </a:bodyPr>
          <a:lstStyle/>
          <a:p>
            <a:r>
              <a:rPr lang="pt-BR" sz="2800" b="1" dirty="0" err="1" smtClean="0">
                <a:effectLst/>
                <a:latin typeface="Arial" panose="020B0604020202020204" pitchFamily="34" charset="0"/>
                <a:cs typeface="Arial" panose="020B0604020202020204" pitchFamily="34" charset="0"/>
              </a:rPr>
              <a:t>queer</a:t>
            </a:r>
            <a:endParaRPr lang="pt-BR" sz="2800" b="1" dirty="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endParaRPr>
          </a:p>
        </p:txBody>
      </p:sp>
      <p:sp>
        <p:nvSpPr>
          <p:cNvPr id="3" name="Espaço Reservado para Conteúdo 2"/>
          <p:cNvSpPr>
            <a:spLocks noGrp="1"/>
          </p:cNvSpPr>
          <p:nvPr>
            <p:ph idx="1"/>
          </p:nvPr>
        </p:nvSpPr>
        <p:spPr>
          <a:xfrm>
            <a:off x="107504" y="1052736"/>
            <a:ext cx="8884096" cy="5805264"/>
          </a:xfrm>
        </p:spPr>
        <p:txBody>
          <a:bodyPr>
            <a:normAutofit lnSpcReduction="10000"/>
          </a:bodyPr>
          <a:lstStyle/>
          <a:p>
            <a:pPr marL="0" indent="0" algn="just">
              <a:buNone/>
            </a:pPr>
            <a:r>
              <a:rPr lang="pt-BR" sz="2800" dirty="0" err="1" smtClean="0">
                <a:latin typeface="Arial" panose="020B0604020202020204" pitchFamily="34" charset="0"/>
                <a:cs typeface="Arial" panose="020B0604020202020204" pitchFamily="34" charset="0"/>
              </a:rPr>
              <a:t>Queer</a:t>
            </a:r>
            <a:r>
              <a:rPr lang="pt-BR" sz="2800" dirty="0" smtClean="0">
                <a:latin typeface="Arial" panose="020B0604020202020204" pitchFamily="34" charset="0"/>
                <a:cs typeface="Arial" panose="020B0604020202020204" pitchFamily="34" charset="0"/>
              </a:rPr>
              <a:t> </a:t>
            </a:r>
            <a:r>
              <a:rPr lang="pt-BR" sz="2800" dirty="0">
                <a:latin typeface="Arial" panose="020B0604020202020204" pitchFamily="34" charset="0"/>
                <a:cs typeface="Arial" panose="020B0604020202020204" pitchFamily="34" charset="0"/>
              </a:rPr>
              <a:t>é também é um termo guarda-chuva, que significa tradicionalmente "estranho" ou "não usual". Antes usado de forma derrogatória, agora foi tomado por grupos relacionados a orientação sexual, identidade de gênero ou expressão de gênero como um termo genérico para se referir a todos os que não se enquadram no padrão hegemônico heterossexual e/ou no binário de gêneros fixos, estanques e determinados. O termo </a:t>
            </a:r>
            <a:r>
              <a:rPr lang="pt-BR" sz="2800" dirty="0" err="1">
                <a:latin typeface="Arial" panose="020B0604020202020204" pitchFamily="34" charset="0"/>
                <a:cs typeface="Arial" panose="020B0604020202020204" pitchFamily="34" charset="0"/>
              </a:rPr>
              <a:t>genderqueer</a:t>
            </a:r>
            <a:r>
              <a:rPr lang="pt-BR" sz="2800" dirty="0">
                <a:latin typeface="Arial" panose="020B0604020202020204" pitchFamily="34" charset="0"/>
                <a:cs typeface="Arial" panose="020B0604020202020204" pitchFamily="34" charset="0"/>
              </a:rPr>
              <a:t> é mais recente e vem sendo usado por indivíduos que consideram não se encaixar no binário, possuindo características masculinas e femininas ao mesmo tempo, sem necessariamente estarem </a:t>
            </a:r>
            <a:r>
              <a:rPr lang="pt-BR" sz="2800" dirty="0" smtClean="0">
                <a:latin typeface="Arial" panose="020B0604020202020204" pitchFamily="34" charset="0"/>
                <a:cs typeface="Arial" panose="020B0604020202020204" pitchFamily="34" charset="0"/>
              </a:rPr>
              <a:t>transacionando </a:t>
            </a:r>
            <a:r>
              <a:rPr lang="pt-BR" sz="2800" dirty="0">
                <a:latin typeface="Arial" panose="020B0604020202020204" pitchFamily="34" charset="0"/>
                <a:cs typeface="Arial" panose="020B0604020202020204" pitchFamily="34" charset="0"/>
              </a:rPr>
              <a:t>para nenhum dos dois </a:t>
            </a:r>
            <a:r>
              <a:rPr lang="pt-BR" sz="2800" dirty="0" smtClean="0">
                <a:latin typeface="Arial" panose="020B0604020202020204" pitchFamily="34" charset="0"/>
                <a:cs typeface="Arial" panose="020B0604020202020204" pitchFamily="34" charset="0"/>
              </a:rPr>
              <a:t>polos. </a:t>
            </a:r>
            <a:endParaRPr lang="pt-BR"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652422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9512" y="188640"/>
            <a:ext cx="8812088" cy="864096"/>
          </a:xfrm>
        </p:spPr>
        <p:txBody>
          <a:bodyPr>
            <a:normAutofit/>
          </a:bodyPr>
          <a:lstStyle/>
          <a:p>
            <a:r>
              <a:rPr lang="pt-BR" sz="2800" dirty="0" err="1">
                <a:effectLst/>
              </a:rPr>
              <a:t>Questioning</a:t>
            </a:r>
            <a:endParaRPr lang="pt-BR" sz="2800" b="1" dirty="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endParaRPr>
          </a:p>
        </p:txBody>
      </p:sp>
      <p:sp>
        <p:nvSpPr>
          <p:cNvPr id="3" name="Espaço Reservado para Conteúdo 2"/>
          <p:cNvSpPr>
            <a:spLocks noGrp="1"/>
          </p:cNvSpPr>
          <p:nvPr>
            <p:ph idx="1"/>
          </p:nvPr>
        </p:nvSpPr>
        <p:spPr>
          <a:xfrm>
            <a:off x="107504" y="1052736"/>
            <a:ext cx="8884096" cy="5805264"/>
          </a:xfrm>
        </p:spPr>
        <p:txBody>
          <a:bodyPr>
            <a:normAutofit/>
          </a:bodyPr>
          <a:lstStyle/>
          <a:p>
            <a:pPr marL="0" indent="0" algn="just">
              <a:buNone/>
            </a:pPr>
            <a:r>
              <a:rPr lang="pt-BR" sz="2800" dirty="0" err="1">
                <a:latin typeface="Arial" panose="020B0604020202020204" pitchFamily="34" charset="0"/>
                <a:cs typeface="Arial" panose="020B0604020202020204" pitchFamily="34" charset="0"/>
              </a:rPr>
              <a:t>Questioning</a:t>
            </a:r>
            <a:r>
              <a:rPr lang="pt-BR" sz="2800" dirty="0">
                <a:latin typeface="Arial" panose="020B0604020202020204" pitchFamily="34" charset="0"/>
                <a:cs typeface="Arial" panose="020B0604020202020204" pitchFamily="34" charset="0"/>
              </a:rPr>
              <a:t> é um indivíduo que está questionando sua identidade de gênero ou orientação sexual, sem uma identidade definida por ora. Também refere-se a pessoas que não buscam uma identidade futura e sentem-se confortáveis em estar permanentemente questionando e explorando identidades.</a:t>
            </a:r>
          </a:p>
        </p:txBody>
      </p:sp>
    </p:spTree>
    <p:extLst>
      <p:ext uri="{BB962C8B-B14F-4D97-AF65-F5344CB8AC3E}">
        <p14:creationId xmlns:p14="http://schemas.microsoft.com/office/powerpoint/2010/main" val="15643282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9512" y="188640"/>
            <a:ext cx="8812088" cy="864096"/>
          </a:xfrm>
        </p:spPr>
        <p:txBody>
          <a:bodyPr>
            <a:normAutofit/>
          </a:bodyPr>
          <a:lstStyle/>
          <a:p>
            <a:r>
              <a:rPr lang="pt-BR" sz="2800" dirty="0" err="1">
                <a:effectLst/>
              </a:rPr>
              <a:t>Two-spirit</a:t>
            </a:r>
            <a:endParaRPr lang="pt-BR" sz="2800" b="1" dirty="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endParaRPr>
          </a:p>
        </p:txBody>
      </p:sp>
      <p:sp>
        <p:nvSpPr>
          <p:cNvPr id="3" name="Espaço Reservado para Conteúdo 2"/>
          <p:cNvSpPr>
            <a:spLocks noGrp="1"/>
          </p:cNvSpPr>
          <p:nvPr>
            <p:ph idx="1"/>
          </p:nvPr>
        </p:nvSpPr>
        <p:spPr>
          <a:xfrm>
            <a:off x="107504" y="1052736"/>
            <a:ext cx="8884096" cy="5805264"/>
          </a:xfrm>
        </p:spPr>
        <p:txBody>
          <a:bodyPr>
            <a:normAutofit/>
          </a:bodyPr>
          <a:lstStyle/>
          <a:p>
            <a:pPr marL="0" indent="0" algn="just">
              <a:buNone/>
            </a:pPr>
            <a:r>
              <a:rPr lang="pt-BR" sz="2800" dirty="0" err="1">
                <a:latin typeface="Arial" panose="020B0604020202020204" pitchFamily="34" charset="0"/>
                <a:cs typeface="Arial" panose="020B0604020202020204" pitchFamily="34" charset="0"/>
              </a:rPr>
              <a:t>Two-spirit</a:t>
            </a:r>
            <a:r>
              <a:rPr lang="pt-BR" sz="2800" dirty="0">
                <a:latin typeface="Arial" panose="020B0604020202020204" pitchFamily="34" charset="0"/>
                <a:cs typeface="Arial" panose="020B0604020202020204" pitchFamily="34" charset="0"/>
              </a:rPr>
              <a:t> é um termo usado por nativos norte americanos para se referir a indivíduos que possuiriam espíritos feminino e masculino. Historicamente, têm um papel social em várias dessas tribos e sociedades tradicionais, incluindo usar roupas de homens e mulheres e participar de tarefas tradicionalmente designadas a qualquer gênero. Outras culturas tradicionais também têm manifestações particulares e que desejam preservar e apresentar como alternativas, como os </a:t>
            </a:r>
            <a:r>
              <a:rPr lang="pt-BR" sz="2800" dirty="0" err="1">
                <a:latin typeface="Arial" panose="020B0604020202020204" pitchFamily="34" charset="0"/>
                <a:cs typeface="Arial" panose="020B0604020202020204" pitchFamily="34" charset="0"/>
              </a:rPr>
              <a:t>hijras</a:t>
            </a:r>
            <a:r>
              <a:rPr lang="pt-BR" sz="2800" dirty="0">
                <a:latin typeface="Arial" panose="020B0604020202020204" pitchFamily="34" charset="0"/>
                <a:cs typeface="Arial" panose="020B0604020202020204" pitchFamily="34" charset="0"/>
              </a:rPr>
              <a:t> no sul asiático, que se identificam como um terceiro gênero</a:t>
            </a:r>
          </a:p>
        </p:txBody>
      </p:sp>
    </p:spTree>
    <p:extLst>
      <p:ext uri="{BB962C8B-B14F-4D97-AF65-F5344CB8AC3E}">
        <p14:creationId xmlns:p14="http://schemas.microsoft.com/office/powerpoint/2010/main" val="25279335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2800" b="1" dirty="0" smtClean="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rPr>
              <a:t>Conceitos</a:t>
            </a:r>
            <a:endParaRPr lang="pt-BR" sz="2800" b="1" dirty="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endParaRPr>
          </a:p>
        </p:txBody>
      </p:sp>
      <p:sp>
        <p:nvSpPr>
          <p:cNvPr id="3" name="Espaço Reservado para Conteúdo 2"/>
          <p:cNvSpPr>
            <a:spLocks noGrp="1"/>
          </p:cNvSpPr>
          <p:nvPr>
            <p:ph idx="1"/>
          </p:nvPr>
        </p:nvSpPr>
        <p:spPr>
          <a:xfrm>
            <a:off x="0" y="1052736"/>
            <a:ext cx="8991600" cy="5544616"/>
          </a:xfrm>
        </p:spPr>
        <p:txBody>
          <a:bodyPr>
            <a:normAutofit/>
          </a:bodyPr>
          <a:lstStyle/>
          <a:p>
            <a:pPr marL="0" indent="0">
              <a:lnSpc>
                <a:spcPct val="150000"/>
              </a:lnSpc>
              <a:buNone/>
            </a:pPr>
            <a:r>
              <a:rPr lang="pt-BR" sz="2800" b="1" dirty="0" smtClean="0">
                <a:latin typeface="Arial" pitchFamily="34" charset="0"/>
                <a:cs typeface="Arial" pitchFamily="34" charset="0"/>
              </a:rPr>
              <a:t>Normatividade </a:t>
            </a:r>
          </a:p>
          <a:p>
            <a:pPr marL="0" indent="0">
              <a:lnSpc>
                <a:spcPct val="150000"/>
              </a:lnSpc>
              <a:buNone/>
            </a:pPr>
            <a:endParaRPr lang="pt-BR" sz="2800" b="1" dirty="0" smtClean="0">
              <a:latin typeface="Arial" pitchFamily="34" charset="0"/>
              <a:cs typeface="Arial" pitchFamily="34" charset="0"/>
            </a:endParaRPr>
          </a:p>
          <a:p>
            <a:pPr marL="0" indent="0">
              <a:lnSpc>
                <a:spcPct val="150000"/>
              </a:lnSpc>
              <a:buNone/>
            </a:pPr>
            <a:r>
              <a:rPr lang="pt-BR" sz="2800" b="1" dirty="0" smtClean="0">
                <a:latin typeface="Arial" pitchFamily="34" charset="0"/>
                <a:cs typeface="Arial" pitchFamily="34" charset="0"/>
              </a:rPr>
              <a:t>Agenciamento</a:t>
            </a:r>
          </a:p>
          <a:p>
            <a:pPr marL="0" indent="0">
              <a:lnSpc>
                <a:spcPct val="150000"/>
              </a:lnSpc>
              <a:buNone/>
            </a:pPr>
            <a:endParaRPr lang="pt-BR" sz="2800" b="1" dirty="0" smtClean="0">
              <a:latin typeface="Arial" pitchFamily="34" charset="0"/>
              <a:cs typeface="Arial" pitchFamily="34" charset="0"/>
            </a:endParaRPr>
          </a:p>
          <a:p>
            <a:pPr marL="0" indent="0">
              <a:lnSpc>
                <a:spcPct val="150000"/>
              </a:lnSpc>
              <a:buNone/>
            </a:pPr>
            <a:r>
              <a:rPr lang="pt-BR" sz="2800" b="1" dirty="0" smtClean="0">
                <a:latin typeface="Arial" pitchFamily="34" charset="0"/>
                <a:cs typeface="Arial" pitchFamily="34" charset="0"/>
              </a:rPr>
              <a:t>Abjeção dos corpos</a:t>
            </a:r>
          </a:p>
          <a:p>
            <a:pPr marL="0" indent="0">
              <a:lnSpc>
                <a:spcPct val="150000"/>
              </a:lnSpc>
              <a:buNone/>
            </a:pPr>
            <a:endParaRPr lang="pt-BR" sz="2800" b="1" dirty="0" smtClean="0">
              <a:latin typeface="Arial" pitchFamily="34" charset="0"/>
              <a:cs typeface="Arial" pitchFamily="34" charset="0"/>
            </a:endParaRPr>
          </a:p>
          <a:p>
            <a:pPr marL="0" indent="0">
              <a:lnSpc>
                <a:spcPct val="150000"/>
              </a:lnSpc>
              <a:buNone/>
            </a:pPr>
            <a:r>
              <a:rPr lang="pt-BR" sz="2800" b="1" dirty="0" err="1" smtClean="0">
                <a:latin typeface="Arial" pitchFamily="34" charset="0"/>
                <a:cs typeface="Arial" pitchFamily="34" charset="0"/>
              </a:rPr>
              <a:t>Performatividade</a:t>
            </a:r>
            <a:r>
              <a:rPr lang="pt-BR" sz="2800" b="1" dirty="0" smtClean="0">
                <a:latin typeface="Arial" pitchFamily="34" charset="0"/>
                <a:cs typeface="Arial" pitchFamily="34" charset="0"/>
              </a:rPr>
              <a:t> de gênero</a:t>
            </a:r>
            <a:endParaRPr lang="pt-BR" sz="2800" b="1" dirty="0">
              <a:latin typeface="Arial" pitchFamily="34" charset="0"/>
              <a:cs typeface="Arial" pitchFamily="34" charset="0"/>
            </a:endParaRPr>
          </a:p>
        </p:txBody>
      </p:sp>
    </p:spTree>
    <p:extLst>
      <p:ext uri="{BB962C8B-B14F-4D97-AF65-F5344CB8AC3E}">
        <p14:creationId xmlns:p14="http://schemas.microsoft.com/office/powerpoint/2010/main" val="4068384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2800" b="1" dirty="0" smtClean="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rPr>
              <a:t>Conceitos</a:t>
            </a:r>
            <a:endParaRPr lang="pt-BR" sz="2800" b="1" dirty="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endParaRPr>
          </a:p>
        </p:txBody>
      </p:sp>
      <p:sp>
        <p:nvSpPr>
          <p:cNvPr id="3" name="Espaço Reservado para Conteúdo 2"/>
          <p:cNvSpPr>
            <a:spLocks noGrp="1"/>
          </p:cNvSpPr>
          <p:nvPr>
            <p:ph idx="1"/>
          </p:nvPr>
        </p:nvSpPr>
        <p:spPr>
          <a:xfrm>
            <a:off x="0" y="1052736"/>
            <a:ext cx="8991600" cy="5544616"/>
          </a:xfrm>
        </p:spPr>
        <p:txBody>
          <a:bodyPr>
            <a:normAutofit/>
          </a:bodyPr>
          <a:lstStyle/>
          <a:p>
            <a:pPr marL="0" indent="0">
              <a:lnSpc>
                <a:spcPct val="150000"/>
              </a:lnSpc>
              <a:buNone/>
            </a:pPr>
            <a:r>
              <a:rPr lang="pt-BR" sz="2800" b="1" dirty="0" smtClean="0">
                <a:latin typeface="Arial" pitchFamily="34" charset="0"/>
                <a:cs typeface="Arial" pitchFamily="34" charset="0"/>
              </a:rPr>
              <a:t>Normatividade</a:t>
            </a:r>
            <a:r>
              <a:rPr lang="pt-BR" sz="2800" dirty="0" smtClean="0">
                <a:latin typeface="Arial" pitchFamily="34" charset="0"/>
                <a:cs typeface="Arial" pitchFamily="34" charset="0"/>
              </a:rPr>
              <a:t> – desnaturalização de conceitos – </a:t>
            </a:r>
          </a:p>
          <a:p>
            <a:pPr marL="0" indent="0" algn="ctr">
              <a:lnSpc>
                <a:spcPct val="150000"/>
              </a:lnSpc>
              <a:buNone/>
            </a:pPr>
            <a:r>
              <a:rPr lang="pt-BR" sz="2800" dirty="0" smtClean="0">
                <a:latin typeface="Arial" pitchFamily="34" charset="0"/>
                <a:cs typeface="Arial" pitchFamily="34" charset="0"/>
              </a:rPr>
              <a:t>quem não segue a norma??</a:t>
            </a:r>
          </a:p>
        </p:txBody>
      </p:sp>
    </p:spTree>
    <p:extLst>
      <p:ext uri="{BB962C8B-B14F-4D97-AF65-F5344CB8AC3E}">
        <p14:creationId xmlns:p14="http://schemas.microsoft.com/office/powerpoint/2010/main" val="9920627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2800" b="1" dirty="0" smtClean="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rPr>
              <a:t>Conceitos</a:t>
            </a:r>
            <a:endParaRPr lang="pt-BR" sz="2800" b="1" dirty="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endParaRPr>
          </a:p>
        </p:txBody>
      </p:sp>
      <p:sp>
        <p:nvSpPr>
          <p:cNvPr id="3" name="Espaço Reservado para Conteúdo 2"/>
          <p:cNvSpPr>
            <a:spLocks noGrp="1"/>
          </p:cNvSpPr>
          <p:nvPr>
            <p:ph idx="1"/>
          </p:nvPr>
        </p:nvSpPr>
        <p:spPr>
          <a:xfrm>
            <a:off x="0" y="1052736"/>
            <a:ext cx="8991600" cy="5544616"/>
          </a:xfrm>
        </p:spPr>
        <p:txBody>
          <a:bodyPr>
            <a:normAutofit/>
          </a:bodyPr>
          <a:lstStyle/>
          <a:p>
            <a:pPr marL="0" indent="0">
              <a:lnSpc>
                <a:spcPct val="150000"/>
              </a:lnSpc>
              <a:buNone/>
            </a:pPr>
            <a:r>
              <a:rPr lang="pt-BR" sz="2800" b="1" dirty="0" smtClean="0">
                <a:latin typeface="Arial" pitchFamily="34" charset="0"/>
                <a:cs typeface="Arial" pitchFamily="34" charset="0"/>
              </a:rPr>
              <a:t>Agenciamento:</a:t>
            </a:r>
          </a:p>
          <a:p>
            <a:pPr marL="0" indent="0">
              <a:lnSpc>
                <a:spcPct val="150000"/>
              </a:lnSpc>
              <a:buNone/>
            </a:pPr>
            <a:r>
              <a:rPr lang="pt-BR" sz="2800" dirty="0" smtClean="0">
                <a:latin typeface="Arial" pitchFamily="34" charset="0"/>
                <a:cs typeface="Arial" pitchFamily="34" charset="0"/>
              </a:rPr>
              <a:t>Resistência e capacidade de ação política.</a:t>
            </a:r>
          </a:p>
          <a:p>
            <a:pPr marL="0" indent="0">
              <a:lnSpc>
                <a:spcPct val="150000"/>
              </a:lnSpc>
              <a:buNone/>
            </a:pPr>
            <a:r>
              <a:rPr lang="pt-BR" sz="2800" dirty="0" smtClean="0">
                <a:latin typeface="Arial" pitchFamily="34" charset="0"/>
                <a:cs typeface="Arial" pitchFamily="34" charset="0"/>
              </a:rPr>
              <a:t>Estratégias de resistência e subversão.</a:t>
            </a:r>
          </a:p>
          <a:p>
            <a:pPr marL="0" indent="0">
              <a:lnSpc>
                <a:spcPct val="150000"/>
              </a:lnSpc>
              <a:buNone/>
            </a:pPr>
            <a:r>
              <a:rPr lang="pt-BR" sz="2800" dirty="0" smtClean="0">
                <a:latin typeface="Arial" pitchFamily="34" charset="0"/>
                <a:cs typeface="Arial" pitchFamily="34" charset="0"/>
              </a:rPr>
              <a:t>Romper com a lógica hegemônica.</a:t>
            </a:r>
          </a:p>
          <a:p>
            <a:pPr marL="0" indent="0" algn="just">
              <a:lnSpc>
                <a:spcPct val="150000"/>
              </a:lnSpc>
              <a:buNone/>
            </a:pPr>
            <a:r>
              <a:rPr lang="pt-BR" sz="2800" dirty="0" smtClean="0">
                <a:latin typeface="Arial" pitchFamily="34" charset="0"/>
                <a:cs typeface="Arial" pitchFamily="34" charset="0"/>
              </a:rPr>
              <a:t>Motor da agência é o desejo que impulsiona a mudança.</a:t>
            </a:r>
          </a:p>
          <a:p>
            <a:pPr marL="0" indent="0" algn="just">
              <a:lnSpc>
                <a:spcPct val="150000"/>
              </a:lnSpc>
              <a:buNone/>
            </a:pPr>
            <a:r>
              <a:rPr lang="pt-BR" sz="2800" dirty="0" smtClean="0">
                <a:latin typeface="Arial" pitchFamily="34" charset="0"/>
                <a:cs typeface="Arial" pitchFamily="34" charset="0"/>
              </a:rPr>
              <a:t>O desejo se dá pelo discurso</a:t>
            </a:r>
          </a:p>
        </p:txBody>
      </p:sp>
    </p:spTree>
    <p:extLst>
      <p:ext uri="{BB962C8B-B14F-4D97-AF65-F5344CB8AC3E}">
        <p14:creationId xmlns:p14="http://schemas.microsoft.com/office/powerpoint/2010/main" val="4988405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a:bodyPr>
          <a:lstStyle/>
          <a:p>
            <a:r>
              <a:rPr lang="pt-BR" sz="2800" b="1" dirty="0" smtClean="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rPr>
              <a:t>Organização da aula:</a:t>
            </a:r>
            <a:endParaRPr lang="pt-BR" sz="2800" b="1" dirty="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endParaRPr>
          </a:p>
        </p:txBody>
      </p:sp>
      <p:sp>
        <p:nvSpPr>
          <p:cNvPr id="5" name="Espaço Reservado para Conteúdo 4"/>
          <p:cNvSpPr>
            <a:spLocks noGrp="1"/>
          </p:cNvSpPr>
          <p:nvPr>
            <p:ph idx="1"/>
          </p:nvPr>
        </p:nvSpPr>
        <p:spPr>
          <a:xfrm>
            <a:off x="214282" y="2214554"/>
            <a:ext cx="8777318" cy="3865571"/>
          </a:xfrm>
        </p:spPr>
        <p:txBody>
          <a:bodyPr>
            <a:normAutofit/>
          </a:bodyPr>
          <a:lstStyle/>
          <a:p>
            <a:r>
              <a:rPr lang="pt-BR" sz="2400" dirty="0" err="1" smtClean="0">
                <a:latin typeface="Arial" pitchFamily="34" charset="0"/>
                <a:cs typeface="Arial" pitchFamily="34" charset="0"/>
              </a:rPr>
              <a:t>Buther</a:t>
            </a:r>
            <a:r>
              <a:rPr lang="pt-BR" sz="2400" dirty="0" smtClean="0">
                <a:latin typeface="Arial" pitchFamily="34" charset="0"/>
                <a:cs typeface="Arial" pitchFamily="34" charset="0"/>
              </a:rPr>
              <a:t> biografia</a:t>
            </a:r>
          </a:p>
          <a:p>
            <a:r>
              <a:rPr lang="pt-BR" sz="2400" dirty="0" smtClean="0">
                <a:latin typeface="Arial" pitchFamily="34" charset="0"/>
                <a:cs typeface="Arial" pitchFamily="34" charset="0"/>
              </a:rPr>
              <a:t>Conceitos de diversidade sexual, agenciamento, normatividade e </a:t>
            </a:r>
            <a:r>
              <a:rPr lang="pt-BR" sz="2400" dirty="0" err="1" smtClean="0">
                <a:latin typeface="Arial" pitchFamily="34" charset="0"/>
                <a:cs typeface="Arial" pitchFamily="34" charset="0"/>
              </a:rPr>
              <a:t>performatividade</a:t>
            </a:r>
            <a:r>
              <a:rPr lang="pt-BR" sz="2400" dirty="0" smtClean="0">
                <a:latin typeface="Arial" pitchFamily="34" charset="0"/>
                <a:cs typeface="Arial" pitchFamily="34" charset="0"/>
              </a:rPr>
              <a:t>.</a:t>
            </a:r>
          </a:p>
          <a:p>
            <a:r>
              <a:rPr lang="pt-BR" sz="2400" dirty="0" smtClean="0">
                <a:latin typeface="Arial" pitchFamily="34" charset="0"/>
                <a:cs typeface="Arial" pitchFamily="34" charset="0"/>
              </a:rPr>
              <a:t>Sexualidade e política pública</a:t>
            </a:r>
          </a:p>
          <a:p>
            <a:r>
              <a:rPr lang="pt-BR" sz="2400" dirty="0" smtClean="0">
                <a:latin typeface="Arial" pitchFamily="34" charset="0"/>
                <a:cs typeface="Arial" pitchFamily="34" charset="0"/>
              </a:rPr>
              <a:t>XXXXXXX</a:t>
            </a:r>
          </a:p>
          <a:p>
            <a:pPr marL="0" indent="0" algn="ctr">
              <a:buNone/>
            </a:pPr>
            <a:endParaRPr lang="pt-BR" sz="2400" dirty="0" smtClean="0">
              <a:latin typeface="Arial" pitchFamily="34" charset="0"/>
              <a:cs typeface="Arial" pitchFamily="34" charset="0"/>
            </a:endParaRPr>
          </a:p>
          <a:p>
            <a:endParaRPr lang="pt-BR"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2800" b="1" dirty="0" smtClean="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rPr>
              <a:t>Conceitos</a:t>
            </a:r>
            <a:endParaRPr lang="pt-BR" sz="2800" b="1" dirty="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endParaRPr>
          </a:p>
        </p:txBody>
      </p:sp>
      <p:sp>
        <p:nvSpPr>
          <p:cNvPr id="3" name="Espaço Reservado para Conteúdo 2"/>
          <p:cNvSpPr>
            <a:spLocks noGrp="1"/>
          </p:cNvSpPr>
          <p:nvPr>
            <p:ph idx="1"/>
          </p:nvPr>
        </p:nvSpPr>
        <p:spPr>
          <a:xfrm>
            <a:off x="0" y="1052736"/>
            <a:ext cx="8991600" cy="5544616"/>
          </a:xfrm>
        </p:spPr>
        <p:txBody>
          <a:bodyPr>
            <a:normAutofit/>
          </a:bodyPr>
          <a:lstStyle/>
          <a:p>
            <a:pPr marL="0" indent="0">
              <a:lnSpc>
                <a:spcPct val="150000"/>
              </a:lnSpc>
              <a:buNone/>
            </a:pPr>
            <a:r>
              <a:rPr lang="pt-BR" sz="2800" b="1" dirty="0" smtClean="0">
                <a:latin typeface="Arial" pitchFamily="34" charset="0"/>
                <a:cs typeface="Arial" pitchFamily="34" charset="0"/>
              </a:rPr>
              <a:t>Abjeção dos corpos</a:t>
            </a:r>
          </a:p>
          <a:p>
            <a:pPr>
              <a:lnSpc>
                <a:spcPct val="150000"/>
              </a:lnSpc>
            </a:pPr>
            <a:r>
              <a:rPr lang="pt-BR" sz="2800" dirty="0" smtClean="0">
                <a:latin typeface="Arial" panose="020B0604020202020204" pitchFamily="34" charset="0"/>
                <a:cs typeface="Arial" panose="020B0604020202020204" pitchFamily="34" charset="0"/>
              </a:rPr>
              <a:t>negação </a:t>
            </a:r>
            <a:r>
              <a:rPr lang="pt-BR" sz="2800" dirty="0">
                <a:latin typeface="Arial" panose="020B0604020202020204" pitchFamily="34" charset="0"/>
                <a:cs typeface="Arial" panose="020B0604020202020204" pitchFamily="34" charset="0"/>
              </a:rPr>
              <a:t>de </a:t>
            </a:r>
            <a:r>
              <a:rPr lang="pt-BR" sz="2800" dirty="0" smtClean="0">
                <a:latin typeface="Arial" panose="020B0604020202020204" pitchFamily="34" charset="0"/>
                <a:cs typeface="Arial" panose="020B0604020202020204" pitchFamily="34" charset="0"/>
              </a:rPr>
              <a:t>direitos; </a:t>
            </a:r>
          </a:p>
          <a:p>
            <a:pPr>
              <a:lnSpc>
                <a:spcPct val="150000"/>
              </a:lnSpc>
            </a:pPr>
            <a:r>
              <a:rPr lang="pt-BR" sz="2800" dirty="0" smtClean="0">
                <a:latin typeface="Arial" panose="020B0604020202020204" pitchFamily="34" charset="0"/>
                <a:cs typeface="Arial" panose="020B0604020202020204" pitchFamily="34" charset="0"/>
              </a:rPr>
              <a:t>própria </a:t>
            </a:r>
            <a:r>
              <a:rPr lang="pt-BR" sz="2800" dirty="0">
                <a:latin typeface="Arial" panose="020B0604020202020204" pitchFamily="34" charset="0"/>
                <a:cs typeface="Arial" panose="020B0604020202020204" pitchFamily="34" charset="0"/>
              </a:rPr>
              <a:t>ausência de reconhecimento e de </a:t>
            </a:r>
            <a:r>
              <a:rPr lang="pt-BR" sz="2800" dirty="0" smtClean="0">
                <a:latin typeface="Arial" panose="020B0604020202020204" pitchFamily="34" charset="0"/>
                <a:cs typeface="Arial" panose="020B0604020202020204" pitchFamily="34" charset="0"/>
              </a:rPr>
              <a:t>legitimidade;</a:t>
            </a:r>
          </a:p>
          <a:p>
            <a:pPr>
              <a:lnSpc>
                <a:spcPct val="150000"/>
              </a:lnSpc>
            </a:pPr>
            <a:endParaRPr lang="pt-BR" sz="2800" dirty="0">
              <a:latin typeface="Arial" panose="020B0604020202020204" pitchFamily="34" charset="0"/>
              <a:cs typeface="Arial" panose="020B0604020202020204" pitchFamily="34" charset="0"/>
            </a:endParaRPr>
          </a:p>
          <a:p>
            <a:pPr marL="0" indent="0" algn="ctr">
              <a:lnSpc>
                <a:spcPct val="150000"/>
              </a:lnSpc>
              <a:buNone/>
            </a:pPr>
            <a:r>
              <a:rPr lang="pt-BR" sz="2800" b="1" dirty="0" smtClean="0">
                <a:latin typeface="Arial" panose="020B0604020202020204" pitchFamily="34" charset="0"/>
                <a:cs typeface="Arial" panose="020B0604020202020204" pitchFamily="34" charset="0"/>
              </a:rPr>
              <a:t>Prostitutas, travestis e dementes</a:t>
            </a:r>
          </a:p>
        </p:txBody>
      </p:sp>
    </p:spTree>
    <p:extLst>
      <p:ext uri="{BB962C8B-B14F-4D97-AF65-F5344CB8AC3E}">
        <p14:creationId xmlns:p14="http://schemas.microsoft.com/office/powerpoint/2010/main" val="1624830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2800" b="1" dirty="0" smtClean="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rPr>
              <a:t>Conceitos</a:t>
            </a:r>
            <a:endParaRPr lang="pt-BR" sz="2800" b="1" dirty="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endParaRPr>
          </a:p>
        </p:txBody>
      </p:sp>
      <p:sp>
        <p:nvSpPr>
          <p:cNvPr id="3" name="Espaço Reservado para Conteúdo 2"/>
          <p:cNvSpPr>
            <a:spLocks noGrp="1"/>
          </p:cNvSpPr>
          <p:nvPr>
            <p:ph idx="1"/>
          </p:nvPr>
        </p:nvSpPr>
        <p:spPr>
          <a:xfrm>
            <a:off x="0" y="1052736"/>
            <a:ext cx="8991600" cy="5544616"/>
          </a:xfrm>
        </p:spPr>
        <p:txBody>
          <a:bodyPr>
            <a:normAutofit/>
          </a:bodyPr>
          <a:lstStyle/>
          <a:p>
            <a:pPr marL="0" indent="0">
              <a:lnSpc>
                <a:spcPct val="150000"/>
              </a:lnSpc>
              <a:buNone/>
            </a:pPr>
            <a:r>
              <a:rPr lang="pt-BR" sz="2800" b="1" dirty="0" smtClean="0">
                <a:latin typeface="Arial" pitchFamily="34" charset="0"/>
                <a:cs typeface="Arial" pitchFamily="34" charset="0"/>
              </a:rPr>
              <a:t>Abjeção dos corpos</a:t>
            </a:r>
          </a:p>
          <a:p>
            <a:pPr marL="0" indent="0">
              <a:lnSpc>
                <a:spcPct val="150000"/>
              </a:lnSpc>
              <a:buNone/>
            </a:pPr>
            <a:r>
              <a:rPr lang="pt-BR" sz="2800" dirty="0" smtClean="0">
                <a:latin typeface="Arial" panose="020B0604020202020204" pitchFamily="34" charset="0"/>
                <a:cs typeface="Arial" panose="020B0604020202020204" pitchFamily="34" charset="0"/>
              </a:rPr>
              <a:t>Não ligado apenas ao sexo</a:t>
            </a:r>
          </a:p>
          <a:p>
            <a:pPr marL="0" indent="0" algn="ctr">
              <a:lnSpc>
                <a:spcPct val="150000"/>
              </a:lnSpc>
              <a:buNone/>
            </a:pPr>
            <a:r>
              <a:rPr lang="pt-BR" sz="2800" b="1" dirty="0" smtClean="0">
                <a:latin typeface="Arial" panose="020B0604020202020204" pitchFamily="34" charset="0"/>
                <a:cs typeface="Arial" panose="020B0604020202020204" pitchFamily="34" charset="0"/>
              </a:rPr>
              <a:t>“corpos cujas vidas não são consideradas “vidas” e cuja a materialidade é entendida com não importante” </a:t>
            </a:r>
            <a:r>
              <a:rPr lang="pt-BR" sz="2800" dirty="0" smtClean="0">
                <a:latin typeface="Arial" panose="020B0604020202020204" pitchFamily="34" charset="0"/>
                <a:cs typeface="Arial" panose="020B0604020202020204" pitchFamily="34" charset="0"/>
              </a:rPr>
              <a:t>(pag. 161, 2002)</a:t>
            </a:r>
            <a:r>
              <a:rPr lang="pt-BR" sz="2800" b="1" dirty="0" smtClean="0">
                <a:latin typeface="Arial" panose="020B0604020202020204" pitchFamily="34" charset="0"/>
                <a:cs typeface="Arial" panose="020B0604020202020204" pitchFamily="34" charset="0"/>
              </a:rPr>
              <a:t> </a:t>
            </a:r>
          </a:p>
          <a:p>
            <a:pPr>
              <a:lnSpc>
                <a:spcPct val="150000"/>
              </a:lnSpc>
            </a:pPr>
            <a:endParaRPr lang="pt-BR" sz="2800" b="1" dirty="0" smtClean="0">
              <a:latin typeface="Arial" panose="020B0604020202020204" pitchFamily="34" charset="0"/>
              <a:cs typeface="Arial" panose="020B0604020202020204"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8184" y="4869160"/>
            <a:ext cx="2657475" cy="1719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ixaDeTexto 3"/>
          <p:cNvSpPr txBox="1"/>
          <p:nvPr/>
        </p:nvSpPr>
        <p:spPr>
          <a:xfrm>
            <a:off x="467544" y="5229200"/>
            <a:ext cx="5184576" cy="1569660"/>
          </a:xfrm>
          <a:prstGeom prst="rect">
            <a:avLst/>
          </a:prstGeom>
          <a:noFill/>
          <a:ln>
            <a:solidFill>
              <a:schemeClr val="tx1">
                <a:lumMod val="50000"/>
                <a:lumOff val="50000"/>
              </a:schemeClr>
            </a:solidFill>
          </a:ln>
        </p:spPr>
        <p:txBody>
          <a:bodyPr wrap="square" rtlCol="0">
            <a:spAutoFit/>
          </a:bodyPr>
          <a:lstStyle/>
          <a:p>
            <a:r>
              <a:rPr lang="pt-BR" sz="2400" dirty="0" smtClean="0">
                <a:latin typeface="Arial" panose="020B0604020202020204" pitchFamily="34" charset="0"/>
                <a:cs typeface="Arial" panose="020B0604020202020204" pitchFamily="34" charset="0"/>
              </a:rPr>
              <a:t>Problemas com os exemplos.</a:t>
            </a:r>
          </a:p>
          <a:p>
            <a:r>
              <a:rPr lang="pt-BR" sz="2400" dirty="0" smtClean="0">
                <a:latin typeface="Arial" panose="020B0604020202020204" pitchFamily="34" charset="0"/>
                <a:cs typeface="Arial" panose="020B0604020202020204" pitchFamily="34" charset="0"/>
              </a:rPr>
              <a:t>Falta de conteúdo</a:t>
            </a:r>
          </a:p>
          <a:p>
            <a:r>
              <a:rPr lang="pt-BR" sz="2400" dirty="0" smtClean="0">
                <a:latin typeface="Arial" panose="020B0604020202020204" pitchFamily="34" charset="0"/>
                <a:cs typeface="Arial" panose="020B0604020202020204" pitchFamily="34" charset="0"/>
              </a:rPr>
              <a:t>Vazio</a:t>
            </a:r>
          </a:p>
          <a:p>
            <a:pPr algn="ctr"/>
            <a:r>
              <a:rPr lang="pt-BR" sz="2400" dirty="0" smtClean="0">
                <a:latin typeface="Arial" panose="020B0604020202020204" pitchFamily="34" charset="0"/>
                <a:cs typeface="Arial" panose="020B0604020202020204" pitchFamily="34" charset="0"/>
              </a:rPr>
              <a:t>EXEMPLO NORMATIZA</a:t>
            </a:r>
            <a:endParaRPr lang="pt-B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589249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2800" b="1" dirty="0" smtClean="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rPr>
              <a:t>Conceitos</a:t>
            </a:r>
            <a:endParaRPr lang="pt-BR" sz="2800" b="1" dirty="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endParaRPr>
          </a:p>
        </p:txBody>
      </p:sp>
      <p:sp>
        <p:nvSpPr>
          <p:cNvPr id="3" name="Espaço Reservado para Conteúdo 2"/>
          <p:cNvSpPr>
            <a:spLocks noGrp="1"/>
          </p:cNvSpPr>
          <p:nvPr>
            <p:ph idx="1"/>
          </p:nvPr>
        </p:nvSpPr>
        <p:spPr>
          <a:xfrm>
            <a:off x="0" y="1052736"/>
            <a:ext cx="8991600" cy="5544616"/>
          </a:xfrm>
        </p:spPr>
        <p:txBody>
          <a:bodyPr>
            <a:normAutofit fontScale="85000" lnSpcReduction="10000"/>
          </a:bodyPr>
          <a:lstStyle/>
          <a:p>
            <a:pPr marL="0" indent="0">
              <a:lnSpc>
                <a:spcPct val="150000"/>
              </a:lnSpc>
              <a:buNone/>
            </a:pPr>
            <a:r>
              <a:rPr lang="pt-BR" sz="2800" b="1" dirty="0" err="1" smtClean="0">
                <a:latin typeface="Arial" pitchFamily="34" charset="0"/>
                <a:cs typeface="Arial" pitchFamily="34" charset="0"/>
              </a:rPr>
              <a:t>Performatividade</a:t>
            </a:r>
            <a:r>
              <a:rPr lang="pt-BR" sz="2800" b="1" dirty="0" smtClean="0">
                <a:latin typeface="Arial" pitchFamily="34" charset="0"/>
                <a:cs typeface="Arial" pitchFamily="34" charset="0"/>
              </a:rPr>
              <a:t> do gênero</a:t>
            </a:r>
          </a:p>
          <a:p>
            <a:pPr marL="0" indent="0" algn="just">
              <a:lnSpc>
                <a:spcPct val="150000"/>
              </a:lnSpc>
              <a:buNone/>
            </a:pPr>
            <a:r>
              <a:rPr lang="pt-BR" sz="2800" dirty="0" smtClean="0">
                <a:latin typeface="Arial" panose="020B0604020202020204" pitchFamily="34" charset="0"/>
                <a:cs typeface="Arial" panose="020B0604020202020204" pitchFamily="34" charset="0"/>
              </a:rPr>
              <a:t>Identidade </a:t>
            </a:r>
            <a:r>
              <a:rPr lang="pt-BR" sz="2800" dirty="0">
                <a:latin typeface="Arial" panose="020B0604020202020204" pitchFamily="34" charset="0"/>
                <a:cs typeface="Arial" panose="020B0604020202020204" pitchFamily="34" charset="0"/>
              </a:rPr>
              <a:t>das pessoas não-binárias </a:t>
            </a:r>
            <a:r>
              <a:rPr lang="pt-BR" sz="2800" dirty="0" smtClean="0">
                <a:latin typeface="Arial" panose="020B0604020202020204" pitchFamily="34" charset="0"/>
                <a:cs typeface="Arial" panose="020B0604020202020204" pitchFamily="34" charset="0"/>
              </a:rPr>
              <a:t>–que </a:t>
            </a:r>
            <a:r>
              <a:rPr lang="pt-BR" sz="2800" dirty="0">
                <a:latin typeface="Arial" panose="020B0604020202020204" pitchFamily="34" charset="0"/>
                <a:cs typeface="Arial" panose="020B0604020202020204" pitchFamily="34" charset="0"/>
              </a:rPr>
              <a:t>rejeitam as atribuições binárias (ser ‘homem’ ou ‘mulher</a:t>
            </a:r>
            <a:r>
              <a:rPr lang="pt-BR" sz="2800" dirty="0" smtClean="0">
                <a:latin typeface="Arial" panose="020B0604020202020204" pitchFamily="34" charset="0"/>
                <a:cs typeface="Arial" panose="020B0604020202020204" pitchFamily="34" charset="0"/>
              </a:rPr>
              <a:t>’).</a:t>
            </a:r>
          </a:p>
          <a:p>
            <a:pPr marL="0" indent="0">
              <a:lnSpc>
                <a:spcPct val="150000"/>
              </a:lnSpc>
              <a:buNone/>
            </a:pPr>
            <a:r>
              <a:rPr lang="pt-BR" sz="2800" dirty="0"/>
              <a:t>Contrapor o </a:t>
            </a:r>
            <a:r>
              <a:rPr lang="pt-BR" sz="2800" dirty="0" smtClean="0"/>
              <a:t>binarismo.</a:t>
            </a:r>
          </a:p>
          <a:p>
            <a:pPr marL="0" indent="0" algn="just">
              <a:lnSpc>
                <a:spcPct val="150000"/>
              </a:lnSpc>
              <a:buNone/>
            </a:pPr>
            <a:r>
              <a:rPr lang="pt-BR" sz="2800" dirty="0" smtClean="0">
                <a:latin typeface="Arial" panose="020B0604020202020204" pitchFamily="34" charset="0"/>
                <a:cs typeface="Arial" panose="020B0604020202020204" pitchFamily="34" charset="0"/>
              </a:rPr>
              <a:t>Fazer a </a:t>
            </a:r>
            <a:r>
              <a:rPr lang="pt-BR" sz="2800" dirty="0">
                <a:latin typeface="Arial" panose="020B0604020202020204" pitchFamily="34" charset="0"/>
                <a:cs typeface="Arial" panose="020B0604020202020204" pitchFamily="34" charset="0"/>
              </a:rPr>
              <a:t>performance de ambos os gêneros (através de signos visuais, como a roupa, ou outros signos performativos, como a modificação na linguagem), é atingir a estruturação compulsória de gêneros em seu cerne. </a:t>
            </a:r>
            <a:endParaRPr lang="pt-BR" sz="2800" dirty="0" smtClean="0">
              <a:latin typeface="Arial" panose="020B0604020202020204" pitchFamily="34" charset="0"/>
              <a:cs typeface="Arial" panose="020B0604020202020204" pitchFamily="34" charset="0"/>
            </a:endParaRPr>
          </a:p>
          <a:p>
            <a:pPr marL="0" indent="0" algn="just">
              <a:lnSpc>
                <a:spcPct val="150000"/>
              </a:lnSpc>
              <a:buNone/>
            </a:pPr>
            <a:r>
              <a:rPr lang="pt-BR" sz="2800" dirty="0" smtClean="0">
                <a:latin typeface="Arial" panose="020B0604020202020204" pitchFamily="34" charset="0"/>
                <a:cs typeface="Arial" panose="020B0604020202020204" pitchFamily="34" charset="0"/>
              </a:rPr>
              <a:t>As </a:t>
            </a:r>
            <a:r>
              <a:rPr lang="pt-BR" sz="2800" dirty="0">
                <a:latin typeface="Arial" panose="020B0604020202020204" pitchFamily="34" charset="0"/>
                <a:cs typeface="Arial" panose="020B0604020202020204" pitchFamily="34" charset="0"/>
              </a:rPr>
              <a:t>pessoas </a:t>
            </a:r>
            <a:r>
              <a:rPr lang="pt-BR" sz="2800" dirty="0" err="1">
                <a:latin typeface="Arial" panose="020B0604020202020204" pitchFamily="34" charset="0"/>
                <a:cs typeface="Arial" panose="020B0604020202020204" pitchFamily="34" charset="0"/>
              </a:rPr>
              <a:t>trans</a:t>
            </a:r>
            <a:r>
              <a:rPr lang="pt-BR" sz="2800" dirty="0">
                <a:latin typeface="Arial" panose="020B0604020202020204" pitchFamily="34" charset="0"/>
                <a:cs typeface="Arial" panose="020B0604020202020204" pitchFamily="34" charset="0"/>
              </a:rPr>
              <a:t> subvertem a ordem compulsória entre sexo, gênero e desejo; </a:t>
            </a:r>
            <a:r>
              <a:rPr lang="pt-BR" sz="2800" dirty="0" smtClean="0">
                <a:latin typeface="Arial" panose="020B0604020202020204" pitchFamily="34" charset="0"/>
                <a:cs typeface="Arial" panose="020B0604020202020204" pitchFamily="34" charset="0"/>
              </a:rPr>
              <a:t>ligada </a:t>
            </a:r>
            <a:r>
              <a:rPr lang="pt-BR" sz="2800" dirty="0">
                <a:latin typeface="Arial" panose="020B0604020202020204" pitchFamily="34" charset="0"/>
                <a:cs typeface="Arial" panose="020B0604020202020204" pitchFamily="34" charset="0"/>
              </a:rPr>
              <a:t>a uma matriz </a:t>
            </a:r>
            <a:r>
              <a:rPr lang="pt-BR" sz="2800" dirty="0" smtClean="0">
                <a:latin typeface="Arial" panose="020B0604020202020204" pitchFamily="34" charset="0"/>
                <a:cs typeface="Arial" panose="020B0604020202020204" pitchFamily="34" charset="0"/>
              </a:rPr>
              <a:t>heterossexual</a:t>
            </a:r>
            <a:endParaRPr lang="pt-BR" sz="2800" b="1" dirty="0" smtClean="0">
              <a:latin typeface="Arial" pitchFamily="34" charset="0"/>
              <a:cs typeface="Arial" pitchFamily="34" charset="0"/>
            </a:endParaRPr>
          </a:p>
        </p:txBody>
      </p:sp>
    </p:spTree>
    <p:extLst>
      <p:ext uri="{BB962C8B-B14F-4D97-AF65-F5344CB8AC3E}">
        <p14:creationId xmlns:p14="http://schemas.microsoft.com/office/powerpoint/2010/main" val="29781643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2800" b="1" dirty="0" smtClean="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rPr>
              <a:t>Conceitos</a:t>
            </a:r>
            <a:endParaRPr lang="pt-BR" sz="2800" b="1" dirty="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endParaRPr>
          </a:p>
        </p:txBody>
      </p:sp>
      <p:sp>
        <p:nvSpPr>
          <p:cNvPr id="3" name="Espaço Reservado para Conteúdo 2"/>
          <p:cNvSpPr>
            <a:spLocks noGrp="1"/>
          </p:cNvSpPr>
          <p:nvPr>
            <p:ph idx="1"/>
          </p:nvPr>
        </p:nvSpPr>
        <p:spPr>
          <a:xfrm>
            <a:off x="0" y="1052736"/>
            <a:ext cx="8991600" cy="5544616"/>
          </a:xfrm>
        </p:spPr>
        <p:txBody>
          <a:bodyPr>
            <a:normAutofit/>
          </a:bodyPr>
          <a:lstStyle/>
          <a:p>
            <a:pPr marL="0" indent="0">
              <a:lnSpc>
                <a:spcPct val="150000"/>
              </a:lnSpc>
              <a:buNone/>
            </a:pPr>
            <a:r>
              <a:rPr lang="pt-BR" sz="2800" b="1" dirty="0" err="1" smtClean="0">
                <a:latin typeface="Arial" pitchFamily="34" charset="0"/>
                <a:cs typeface="Arial" pitchFamily="34" charset="0"/>
              </a:rPr>
              <a:t>Performatividade</a:t>
            </a:r>
            <a:r>
              <a:rPr lang="pt-BR" sz="2800" b="1" dirty="0" smtClean="0">
                <a:latin typeface="Arial" pitchFamily="34" charset="0"/>
                <a:cs typeface="Arial" pitchFamily="34" charset="0"/>
              </a:rPr>
              <a:t> do gênero</a:t>
            </a:r>
          </a:p>
          <a:p>
            <a:pPr marL="0" indent="0" algn="just">
              <a:buNone/>
            </a:pPr>
            <a:r>
              <a:rPr lang="pt-BR" sz="2800" dirty="0" smtClean="0">
                <a:latin typeface="Arial" panose="020B0604020202020204" pitchFamily="34" charset="0"/>
                <a:cs typeface="Arial" panose="020B0604020202020204" pitchFamily="34" charset="0"/>
              </a:rPr>
              <a:t>O </a:t>
            </a:r>
            <a:r>
              <a:rPr lang="pt-BR" sz="2800" dirty="0">
                <a:latin typeface="Arial" panose="020B0604020202020204" pitchFamily="34" charset="0"/>
                <a:cs typeface="Arial" panose="020B0604020202020204" pitchFamily="34" charset="0"/>
              </a:rPr>
              <a:t>sujeito é </a:t>
            </a:r>
            <a:r>
              <a:rPr lang="pt-BR" sz="2800" dirty="0" smtClean="0">
                <a:latin typeface="Arial" panose="020B0604020202020204" pitchFamily="34" charset="0"/>
                <a:cs typeface="Arial" panose="020B0604020202020204" pitchFamily="34" charset="0"/>
              </a:rPr>
              <a:t>uma produção ritualizada</a:t>
            </a:r>
            <a:r>
              <a:rPr lang="pt-BR" sz="2800" dirty="0">
                <a:latin typeface="Arial" panose="020B0604020202020204" pitchFamily="34" charset="0"/>
                <a:cs typeface="Arial" panose="020B0604020202020204" pitchFamily="34" charset="0"/>
              </a:rPr>
              <a:t>, </a:t>
            </a:r>
            <a:r>
              <a:rPr lang="pt-BR" sz="2800" dirty="0" smtClean="0">
                <a:latin typeface="Arial" panose="020B0604020202020204" pitchFamily="34" charset="0"/>
                <a:cs typeface="Arial" panose="020B0604020202020204" pitchFamily="34" charset="0"/>
              </a:rPr>
              <a:t>que não o determinam </a:t>
            </a:r>
            <a:r>
              <a:rPr lang="pt-BR" sz="2800" dirty="0">
                <a:latin typeface="Arial" panose="020B0604020202020204" pitchFamily="34" charset="0"/>
                <a:cs typeface="Arial" panose="020B0604020202020204" pitchFamily="34" charset="0"/>
              </a:rPr>
              <a:t>totalmente</a:t>
            </a:r>
            <a:r>
              <a:rPr lang="pt-BR" sz="2800" dirty="0" smtClean="0">
                <a:latin typeface="Arial" panose="020B0604020202020204" pitchFamily="34" charset="0"/>
                <a:cs typeface="Arial" panose="020B0604020202020204" pitchFamily="34" charset="0"/>
              </a:rPr>
              <a:t>.</a:t>
            </a:r>
          </a:p>
          <a:p>
            <a:pPr marL="0" indent="0" algn="just">
              <a:buNone/>
            </a:pPr>
            <a:r>
              <a:rPr lang="pt-BR" sz="2800" dirty="0" smtClean="0">
                <a:latin typeface="Arial" panose="020B0604020202020204" pitchFamily="34" charset="0"/>
                <a:cs typeface="Arial" panose="020B0604020202020204" pitchFamily="34" charset="0"/>
              </a:rPr>
              <a:t> </a:t>
            </a:r>
          </a:p>
          <a:p>
            <a:pPr marL="0" indent="0" algn="just">
              <a:buNone/>
            </a:pPr>
            <a:r>
              <a:rPr lang="pt-BR" sz="2800" dirty="0" smtClean="0">
                <a:latin typeface="Arial" panose="020B0604020202020204" pitchFamily="34" charset="0"/>
                <a:cs typeface="Arial" panose="020B0604020202020204" pitchFamily="34" charset="0"/>
              </a:rPr>
              <a:t>Essa </a:t>
            </a:r>
            <a:r>
              <a:rPr lang="pt-BR" sz="2800" dirty="0">
                <a:latin typeface="Arial" panose="020B0604020202020204" pitchFamily="34" charset="0"/>
                <a:cs typeface="Arial" panose="020B0604020202020204" pitchFamily="34" charset="0"/>
              </a:rPr>
              <a:t>incompletude </a:t>
            </a:r>
            <a:r>
              <a:rPr lang="pt-BR" sz="2800" dirty="0" smtClean="0">
                <a:latin typeface="Arial" panose="020B0604020202020204" pitchFamily="34" charset="0"/>
                <a:cs typeface="Arial" panose="020B0604020202020204" pitchFamily="34" charset="0"/>
              </a:rPr>
              <a:t> é que possibilita o </a:t>
            </a:r>
            <a:r>
              <a:rPr lang="pt-BR" sz="2800" dirty="0">
                <a:latin typeface="Arial" panose="020B0604020202020204" pitchFamily="34" charset="0"/>
                <a:cs typeface="Arial" panose="020B0604020202020204" pitchFamily="34" charset="0"/>
              </a:rPr>
              <a:t>processo de ruptura e a inscrição de </a:t>
            </a:r>
            <a:r>
              <a:rPr lang="pt-BR" sz="2800" dirty="0" smtClean="0">
                <a:latin typeface="Arial" panose="020B0604020202020204" pitchFamily="34" charset="0"/>
                <a:cs typeface="Arial" panose="020B0604020202020204" pitchFamily="34" charset="0"/>
              </a:rPr>
              <a:t>novos significados </a:t>
            </a:r>
            <a:r>
              <a:rPr lang="pt-BR" sz="2800" dirty="0">
                <a:latin typeface="Arial" panose="020B0604020202020204" pitchFamily="34" charset="0"/>
                <a:cs typeface="Arial" panose="020B0604020202020204" pitchFamily="34" charset="0"/>
              </a:rPr>
              <a:t>e, </a:t>
            </a:r>
            <a:r>
              <a:rPr lang="pt-BR" sz="2800" dirty="0" smtClean="0">
                <a:latin typeface="Arial" panose="020B0604020202020204" pitchFamily="34" charset="0"/>
                <a:cs typeface="Arial" panose="020B0604020202020204" pitchFamily="34" charset="0"/>
              </a:rPr>
              <a:t>a </a:t>
            </a:r>
            <a:r>
              <a:rPr lang="pt-BR" sz="2800" dirty="0">
                <a:latin typeface="Arial" panose="020B0604020202020204" pitchFamily="34" charset="0"/>
                <a:cs typeface="Arial" panose="020B0604020202020204" pitchFamily="34" charset="0"/>
              </a:rPr>
              <a:t>mudança de </a:t>
            </a:r>
            <a:r>
              <a:rPr lang="pt-BR" sz="2800" dirty="0" smtClean="0">
                <a:latin typeface="Arial" panose="020B0604020202020204" pitchFamily="34" charset="0"/>
                <a:cs typeface="Arial" panose="020B0604020202020204" pitchFamily="34" charset="0"/>
              </a:rPr>
              <a:t>práticas e </a:t>
            </a:r>
            <a:r>
              <a:rPr lang="pt-BR" sz="2800" dirty="0">
                <a:latin typeface="Arial" panose="020B0604020202020204" pitchFamily="34" charset="0"/>
                <a:cs typeface="Arial" panose="020B0604020202020204" pitchFamily="34" charset="0"/>
              </a:rPr>
              <a:t>contextos.</a:t>
            </a:r>
            <a:endParaRPr lang="pt-BR" sz="2800" b="1" dirty="0" smtClean="0">
              <a:latin typeface="Arial" pitchFamily="34" charset="0"/>
              <a:cs typeface="Arial" pitchFamily="34" charset="0"/>
            </a:endParaRPr>
          </a:p>
        </p:txBody>
      </p:sp>
    </p:spTree>
    <p:extLst>
      <p:ext uri="{BB962C8B-B14F-4D97-AF65-F5344CB8AC3E}">
        <p14:creationId xmlns:p14="http://schemas.microsoft.com/office/powerpoint/2010/main" val="22145614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2800" b="1" dirty="0" smtClean="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rPr>
              <a:t>Apropriação dos conceitos na politica</a:t>
            </a:r>
            <a:endParaRPr lang="pt-BR" sz="2800" b="1" dirty="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endParaRPr>
          </a:p>
        </p:txBody>
      </p:sp>
      <p:sp>
        <p:nvSpPr>
          <p:cNvPr id="3" name="Espaço Reservado para Conteúdo 2"/>
          <p:cNvSpPr>
            <a:spLocks noGrp="1"/>
          </p:cNvSpPr>
          <p:nvPr>
            <p:ph idx="1"/>
          </p:nvPr>
        </p:nvSpPr>
        <p:spPr>
          <a:xfrm>
            <a:off x="0" y="1052736"/>
            <a:ext cx="8991600" cy="5544616"/>
          </a:xfrm>
        </p:spPr>
        <p:txBody>
          <a:bodyPr>
            <a:normAutofit lnSpcReduction="10000"/>
          </a:bodyPr>
          <a:lstStyle/>
          <a:p>
            <a:pPr marL="0" indent="0">
              <a:lnSpc>
                <a:spcPct val="150000"/>
              </a:lnSpc>
              <a:buNone/>
            </a:pPr>
            <a:endParaRPr lang="pt-BR" sz="2800" dirty="0" smtClean="0">
              <a:latin typeface="Arial" pitchFamily="34" charset="0"/>
              <a:cs typeface="Arial" pitchFamily="34" charset="0"/>
            </a:endParaRPr>
          </a:p>
          <a:p>
            <a:pPr marL="0" indent="0">
              <a:lnSpc>
                <a:spcPct val="150000"/>
              </a:lnSpc>
              <a:buNone/>
            </a:pPr>
            <a:endParaRPr lang="pt-BR" sz="2800" dirty="0">
              <a:latin typeface="Arial" pitchFamily="34" charset="0"/>
              <a:cs typeface="Arial" pitchFamily="34" charset="0"/>
            </a:endParaRPr>
          </a:p>
          <a:p>
            <a:pPr marL="0" indent="0">
              <a:lnSpc>
                <a:spcPct val="150000"/>
              </a:lnSpc>
              <a:buNone/>
            </a:pPr>
            <a:r>
              <a:rPr lang="pt-BR" sz="2800" dirty="0" smtClean="0">
                <a:latin typeface="Arial" pitchFamily="34" charset="0"/>
                <a:cs typeface="Arial" pitchFamily="34" charset="0"/>
              </a:rPr>
              <a:t>Mudanças nos anos 2000</a:t>
            </a:r>
          </a:p>
          <a:p>
            <a:pPr marL="0" indent="0">
              <a:lnSpc>
                <a:spcPct val="150000"/>
              </a:lnSpc>
              <a:buNone/>
            </a:pPr>
            <a:endParaRPr lang="pt-BR" sz="2800" dirty="0">
              <a:latin typeface="Arial" pitchFamily="34" charset="0"/>
              <a:cs typeface="Arial" pitchFamily="34" charset="0"/>
            </a:endParaRPr>
          </a:p>
          <a:p>
            <a:pPr marL="0" indent="0">
              <a:lnSpc>
                <a:spcPct val="150000"/>
              </a:lnSpc>
              <a:buNone/>
            </a:pPr>
            <a:r>
              <a:rPr lang="pt-BR" sz="2800" dirty="0" smtClean="0">
                <a:latin typeface="Arial" pitchFamily="34" charset="0"/>
                <a:cs typeface="Arial" pitchFamily="34" charset="0"/>
              </a:rPr>
              <a:t>SECAD (I) – Secretaria de Educação Continuada, Alfabetização, Diversidade e </a:t>
            </a:r>
            <a:r>
              <a:rPr lang="pt-BR" sz="2800" u="sng" dirty="0" smtClean="0">
                <a:latin typeface="Arial" pitchFamily="34" charset="0"/>
                <a:cs typeface="Arial" pitchFamily="34" charset="0"/>
              </a:rPr>
              <a:t>Inclusão </a:t>
            </a:r>
            <a:r>
              <a:rPr lang="pt-BR" sz="2800" dirty="0" smtClean="0">
                <a:latin typeface="Arial" pitchFamily="34" charset="0"/>
                <a:cs typeface="Arial" pitchFamily="34" charset="0"/>
              </a:rPr>
              <a:t>– 2004</a:t>
            </a:r>
          </a:p>
          <a:p>
            <a:pPr marL="0" indent="0">
              <a:lnSpc>
                <a:spcPct val="150000"/>
              </a:lnSpc>
              <a:buNone/>
            </a:pPr>
            <a:r>
              <a:rPr lang="pt-BR" sz="2800" dirty="0" smtClean="0">
                <a:latin typeface="Arial" pitchFamily="34" charset="0"/>
                <a:cs typeface="Arial" pitchFamily="34" charset="0"/>
              </a:rPr>
              <a:t>SEPPIR – Secretaria de Politicas Promoção da Igualdade Racial -2003</a:t>
            </a:r>
          </a:p>
        </p:txBody>
      </p:sp>
    </p:spTree>
    <p:extLst>
      <p:ext uri="{BB962C8B-B14F-4D97-AF65-F5344CB8AC3E}">
        <p14:creationId xmlns:p14="http://schemas.microsoft.com/office/powerpoint/2010/main" val="25430425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457200"/>
            <a:ext cx="8991600" cy="667544"/>
          </a:xfrm>
        </p:spPr>
        <p:txBody>
          <a:bodyPr>
            <a:normAutofit/>
          </a:bodyPr>
          <a:lstStyle/>
          <a:p>
            <a:r>
              <a:rPr lang="pt-BR" sz="2800" b="1" dirty="0" smtClean="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rPr>
              <a:t>Apropriação dos conceitos na politica</a:t>
            </a:r>
            <a:endParaRPr lang="pt-BR" sz="2800" b="1" dirty="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endParaRPr>
          </a:p>
        </p:txBody>
      </p:sp>
      <p:sp>
        <p:nvSpPr>
          <p:cNvPr id="3" name="Espaço Reservado para Conteúdo 2"/>
          <p:cNvSpPr>
            <a:spLocks noGrp="1"/>
          </p:cNvSpPr>
          <p:nvPr>
            <p:ph idx="1"/>
          </p:nvPr>
        </p:nvSpPr>
        <p:spPr>
          <a:xfrm>
            <a:off x="0" y="1052736"/>
            <a:ext cx="8964488" cy="5805264"/>
          </a:xfrm>
        </p:spPr>
        <p:txBody>
          <a:bodyPr>
            <a:normAutofit lnSpcReduction="10000"/>
          </a:bodyPr>
          <a:lstStyle/>
          <a:p>
            <a:pPr marL="0" indent="0">
              <a:lnSpc>
                <a:spcPct val="150000"/>
              </a:lnSpc>
              <a:buNone/>
            </a:pPr>
            <a:r>
              <a:rPr lang="pt-BR" sz="2800" dirty="0" smtClean="0">
                <a:latin typeface="Arial" pitchFamily="34" charset="0"/>
                <a:cs typeface="Arial" pitchFamily="34" charset="0"/>
              </a:rPr>
              <a:t>Edital MEC SEDH ( Secretaria Especial de Direitos Humanos)</a:t>
            </a:r>
          </a:p>
          <a:p>
            <a:pPr marL="0" indent="0" algn="just">
              <a:lnSpc>
                <a:spcPct val="150000"/>
              </a:lnSpc>
              <a:buNone/>
            </a:pPr>
            <a:r>
              <a:rPr lang="pt-BR" sz="2800" dirty="0" smtClean="0">
                <a:latin typeface="Arial" pitchFamily="34" charset="0"/>
                <a:cs typeface="Arial" pitchFamily="34" charset="0"/>
              </a:rPr>
              <a:t>Projetos de formação docente continuada em cidadania e diversidade sexual (2005-2007)</a:t>
            </a:r>
          </a:p>
          <a:p>
            <a:pPr>
              <a:lnSpc>
                <a:spcPct val="150000"/>
              </a:lnSpc>
            </a:pPr>
            <a:r>
              <a:rPr lang="pt-BR" sz="2800" dirty="0" smtClean="0">
                <a:latin typeface="Arial" pitchFamily="34" charset="0"/>
                <a:cs typeface="Arial" pitchFamily="34" charset="0"/>
              </a:rPr>
              <a:t>Programa Brasil sem Homofobia</a:t>
            </a:r>
          </a:p>
          <a:p>
            <a:pPr>
              <a:lnSpc>
                <a:spcPct val="150000"/>
              </a:lnSpc>
            </a:pPr>
            <a:r>
              <a:rPr lang="pt-BR" sz="2800" dirty="0" smtClean="0">
                <a:latin typeface="Arial" pitchFamily="34" charset="0"/>
                <a:cs typeface="Arial" pitchFamily="34" charset="0"/>
              </a:rPr>
              <a:t>- Curso </a:t>
            </a:r>
            <a:r>
              <a:rPr lang="pt-BR" sz="2800" i="1" dirty="0" smtClean="0">
                <a:latin typeface="Arial" pitchFamily="34" charset="0"/>
                <a:cs typeface="Arial" pitchFamily="34" charset="0"/>
              </a:rPr>
              <a:t>Convivendo</a:t>
            </a:r>
            <a:r>
              <a:rPr lang="pt-BR" sz="2800" dirty="0" smtClean="0">
                <a:latin typeface="Arial" pitchFamily="34" charset="0"/>
                <a:cs typeface="Arial" pitchFamily="34" charset="0"/>
              </a:rPr>
              <a:t>  </a:t>
            </a:r>
            <a:r>
              <a:rPr lang="pt-BR" sz="2800" i="1" dirty="0" smtClean="0">
                <a:latin typeface="Arial" pitchFamily="34" charset="0"/>
                <a:cs typeface="Arial" pitchFamily="34" charset="0"/>
              </a:rPr>
              <a:t>com a Diversidade Sexual na Escola – </a:t>
            </a:r>
            <a:r>
              <a:rPr lang="pt-BR" sz="2800" dirty="0" smtClean="0">
                <a:latin typeface="Arial" pitchFamily="34" charset="0"/>
                <a:cs typeface="Arial" pitchFamily="34" charset="0"/>
              </a:rPr>
              <a:t>Corsa (Cidadania, Orgulho, Respeito, Diversidade e Amor) e ECOS (Comunicação em Sexualidade)</a:t>
            </a:r>
          </a:p>
          <a:p>
            <a:pPr marL="0" indent="0">
              <a:lnSpc>
                <a:spcPct val="150000"/>
              </a:lnSpc>
              <a:buNone/>
            </a:pPr>
            <a:endParaRPr lang="pt-BR" sz="2800" dirty="0" smtClean="0">
              <a:latin typeface="Arial" pitchFamily="34" charset="0"/>
              <a:cs typeface="Arial" pitchFamily="34" charset="0"/>
            </a:endParaRPr>
          </a:p>
        </p:txBody>
      </p:sp>
    </p:spTree>
    <p:extLst>
      <p:ext uri="{BB962C8B-B14F-4D97-AF65-F5344CB8AC3E}">
        <p14:creationId xmlns:p14="http://schemas.microsoft.com/office/powerpoint/2010/main" val="148977205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457200"/>
            <a:ext cx="8991600" cy="667544"/>
          </a:xfrm>
        </p:spPr>
        <p:txBody>
          <a:bodyPr>
            <a:normAutofit/>
          </a:bodyPr>
          <a:lstStyle/>
          <a:p>
            <a:r>
              <a:rPr lang="pt-BR" sz="2800" b="1" dirty="0" smtClean="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rPr>
              <a:t>Apropriação dos conceitos na politica</a:t>
            </a:r>
            <a:endParaRPr lang="pt-BR" sz="2800" b="1" dirty="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endParaRPr>
          </a:p>
        </p:txBody>
      </p:sp>
      <p:sp>
        <p:nvSpPr>
          <p:cNvPr id="3" name="Espaço Reservado para Conteúdo 2"/>
          <p:cNvSpPr>
            <a:spLocks noGrp="1"/>
          </p:cNvSpPr>
          <p:nvPr>
            <p:ph idx="1"/>
          </p:nvPr>
        </p:nvSpPr>
        <p:spPr>
          <a:xfrm>
            <a:off x="0" y="1052736"/>
            <a:ext cx="8964488" cy="5805264"/>
          </a:xfrm>
        </p:spPr>
        <p:txBody>
          <a:bodyPr>
            <a:normAutofit/>
          </a:bodyPr>
          <a:lstStyle/>
          <a:p>
            <a:pPr marL="0" indent="0">
              <a:lnSpc>
                <a:spcPct val="150000"/>
              </a:lnSpc>
              <a:buNone/>
            </a:pPr>
            <a:endParaRPr lang="pt-BR" sz="2800" dirty="0" smtClean="0">
              <a:latin typeface="Arial" pitchFamily="34" charset="0"/>
              <a:cs typeface="Arial" pitchFamily="34" charset="0"/>
            </a:endParaRPr>
          </a:p>
          <a:p>
            <a:pPr marL="0" indent="0">
              <a:lnSpc>
                <a:spcPct val="150000"/>
              </a:lnSpc>
              <a:buNone/>
            </a:pPr>
            <a:r>
              <a:rPr lang="pt-BR" sz="2800" dirty="0" smtClean="0">
                <a:latin typeface="Arial" pitchFamily="34" charset="0"/>
                <a:cs typeface="Arial" pitchFamily="34" charset="0"/>
              </a:rPr>
              <a:t>Brasil sem Homofobia – Programa Nacional de </a:t>
            </a:r>
            <a:r>
              <a:rPr lang="pt-BR" sz="2800" dirty="0" err="1" smtClean="0">
                <a:latin typeface="Arial" pitchFamily="34" charset="0"/>
                <a:cs typeface="Arial" pitchFamily="34" charset="0"/>
              </a:rPr>
              <a:t>AIDs</a:t>
            </a:r>
            <a:endParaRPr lang="pt-BR" sz="2800" dirty="0" smtClean="0">
              <a:latin typeface="Arial" pitchFamily="34" charset="0"/>
              <a:cs typeface="Arial" pitchFamily="34" charset="0"/>
            </a:endParaRPr>
          </a:p>
          <a:p>
            <a:pPr marL="0" indent="0" algn="ctr">
              <a:lnSpc>
                <a:spcPct val="150000"/>
              </a:lnSpc>
              <a:buNone/>
            </a:pPr>
            <a:r>
              <a:rPr lang="pt-BR" sz="2800" dirty="0" smtClean="0">
                <a:latin typeface="Arial" pitchFamily="34" charset="0"/>
                <a:cs typeface="Arial" pitchFamily="34" charset="0"/>
              </a:rPr>
              <a:t>Secretaria da Saúde – Interlocução com o Movimento LGBT</a:t>
            </a:r>
          </a:p>
          <a:p>
            <a:pPr marL="0" indent="0">
              <a:lnSpc>
                <a:spcPct val="150000"/>
              </a:lnSpc>
              <a:buNone/>
            </a:pPr>
            <a:endParaRPr lang="pt-BR" sz="2800" dirty="0" smtClean="0">
              <a:latin typeface="Arial" pitchFamily="34" charset="0"/>
              <a:cs typeface="Arial" pitchFamily="34" charset="0"/>
            </a:endParaRPr>
          </a:p>
        </p:txBody>
      </p:sp>
    </p:spTree>
    <p:extLst>
      <p:ext uri="{BB962C8B-B14F-4D97-AF65-F5344CB8AC3E}">
        <p14:creationId xmlns:p14="http://schemas.microsoft.com/office/powerpoint/2010/main" val="7372864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457200"/>
            <a:ext cx="8991600" cy="667544"/>
          </a:xfrm>
        </p:spPr>
        <p:txBody>
          <a:bodyPr>
            <a:normAutofit/>
          </a:bodyPr>
          <a:lstStyle/>
          <a:p>
            <a:r>
              <a:rPr lang="pt-BR" sz="2800" b="1" dirty="0" smtClean="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rPr>
              <a:t>Descrição da pesquisa</a:t>
            </a:r>
            <a:endParaRPr lang="pt-BR" sz="2800" b="1" dirty="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endParaRPr>
          </a:p>
        </p:txBody>
      </p:sp>
      <p:sp>
        <p:nvSpPr>
          <p:cNvPr id="3" name="Espaço Reservado para Conteúdo 2"/>
          <p:cNvSpPr>
            <a:spLocks noGrp="1"/>
          </p:cNvSpPr>
          <p:nvPr>
            <p:ph idx="1"/>
          </p:nvPr>
        </p:nvSpPr>
        <p:spPr>
          <a:xfrm>
            <a:off x="0" y="1052736"/>
            <a:ext cx="8964488" cy="5805264"/>
          </a:xfrm>
        </p:spPr>
        <p:txBody>
          <a:bodyPr>
            <a:normAutofit/>
          </a:bodyPr>
          <a:lstStyle/>
          <a:p>
            <a:pPr marL="0" indent="0">
              <a:lnSpc>
                <a:spcPct val="150000"/>
              </a:lnSpc>
              <a:buNone/>
            </a:pPr>
            <a:endParaRPr lang="pt-BR" sz="2800" dirty="0" smtClean="0">
              <a:latin typeface="Arial" pitchFamily="34" charset="0"/>
              <a:cs typeface="Arial" pitchFamily="34" charset="0"/>
            </a:endParaRPr>
          </a:p>
          <a:p>
            <a:pPr marL="0" indent="0">
              <a:lnSpc>
                <a:spcPct val="150000"/>
              </a:lnSpc>
              <a:buNone/>
            </a:pPr>
            <a:r>
              <a:rPr lang="pt-BR" sz="2800" dirty="0" smtClean="0">
                <a:latin typeface="Arial" pitchFamily="34" charset="0"/>
                <a:cs typeface="Arial" pitchFamily="34" charset="0"/>
              </a:rPr>
              <a:t>Amostra do grupo de participantes do</a:t>
            </a:r>
          </a:p>
          <a:p>
            <a:pPr marL="0" indent="0" algn="ctr">
              <a:lnSpc>
                <a:spcPct val="150000"/>
              </a:lnSpc>
              <a:buNone/>
            </a:pPr>
            <a:endParaRPr lang="pt-BR" sz="2800" dirty="0" smtClean="0">
              <a:latin typeface="Arial" pitchFamily="34" charset="0"/>
              <a:cs typeface="Arial" pitchFamily="34" charset="0"/>
            </a:endParaRPr>
          </a:p>
          <a:p>
            <a:pPr marL="0" indent="0" algn="ctr">
              <a:lnSpc>
                <a:spcPct val="150000"/>
              </a:lnSpc>
              <a:buNone/>
            </a:pPr>
            <a:r>
              <a:rPr lang="pt-BR" sz="2800" b="1" dirty="0" smtClean="0">
                <a:latin typeface="Arial" panose="020B0604020202020204" pitchFamily="34" charset="0"/>
                <a:cs typeface="Arial" panose="020B0604020202020204" pitchFamily="34" charset="0"/>
              </a:rPr>
              <a:t>Convivendo </a:t>
            </a:r>
            <a:r>
              <a:rPr lang="pt-BR" sz="2800" b="1" dirty="0">
                <a:latin typeface="Arial" panose="020B0604020202020204" pitchFamily="34" charset="0"/>
                <a:cs typeface="Arial" panose="020B0604020202020204" pitchFamily="34" charset="0"/>
              </a:rPr>
              <a:t>com a Diversidade Sexual na </a:t>
            </a:r>
            <a:r>
              <a:rPr lang="pt-BR" sz="2800" b="1" dirty="0" smtClean="0">
                <a:latin typeface="Arial" panose="020B0604020202020204" pitchFamily="34" charset="0"/>
                <a:cs typeface="Arial" panose="020B0604020202020204" pitchFamily="34" charset="0"/>
              </a:rPr>
              <a:t>Escola</a:t>
            </a:r>
          </a:p>
          <a:p>
            <a:pPr marL="0" indent="0" algn="ctr">
              <a:lnSpc>
                <a:spcPct val="150000"/>
              </a:lnSpc>
              <a:buNone/>
            </a:pPr>
            <a:endParaRPr lang="pt-BR" sz="2800" b="1" dirty="0">
              <a:latin typeface="Arial" panose="020B0604020202020204" pitchFamily="34" charset="0"/>
              <a:cs typeface="Arial" panose="020B0604020202020204" pitchFamily="34" charset="0"/>
            </a:endParaRPr>
          </a:p>
          <a:p>
            <a:pPr marL="0" indent="0" algn="ctr">
              <a:lnSpc>
                <a:spcPct val="150000"/>
              </a:lnSpc>
              <a:buNone/>
            </a:pPr>
            <a:r>
              <a:rPr lang="pt-BR" sz="2800" dirty="0" smtClean="0">
                <a:latin typeface="Arial" panose="020B0604020202020204" pitchFamily="34" charset="0"/>
                <a:cs typeface="Arial" panose="020B0604020202020204" pitchFamily="34" charset="0"/>
              </a:rPr>
              <a:t>De 120 possíveis- 21 responderam</a:t>
            </a:r>
          </a:p>
        </p:txBody>
      </p:sp>
    </p:spTree>
    <p:extLst>
      <p:ext uri="{BB962C8B-B14F-4D97-AF65-F5344CB8AC3E}">
        <p14:creationId xmlns:p14="http://schemas.microsoft.com/office/powerpoint/2010/main" val="174643873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88640"/>
            <a:ext cx="8991600" cy="792088"/>
          </a:xfrm>
        </p:spPr>
        <p:txBody>
          <a:bodyPr>
            <a:normAutofit/>
          </a:bodyPr>
          <a:lstStyle/>
          <a:p>
            <a:r>
              <a:rPr lang="pt-BR" sz="2800" b="1" dirty="0" smtClean="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rPr>
              <a:t>Alguns relatos – a causa</a:t>
            </a:r>
            <a:endParaRPr lang="pt-BR" sz="2800" b="1" dirty="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endParaRPr>
          </a:p>
        </p:txBody>
      </p:sp>
      <p:sp>
        <p:nvSpPr>
          <p:cNvPr id="3" name="Espaço Reservado para Conteúdo 2"/>
          <p:cNvSpPr>
            <a:spLocks noGrp="1"/>
          </p:cNvSpPr>
          <p:nvPr>
            <p:ph idx="1"/>
          </p:nvPr>
        </p:nvSpPr>
        <p:spPr>
          <a:xfrm>
            <a:off x="0" y="980728"/>
            <a:ext cx="9144000" cy="6120680"/>
          </a:xfrm>
        </p:spPr>
        <p:txBody>
          <a:bodyPr>
            <a:normAutofit fontScale="70000" lnSpcReduction="20000"/>
          </a:bodyPr>
          <a:lstStyle/>
          <a:p>
            <a:pPr marL="0" indent="0" algn="just">
              <a:lnSpc>
                <a:spcPct val="150000"/>
              </a:lnSpc>
              <a:buNone/>
            </a:pPr>
            <a:r>
              <a:rPr lang="pt-BR" sz="2800" dirty="0">
                <a:latin typeface="Arial" panose="020B0604020202020204" pitchFamily="34" charset="0"/>
                <a:cs typeface="Arial" panose="020B0604020202020204" pitchFamily="34" charset="0"/>
              </a:rPr>
              <a:t>Você já imaginou que, no rio, desemboca vários esgotos, e é por isso que a gente inclusive clora a água? Mas acontece que esse tipo de tratamento não dá conta de materiais químicos existentes na água. Você não limpa a água quimicamente falando, ou seja, se você tiver hormônio, dá um upgrade e imagina a mulherada de São Paulo usando anticoncepcional, que é feito de hormônio, de estrogênio para impedir a ovulação. Seu organismo entende que você não precisa ovular porque você está prenha, isso é um hormônio feminino que está indo para a água quando você urina, e imagina a população feminina, que nós estamos fazendo a mesma coisa todo dia. Será que isso indo para a água e sendo bebido por criança em pouca idade não pode dar um </a:t>
            </a:r>
            <a:r>
              <a:rPr lang="pt-BR" sz="2800" dirty="0" err="1">
                <a:latin typeface="Arial" panose="020B0604020202020204" pitchFamily="34" charset="0"/>
                <a:cs typeface="Arial" panose="020B0604020202020204" pitchFamily="34" charset="0"/>
              </a:rPr>
              <a:t>revertério</a:t>
            </a:r>
            <a:r>
              <a:rPr lang="pt-BR" sz="2800" dirty="0">
                <a:latin typeface="Arial" panose="020B0604020202020204" pitchFamily="34" charset="0"/>
                <a:cs typeface="Arial" panose="020B0604020202020204" pitchFamily="34" charset="0"/>
              </a:rPr>
              <a:t> bioquímico no corpo dela e alterar o funcionamento hormonal, gerando homossexualismo sem a pessoa entender? Ele fica sendo vítima, vitimado pelo próprio desenvolvimento humano</a:t>
            </a:r>
            <a:r>
              <a:rPr lang="pt-BR" sz="2800" dirty="0" smtClean="0">
                <a:latin typeface="Arial" panose="020B0604020202020204" pitchFamily="34" charset="0"/>
                <a:cs typeface="Arial" panose="020B0604020202020204" pitchFamily="34" charset="0"/>
              </a:rPr>
              <a:t>.(Luciano).</a:t>
            </a:r>
          </a:p>
        </p:txBody>
      </p:sp>
    </p:spTree>
    <p:extLst>
      <p:ext uri="{BB962C8B-B14F-4D97-AF65-F5344CB8AC3E}">
        <p14:creationId xmlns:p14="http://schemas.microsoft.com/office/powerpoint/2010/main" val="215126950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88640"/>
            <a:ext cx="8991600" cy="792088"/>
          </a:xfrm>
        </p:spPr>
        <p:txBody>
          <a:bodyPr>
            <a:normAutofit/>
          </a:bodyPr>
          <a:lstStyle/>
          <a:p>
            <a:r>
              <a:rPr lang="pt-BR" sz="2800" b="1" dirty="0" smtClean="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rPr>
              <a:t>Alguns relatos – O lugar</a:t>
            </a:r>
            <a:endParaRPr lang="pt-BR" sz="2800" b="1" dirty="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endParaRPr>
          </a:p>
        </p:txBody>
      </p:sp>
      <p:sp>
        <p:nvSpPr>
          <p:cNvPr id="3" name="Espaço Reservado para Conteúdo 2"/>
          <p:cNvSpPr>
            <a:spLocks noGrp="1"/>
          </p:cNvSpPr>
          <p:nvPr>
            <p:ph idx="1"/>
          </p:nvPr>
        </p:nvSpPr>
        <p:spPr>
          <a:xfrm>
            <a:off x="0" y="980728"/>
            <a:ext cx="9144000" cy="6120680"/>
          </a:xfrm>
        </p:spPr>
        <p:txBody>
          <a:bodyPr>
            <a:normAutofit/>
          </a:bodyPr>
          <a:lstStyle/>
          <a:p>
            <a:pPr marL="0" indent="0" algn="just">
              <a:lnSpc>
                <a:spcPct val="150000"/>
              </a:lnSpc>
              <a:buNone/>
            </a:pPr>
            <a:r>
              <a:rPr lang="pt-BR" sz="2800" dirty="0">
                <a:latin typeface="Arial" panose="020B0604020202020204" pitchFamily="34" charset="0"/>
                <a:cs typeface="Arial" panose="020B0604020202020204" pitchFamily="34" charset="0"/>
              </a:rPr>
              <a:t>Existem aqueles [homossexuais] que mantêm certa ética [...]. Isso eu acho válido, acho perfeito. [...] Se a pessoa não pediu para ser, tudo bem, mas ela tem que se comportar de determinada forma para que isso não seja exagerado e não seja aparente demais, não agrida</a:t>
            </a:r>
            <a:r>
              <a:rPr lang="pt-BR" sz="2800" dirty="0" smtClean="0">
                <a:latin typeface="Arial" panose="020B0604020202020204" pitchFamily="34" charset="0"/>
                <a:cs typeface="Arial" panose="020B0604020202020204" pitchFamily="34" charset="0"/>
              </a:rPr>
              <a:t>. (Luciano) </a:t>
            </a:r>
          </a:p>
        </p:txBody>
      </p:sp>
    </p:spTree>
    <p:extLst>
      <p:ext uri="{BB962C8B-B14F-4D97-AF65-F5344CB8AC3E}">
        <p14:creationId xmlns:p14="http://schemas.microsoft.com/office/powerpoint/2010/main" val="6634949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a:bodyPr>
          <a:lstStyle/>
          <a:p>
            <a:r>
              <a:rPr lang="pt-BR" sz="2800" b="1" dirty="0" smtClean="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rPr>
              <a:t>AULA ANTERIOR</a:t>
            </a:r>
            <a:endParaRPr lang="pt-BR" sz="2800" b="1" dirty="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endParaRPr>
          </a:p>
        </p:txBody>
      </p:sp>
      <p:pic>
        <p:nvPicPr>
          <p:cNvPr id="6" name="Espaço Reservado para Conteúdo 3" descr="http://4.bp.blogspot.com/-ItajqFLIW0k/U0sfMa9j5cI/AAAAAAAAFrA/dqfDoFNKXX4/s1600/incognita.png"/>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181533" y="1975874"/>
            <a:ext cx="2933334" cy="3682540"/>
          </a:xfrm>
          <a:prstGeom prst="rect">
            <a:avLst/>
          </a:prstGeom>
          <a:noFill/>
          <a:ln>
            <a:noFill/>
          </a:ln>
        </p:spPr>
      </p:pic>
      <p:sp>
        <p:nvSpPr>
          <p:cNvPr id="7" name="CaixaDeTexto 6"/>
          <p:cNvSpPr txBox="1"/>
          <p:nvPr/>
        </p:nvSpPr>
        <p:spPr>
          <a:xfrm>
            <a:off x="6300192" y="4509120"/>
            <a:ext cx="2160240" cy="646331"/>
          </a:xfrm>
          <a:prstGeom prst="rect">
            <a:avLst/>
          </a:prstGeom>
          <a:noFill/>
        </p:spPr>
        <p:txBody>
          <a:bodyPr wrap="square" rtlCol="0">
            <a:spAutoFit/>
          </a:bodyPr>
          <a:lstStyle/>
          <a:p>
            <a:r>
              <a:rPr lang="pt-BR" sz="3600" dirty="0" smtClean="0">
                <a:latin typeface="Arial" pitchFamily="34" charset="0"/>
                <a:cs typeface="Arial" pitchFamily="34" charset="0"/>
              </a:rPr>
              <a:t>Dúvidas?</a:t>
            </a:r>
            <a:endParaRPr lang="pt-BR" sz="3600" dirty="0">
              <a:latin typeface="Arial" pitchFamily="34" charset="0"/>
              <a:cs typeface="Arial" pitchFamily="34" charset="0"/>
            </a:endParaRPr>
          </a:p>
        </p:txBody>
      </p:sp>
    </p:spTree>
    <p:extLst>
      <p:ext uri="{BB962C8B-B14F-4D97-AF65-F5344CB8AC3E}">
        <p14:creationId xmlns:p14="http://schemas.microsoft.com/office/powerpoint/2010/main" val="218487204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88640"/>
            <a:ext cx="8991600" cy="720080"/>
          </a:xfrm>
        </p:spPr>
        <p:txBody>
          <a:bodyPr>
            <a:normAutofit/>
          </a:bodyPr>
          <a:lstStyle/>
          <a:p>
            <a:r>
              <a:rPr lang="pt-BR" sz="2800" b="1" dirty="0" smtClean="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rPr>
              <a:t>Alguns relatos – a empatia</a:t>
            </a:r>
            <a:endParaRPr lang="pt-BR" sz="2800" b="1" dirty="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endParaRPr>
          </a:p>
        </p:txBody>
      </p:sp>
      <p:sp>
        <p:nvSpPr>
          <p:cNvPr id="3" name="Espaço Reservado para Conteúdo 2"/>
          <p:cNvSpPr>
            <a:spLocks noGrp="1"/>
          </p:cNvSpPr>
          <p:nvPr>
            <p:ph idx="1"/>
          </p:nvPr>
        </p:nvSpPr>
        <p:spPr>
          <a:xfrm>
            <a:off x="0" y="908720"/>
            <a:ext cx="9144000" cy="6192688"/>
          </a:xfrm>
        </p:spPr>
        <p:txBody>
          <a:bodyPr>
            <a:noAutofit/>
          </a:bodyPr>
          <a:lstStyle/>
          <a:p>
            <a:pPr marL="0" indent="0" algn="just">
              <a:lnSpc>
                <a:spcPct val="150000"/>
              </a:lnSpc>
              <a:buNone/>
            </a:pPr>
            <a:r>
              <a:rPr lang="pt-BR" sz="2200" dirty="0">
                <a:latin typeface="Arial" panose="020B0604020202020204" pitchFamily="34" charset="0"/>
                <a:cs typeface="Arial" panose="020B0604020202020204" pitchFamily="34" charset="0"/>
              </a:rPr>
              <a:t>E ele colocava a blusa de moletom dele na cabeça, com as duas mangas do lado de fora formando um cabelo, falava que era o cabelo dele. Na época, eu ainda formava fila de meninas e meninos. Hoje eu não formo mais, depois eu explico por quê. E ele ia na fila das meninas. Eu não lembro o nome dele, mas falava: “fulano, vai para a sua fila”. E ele ia todo remelexo, sabe?! Todo aquele jeitinho para a fila dele. E todos os outros falavam: “não, professora, ele quer ser menina”. Seis anos! E ele dava aquele risinho. Lógico que ele não me dizia nem que sim nem que não, acho que ele nem tinha discernimento do que ele estava sentindo, do que ele passava. E ele acabava indo para a fila dos meninos porque eu mandava. Mas se eu não mandasse, toda aula ele estava na fila das meninas</a:t>
            </a:r>
            <a:r>
              <a:rPr lang="pt-BR" sz="2200" dirty="0" smtClean="0">
                <a:latin typeface="Arial" panose="020B0604020202020204" pitchFamily="34" charset="0"/>
                <a:cs typeface="Arial" panose="020B0604020202020204" pitchFamily="34" charset="0"/>
              </a:rPr>
              <a:t>.(Wanda)</a:t>
            </a:r>
          </a:p>
        </p:txBody>
      </p:sp>
    </p:spTree>
    <p:extLst>
      <p:ext uri="{BB962C8B-B14F-4D97-AF65-F5344CB8AC3E}">
        <p14:creationId xmlns:p14="http://schemas.microsoft.com/office/powerpoint/2010/main" val="199735056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88640"/>
            <a:ext cx="8991600" cy="720080"/>
          </a:xfrm>
        </p:spPr>
        <p:txBody>
          <a:bodyPr>
            <a:normAutofit/>
          </a:bodyPr>
          <a:lstStyle/>
          <a:p>
            <a:r>
              <a:rPr lang="pt-BR" sz="2800" b="1" dirty="0" smtClean="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rPr>
              <a:t>final</a:t>
            </a:r>
            <a:endParaRPr lang="pt-BR" sz="2800" b="1" dirty="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endParaRPr>
          </a:p>
        </p:txBody>
      </p:sp>
      <p:sp>
        <p:nvSpPr>
          <p:cNvPr id="3" name="Espaço Reservado para Conteúdo 2"/>
          <p:cNvSpPr>
            <a:spLocks noGrp="1"/>
          </p:cNvSpPr>
          <p:nvPr>
            <p:ph idx="1"/>
          </p:nvPr>
        </p:nvSpPr>
        <p:spPr>
          <a:xfrm>
            <a:off x="0" y="908720"/>
            <a:ext cx="9144000" cy="6192688"/>
          </a:xfrm>
        </p:spPr>
        <p:txBody>
          <a:bodyPr>
            <a:noAutofit/>
          </a:bodyPr>
          <a:lstStyle/>
          <a:p>
            <a:pPr marL="0" indent="0" algn="just">
              <a:lnSpc>
                <a:spcPct val="150000"/>
              </a:lnSpc>
              <a:buNone/>
            </a:pPr>
            <a:endParaRPr lang="pt-BR" sz="2800" dirty="0" smtClean="0">
              <a:latin typeface="Arial" panose="020B0604020202020204" pitchFamily="34" charset="0"/>
              <a:cs typeface="Arial" panose="020B0604020202020204" pitchFamily="34" charset="0"/>
            </a:endParaRPr>
          </a:p>
          <a:p>
            <a:pPr marL="0" indent="0" algn="just">
              <a:lnSpc>
                <a:spcPct val="150000"/>
              </a:lnSpc>
              <a:buNone/>
            </a:pPr>
            <a:endParaRPr lang="pt-BR" sz="2800" dirty="0">
              <a:latin typeface="Arial" panose="020B0604020202020204" pitchFamily="34" charset="0"/>
              <a:cs typeface="Arial" panose="020B0604020202020204" pitchFamily="34" charset="0"/>
            </a:endParaRPr>
          </a:p>
          <a:p>
            <a:pPr marL="0" indent="0" algn="just">
              <a:lnSpc>
                <a:spcPct val="150000"/>
              </a:lnSpc>
              <a:buNone/>
            </a:pPr>
            <a:r>
              <a:rPr lang="pt-BR" sz="2800" dirty="0" smtClean="0">
                <a:latin typeface="Arial" panose="020B0604020202020204" pitchFamily="34" charset="0"/>
                <a:cs typeface="Arial" panose="020B0604020202020204" pitchFamily="34" charset="0"/>
              </a:rPr>
              <a:t>Reflexões a partir do curso: </a:t>
            </a:r>
            <a:r>
              <a:rPr lang="pt-BR" sz="2800" b="1" dirty="0" smtClean="0">
                <a:latin typeface="Arial" panose="020B0604020202020204" pitchFamily="34" charset="0"/>
                <a:cs typeface="Arial" panose="020B0604020202020204" pitchFamily="34" charset="0"/>
              </a:rPr>
              <a:t>investir na formação docente</a:t>
            </a:r>
          </a:p>
          <a:p>
            <a:pPr marL="0" indent="0" algn="just">
              <a:lnSpc>
                <a:spcPct val="150000"/>
              </a:lnSpc>
              <a:buNone/>
            </a:pPr>
            <a:endParaRPr lang="pt-BR" sz="2800" dirty="0">
              <a:latin typeface="Arial" panose="020B0604020202020204" pitchFamily="34" charset="0"/>
              <a:cs typeface="Arial" panose="020B0604020202020204" pitchFamily="34" charset="0"/>
            </a:endParaRPr>
          </a:p>
          <a:p>
            <a:pPr marL="0" indent="0" algn="just">
              <a:lnSpc>
                <a:spcPct val="150000"/>
              </a:lnSpc>
              <a:buNone/>
            </a:pPr>
            <a:r>
              <a:rPr lang="pt-BR" sz="2800" b="1" dirty="0" smtClean="0">
                <a:latin typeface="Arial" panose="020B0604020202020204" pitchFamily="34" charset="0"/>
                <a:cs typeface="Arial" panose="020B0604020202020204" pitchFamily="34" charset="0"/>
              </a:rPr>
              <a:t>Reflexões a partir da pesquisa: em que lugar?</a:t>
            </a:r>
          </a:p>
        </p:txBody>
      </p:sp>
    </p:spTree>
    <p:extLst>
      <p:ext uri="{BB962C8B-B14F-4D97-AF65-F5344CB8AC3E}">
        <p14:creationId xmlns:p14="http://schemas.microsoft.com/office/powerpoint/2010/main" val="204013463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88640"/>
            <a:ext cx="8991600" cy="720080"/>
          </a:xfrm>
        </p:spPr>
        <p:txBody>
          <a:bodyPr>
            <a:normAutofit/>
          </a:bodyPr>
          <a:lstStyle/>
          <a:p>
            <a:r>
              <a:rPr lang="pt-BR" sz="2800" b="1" dirty="0" smtClean="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rPr>
              <a:t>Próxima aula:</a:t>
            </a:r>
            <a:endParaRPr lang="pt-BR" sz="2800" b="1" dirty="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endParaRPr>
          </a:p>
        </p:txBody>
      </p:sp>
      <p:sp>
        <p:nvSpPr>
          <p:cNvPr id="3" name="Espaço Reservado para Conteúdo 2"/>
          <p:cNvSpPr>
            <a:spLocks noGrp="1"/>
          </p:cNvSpPr>
          <p:nvPr>
            <p:ph idx="1"/>
          </p:nvPr>
        </p:nvSpPr>
        <p:spPr>
          <a:xfrm>
            <a:off x="0" y="908720"/>
            <a:ext cx="9144000" cy="6192688"/>
          </a:xfrm>
        </p:spPr>
        <p:txBody>
          <a:bodyPr>
            <a:noAutofit/>
          </a:bodyPr>
          <a:lstStyle/>
          <a:p>
            <a:pPr marL="0" indent="0" algn="just">
              <a:lnSpc>
                <a:spcPct val="150000"/>
              </a:lnSpc>
              <a:buNone/>
            </a:pPr>
            <a:endParaRPr lang="pt-BR" sz="2800" dirty="0" smtClean="0">
              <a:latin typeface="Arial" panose="020B0604020202020204" pitchFamily="34" charset="0"/>
              <a:cs typeface="Arial" panose="020B0604020202020204" pitchFamily="34" charset="0"/>
            </a:endParaRPr>
          </a:p>
          <a:p>
            <a:pPr marL="0" indent="0" algn="just">
              <a:lnSpc>
                <a:spcPct val="150000"/>
              </a:lnSpc>
              <a:buNone/>
            </a:pPr>
            <a:endParaRPr lang="pt-BR" sz="2800" dirty="0">
              <a:latin typeface="Arial" panose="020B0604020202020204" pitchFamily="34" charset="0"/>
              <a:cs typeface="Arial" panose="020B0604020202020204" pitchFamily="34" charset="0"/>
            </a:endParaRPr>
          </a:p>
          <a:p>
            <a:pPr marL="0" indent="0" algn="just">
              <a:lnSpc>
                <a:spcPct val="150000"/>
              </a:lnSpc>
              <a:buNone/>
            </a:pPr>
            <a:r>
              <a:rPr lang="pt-BR" sz="2800" dirty="0" smtClean="0">
                <a:latin typeface="Arial" panose="020B0604020202020204" pitchFamily="34" charset="0"/>
                <a:cs typeface="Arial" panose="020B0604020202020204" pitchFamily="34" charset="0"/>
              </a:rPr>
              <a:t>TOMBOY</a:t>
            </a:r>
          </a:p>
          <a:p>
            <a:pPr marL="0" indent="0" algn="just">
              <a:lnSpc>
                <a:spcPct val="150000"/>
              </a:lnSpc>
              <a:buNone/>
            </a:pPr>
            <a:endParaRPr lang="pt-BR" sz="2800" b="1" dirty="0">
              <a:latin typeface="Arial" panose="020B0604020202020204" pitchFamily="34" charset="0"/>
              <a:cs typeface="Arial" panose="020B0604020202020204" pitchFamily="34" charset="0"/>
            </a:endParaRPr>
          </a:p>
          <a:p>
            <a:pPr marL="0" indent="0" algn="just">
              <a:lnSpc>
                <a:spcPct val="150000"/>
              </a:lnSpc>
              <a:buNone/>
            </a:pPr>
            <a:r>
              <a:rPr lang="pt-BR" sz="2800" b="1" dirty="0" smtClean="0">
                <a:latin typeface="Arial" panose="020B0604020202020204" pitchFamily="34" charset="0"/>
                <a:cs typeface="Arial" panose="020B0604020202020204" pitchFamily="34" charset="0"/>
              </a:rPr>
              <a:t>Organização dos trabalhos – presença obrigatória</a:t>
            </a:r>
          </a:p>
        </p:txBody>
      </p:sp>
    </p:spTree>
    <p:extLst>
      <p:ext uri="{BB962C8B-B14F-4D97-AF65-F5344CB8AC3E}">
        <p14:creationId xmlns:p14="http://schemas.microsoft.com/office/powerpoint/2010/main" val="36172598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04800" y="188640"/>
            <a:ext cx="8686800" cy="936104"/>
          </a:xfrm>
        </p:spPr>
        <p:txBody>
          <a:bodyPr>
            <a:normAutofit/>
          </a:bodyPr>
          <a:lstStyle/>
          <a:p>
            <a:r>
              <a:rPr lang="pt-BR" sz="2800" b="1" dirty="0" err="1" smtClean="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rPr>
              <a:t>Buther</a:t>
            </a:r>
            <a:r>
              <a:rPr lang="pt-BR" sz="2800" b="1" dirty="0" smtClean="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rPr>
              <a:t> - biografia</a:t>
            </a:r>
            <a:endParaRPr lang="pt-BR" sz="2800" b="1" dirty="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endParaRPr>
          </a:p>
        </p:txBody>
      </p:sp>
      <p:sp>
        <p:nvSpPr>
          <p:cNvPr id="5" name="Espaço Reservado para Conteúdo 4"/>
          <p:cNvSpPr>
            <a:spLocks noGrp="1"/>
          </p:cNvSpPr>
          <p:nvPr>
            <p:ph idx="1"/>
          </p:nvPr>
        </p:nvSpPr>
        <p:spPr>
          <a:xfrm>
            <a:off x="323528" y="908720"/>
            <a:ext cx="8668072" cy="5949280"/>
          </a:xfrm>
        </p:spPr>
        <p:txBody>
          <a:bodyPr>
            <a:normAutofit/>
          </a:bodyPr>
          <a:lstStyle/>
          <a:p>
            <a:pPr marL="0" indent="0">
              <a:buNone/>
            </a:pPr>
            <a:endParaRPr lang="pt-BR" sz="2000" dirty="0">
              <a:latin typeface="Arial" pitchFamily="34" charset="0"/>
              <a:cs typeface="Arial" pitchFamily="34" charset="0"/>
            </a:endParaRPr>
          </a:p>
          <a:p>
            <a:pPr marL="0" indent="0">
              <a:buNone/>
            </a:pPr>
            <a:endParaRPr lang="pt-BR" sz="2000" dirty="0" smtClean="0">
              <a:latin typeface="Arial" pitchFamily="34" charset="0"/>
              <a:cs typeface="Arial" pitchFamily="34" charset="0"/>
            </a:endParaRPr>
          </a:p>
          <a:p>
            <a:pPr marL="0" indent="0" algn="r">
              <a:buNone/>
            </a:pPr>
            <a:r>
              <a:rPr lang="pt-BR" sz="2400" b="1" dirty="0" smtClean="0">
                <a:latin typeface="Arial" pitchFamily="34" charset="0"/>
                <a:cs typeface="Arial" pitchFamily="34" charset="0"/>
              </a:rPr>
              <a:t>1856 – Norte Americana</a:t>
            </a:r>
          </a:p>
          <a:p>
            <a:pPr marL="0" indent="0" algn="r">
              <a:buNone/>
            </a:pPr>
            <a:r>
              <a:rPr lang="pt-BR" sz="2400" b="1" dirty="0" smtClean="0">
                <a:latin typeface="Arial" pitchFamily="34" charset="0"/>
                <a:cs typeface="Arial" pitchFamily="34" charset="0"/>
              </a:rPr>
              <a:t>Filósofa  pós-estruturalista</a:t>
            </a:r>
          </a:p>
          <a:p>
            <a:pPr marL="0" indent="0" algn="r">
              <a:buNone/>
            </a:pPr>
            <a:endParaRPr lang="pt-BR" sz="2000" b="1" dirty="0" smtClean="0">
              <a:latin typeface="Arial" pitchFamily="34" charset="0"/>
              <a:cs typeface="Arial" pitchFamily="34" charset="0"/>
            </a:endParaRPr>
          </a:p>
          <a:p>
            <a:pPr marL="0" indent="0" algn="r">
              <a:buNone/>
            </a:pPr>
            <a:endParaRPr lang="pt-BR" sz="2000" b="1" dirty="0">
              <a:latin typeface="Arial" pitchFamily="34" charset="0"/>
              <a:cs typeface="Arial" pitchFamily="34" charset="0"/>
            </a:endParaRPr>
          </a:p>
          <a:p>
            <a:pPr marL="0" indent="0" algn="ctr">
              <a:buNone/>
            </a:pPr>
            <a:r>
              <a:rPr lang="pt-BR" b="1" dirty="0" smtClean="0">
                <a:latin typeface="Arial" pitchFamily="34" charset="0"/>
                <a:cs typeface="Arial" pitchFamily="34" charset="0"/>
              </a:rPr>
              <a:t>Feminismo</a:t>
            </a:r>
          </a:p>
          <a:p>
            <a:pPr marL="0" indent="0" algn="ctr">
              <a:buNone/>
            </a:pPr>
            <a:r>
              <a:rPr lang="pt-BR" b="1" dirty="0" smtClean="0">
                <a:latin typeface="Arial" pitchFamily="34" charset="0"/>
                <a:cs typeface="Arial" pitchFamily="34" charset="0"/>
              </a:rPr>
              <a:t>Teoria </a:t>
            </a:r>
            <a:r>
              <a:rPr lang="pt-BR" b="1" dirty="0" err="1" smtClean="0">
                <a:latin typeface="Arial" pitchFamily="34" charset="0"/>
                <a:cs typeface="Arial" pitchFamily="34" charset="0"/>
              </a:rPr>
              <a:t>Queer</a:t>
            </a:r>
            <a:endParaRPr lang="pt-BR" b="1" dirty="0" smtClean="0">
              <a:latin typeface="Arial" pitchFamily="34" charset="0"/>
              <a:cs typeface="Arial" pitchFamily="34" charset="0"/>
            </a:endParaRPr>
          </a:p>
          <a:p>
            <a:pPr marL="0" indent="0" algn="r">
              <a:buNone/>
            </a:pPr>
            <a:endParaRPr lang="pt-BR" sz="2000" b="1" dirty="0" smtClean="0">
              <a:latin typeface="Arial" pitchFamily="34" charset="0"/>
              <a:cs typeface="Arial" pitchFamily="34" charset="0"/>
            </a:endParaRPr>
          </a:p>
        </p:txBody>
      </p:sp>
      <p:pic>
        <p:nvPicPr>
          <p:cNvPr id="6" name="Imagem 5" descr="JudithButler2013.jpg"/>
          <p:cNvPicPr/>
          <p:nvPr/>
        </p:nvPicPr>
        <p:blipFill>
          <a:blip r:embed="rId2">
            <a:extLst>
              <a:ext uri="{28A0092B-C50C-407E-A947-70E740481C1C}">
                <a14:useLocalDpi xmlns:a14="http://schemas.microsoft.com/office/drawing/2010/main" val="0"/>
              </a:ext>
            </a:extLst>
          </a:blip>
          <a:srcRect/>
          <a:stretch>
            <a:fillRect/>
          </a:stretch>
        </p:blipFill>
        <p:spPr bwMode="auto">
          <a:xfrm>
            <a:off x="1115616" y="1700808"/>
            <a:ext cx="2092960" cy="3150870"/>
          </a:xfrm>
          <a:prstGeom prst="rect">
            <a:avLst/>
          </a:prstGeom>
          <a:noFill/>
          <a:ln>
            <a:noFill/>
          </a:ln>
        </p:spPr>
      </p:pic>
    </p:spTree>
    <p:extLst>
      <p:ext uri="{BB962C8B-B14F-4D97-AF65-F5344CB8AC3E}">
        <p14:creationId xmlns:p14="http://schemas.microsoft.com/office/powerpoint/2010/main" val="9893458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2800" b="1" dirty="0" smtClean="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rPr>
              <a:t>Conceitos</a:t>
            </a:r>
            <a:endParaRPr lang="pt-BR" sz="2800" b="1" dirty="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endParaRPr>
          </a:p>
        </p:txBody>
      </p:sp>
      <p:sp>
        <p:nvSpPr>
          <p:cNvPr id="3" name="Espaço Reservado para Conteúdo 2"/>
          <p:cNvSpPr>
            <a:spLocks noGrp="1"/>
          </p:cNvSpPr>
          <p:nvPr>
            <p:ph idx="1"/>
          </p:nvPr>
        </p:nvSpPr>
        <p:spPr>
          <a:xfrm>
            <a:off x="0" y="1052736"/>
            <a:ext cx="8991600" cy="5544616"/>
          </a:xfrm>
        </p:spPr>
        <p:txBody>
          <a:bodyPr>
            <a:normAutofit/>
          </a:bodyPr>
          <a:lstStyle/>
          <a:p>
            <a:pPr marL="0" indent="0">
              <a:lnSpc>
                <a:spcPct val="150000"/>
              </a:lnSpc>
              <a:buNone/>
            </a:pPr>
            <a:r>
              <a:rPr lang="pt-BR" sz="2800" dirty="0" smtClean="0">
                <a:latin typeface="Arial" pitchFamily="34" charset="0"/>
                <a:cs typeface="Arial" pitchFamily="34" charset="0"/>
              </a:rPr>
              <a:t>Gênero como histórico e mutável – não se restringe a dois</a:t>
            </a:r>
          </a:p>
          <a:p>
            <a:pPr algn="just">
              <a:lnSpc>
                <a:spcPct val="150000"/>
              </a:lnSpc>
            </a:pPr>
            <a:r>
              <a:rPr lang="pt-BR" sz="2800" u="sng" dirty="0" smtClean="0">
                <a:latin typeface="Arial" pitchFamily="34" charset="0"/>
                <a:cs typeface="Arial" pitchFamily="34" charset="0"/>
              </a:rPr>
              <a:t>Diversidade sexual</a:t>
            </a:r>
            <a:r>
              <a:rPr lang="pt-BR" sz="2800" dirty="0" smtClean="0">
                <a:latin typeface="Arial" pitchFamily="34" charset="0"/>
                <a:cs typeface="Arial" pitchFamily="34" charset="0"/>
              </a:rPr>
              <a:t>: diferenças biológicas  </a:t>
            </a:r>
            <a:r>
              <a:rPr lang="pt-BR" sz="2800" b="1" dirty="0" smtClean="0">
                <a:latin typeface="Arial" pitchFamily="34" charset="0"/>
                <a:cs typeface="Arial" pitchFamily="34" charset="0"/>
              </a:rPr>
              <a:t>nem</a:t>
            </a:r>
            <a:r>
              <a:rPr lang="pt-BR" sz="2800" dirty="0" smtClean="0">
                <a:latin typeface="Arial" pitchFamily="34" charset="0"/>
                <a:cs typeface="Arial" pitchFamily="34" charset="0"/>
              </a:rPr>
              <a:t> 	sempre são binárias;</a:t>
            </a:r>
          </a:p>
          <a:p>
            <a:pPr lvl="2" algn="just">
              <a:lnSpc>
                <a:spcPct val="150000"/>
              </a:lnSpc>
            </a:pPr>
            <a:r>
              <a:rPr lang="pt-BR" sz="2800" dirty="0" smtClean="0">
                <a:latin typeface="Arial" pitchFamily="34" charset="0"/>
                <a:cs typeface="Arial" pitchFamily="34" charset="0"/>
              </a:rPr>
              <a:t>Prazeres </a:t>
            </a:r>
            <a:r>
              <a:rPr lang="pt-BR" sz="2800" b="1" dirty="0" smtClean="0">
                <a:latin typeface="Arial" pitchFamily="34" charset="0"/>
                <a:cs typeface="Arial" pitchFamily="34" charset="0"/>
              </a:rPr>
              <a:t>não</a:t>
            </a:r>
            <a:r>
              <a:rPr lang="pt-BR" sz="2800" dirty="0" smtClean="0">
                <a:latin typeface="Arial" pitchFamily="34" charset="0"/>
                <a:cs typeface="Arial" pitchFamily="34" charset="0"/>
              </a:rPr>
              <a:t> devem ser julgados </a:t>
            </a:r>
            <a:r>
              <a:rPr lang="pt-BR" sz="2800" b="1" dirty="0" smtClean="0">
                <a:latin typeface="Arial" pitchFamily="34" charset="0"/>
                <a:cs typeface="Arial" pitchFamily="34" charset="0"/>
              </a:rPr>
              <a:t>normativamente</a:t>
            </a:r>
          </a:p>
          <a:p>
            <a:pPr lvl="2" algn="just">
              <a:lnSpc>
                <a:spcPct val="150000"/>
              </a:lnSpc>
            </a:pPr>
            <a:r>
              <a:rPr lang="pt-BR" sz="2800" dirty="0" smtClean="0">
                <a:latin typeface="Arial" pitchFamily="34" charset="0"/>
                <a:cs typeface="Arial" pitchFamily="34" charset="0"/>
              </a:rPr>
              <a:t>Contínuo entre </a:t>
            </a:r>
            <a:r>
              <a:rPr lang="pt-BR" sz="2800" b="1" dirty="0" smtClean="0">
                <a:latin typeface="Arial" pitchFamily="34" charset="0"/>
                <a:cs typeface="Arial" pitchFamily="34" charset="0"/>
              </a:rPr>
              <a:t>agenciamento</a:t>
            </a:r>
            <a:r>
              <a:rPr lang="pt-BR" sz="2800" dirty="0" smtClean="0">
                <a:latin typeface="Arial" pitchFamily="34" charset="0"/>
                <a:cs typeface="Arial" pitchFamily="34" charset="0"/>
              </a:rPr>
              <a:t> e resposta sexual</a:t>
            </a:r>
            <a:endParaRPr lang="pt-BR"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2800" b="1" dirty="0" smtClean="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rPr>
              <a:t>Conceitos</a:t>
            </a:r>
            <a:endParaRPr lang="pt-BR" sz="2800" b="1" dirty="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endParaRPr>
          </a:p>
        </p:txBody>
      </p:sp>
      <p:sp>
        <p:nvSpPr>
          <p:cNvPr id="3" name="Espaço Reservado para Conteúdo 2"/>
          <p:cNvSpPr>
            <a:spLocks noGrp="1"/>
          </p:cNvSpPr>
          <p:nvPr>
            <p:ph idx="1"/>
          </p:nvPr>
        </p:nvSpPr>
        <p:spPr>
          <a:xfrm>
            <a:off x="0" y="1052736"/>
            <a:ext cx="8991600" cy="5544616"/>
          </a:xfrm>
        </p:spPr>
        <p:txBody>
          <a:bodyPr>
            <a:normAutofit/>
          </a:bodyPr>
          <a:lstStyle/>
          <a:p>
            <a:pPr marL="0" indent="0">
              <a:lnSpc>
                <a:spcPct val="150000"/>
              </a:lnSpc>
              <a:buNone/>
            </a:pPr>
            <a:endParaRPr lang="pt-BR" sz="2800" i="1" dirty="0" smtClean="0">
              <a:latin typeface="Arial" panose="020B0604020202020204" pitchFamily="34" charset="0"/>
              <a:cs typeface="Arial" panose="020B0604020202020204" pitchFamily="34" charset="0"/>
            </a:endParaRPr>
          </a:p>
          <a:p>
            <a:pPr marL="0" indent="0" algn="ctr">
              <a:lnSpc>
                <a:spcPct val="150000"/>
              </a:lnSpc>
              <a:buNone/>
            </a:pPr>
            <a:r>
              <a:rPr lang="pt-BR" sz="2800" b="1" i="1" dirty="0" smtClean="0">
                <a:latin typeface="Arial" panose="020B0604020202020204" pitchFamily="34" charset="0"/>
                <a:cs typeface="Arial" panose="020B0604020202020204" pitchFamily="34" charset="0"/>
              </a:rPr>
              <a:t>“A </a:t>
            </a:r>
            <a:r>
              <a:rPr lang="pt-BR" sz="2800" b="1" i="1" dirty="0">
                <a:latin typeface="Arial" panose="020B0604020202020204" pitchFamily="34" charset="0"/>
                <a:cs typeface="Arial" panose="020B0604020202020204" pitchFamily="34" charset="0"/>
              </a:rPr>
              <a:t>matriz cultural por intermédio da qual a identidade de gênero se torna inteligível</a:t>
            </a:r>
            <a:r>
              <a:rPr lang="pt-BR" sz="2800" b="1" i="1" dirty="0" smtClean="0">
                <a:latin typeface="Arial" panose="020B0604020202020204" pitchFamily="34" charset="0"/>
                <a:cs typeface="Arial" panose="020B0604020202020204" pitchFamily="34" charset="0"/>
              </a:rPr>
              <a:t>”</a:t>
            </a:r>
            <a:r>
              <a:rPr lang="pt-BR" sz="2800" b="1" dirty="0" smtClean="0">
                <a:latin typeface="Arial" panose="020B0604020202020204" pitchFamily="34" charset="0"/>
                <a:cs typeface="Arial" panose="020B0604020202020204" pitchFamily="34" charset="0"/>
              </a:rPr>
              <a:t> </a:t>
            </a:r>
          </a:p>
          <a:p>
            <a:pPr marL="0" indent="0">
              <a:lnSpc>
                <a:spcPct val="150000"/>
              </a:lnSpc>
              <a:buNone/>
            </a:pPr>
            <a:endParaRPr lang="pt-BR" sz="2800" dirty="0">
              <a:latin typeface="Arial" panose="020B0604020202020204" pitchFamily="34" charset="0"/>
              <a:cs typeface="Arial" panose="020B0604020202020204" pitchFamily="34" charset="0"/>
            </a:endParaRPr>
          </a:p>
          <a:p>
            <a:pPr marL="0" indent="0">
              <a:lnSpc>
                <a:spcPct val="150000"/>
              </a:lnSpc>
              <a:buNone/>
            </a:pPr>
            <a:endParaRPr lang="pt-BR" sz="2800" dirty="0" smtClean="0">
              <a:latin typeface="Arial" panose="020B0604020202020204" pitchFamily="34" charset="0"/>
              <a:cs typeface="Arial" panose="020B0604020202020204" pitchFamily="34" charset="0"/>
            </a:endParaRPr>
          </a:p>
          <a:p>
            <a:pPr marL="0" indent="0" algn="ctr">
              <a:lnSpc>
                <a:spcPct val="150000"/>
              </a:lnSpc>
              <a:buNone/>
            </a:pPr>
            <a:r>
              <a:rPr lang="pt-BR" sz="2800" b="1" i="1" dirty="0" smtClean="0">
                <a:latin typeface="Arial" panose="020B0604020202020204" pitchFamily="34" charset="0"/>
                <a:cs typeface="Arial" panose="020B0604020202020204" pitchFamily="34" charset="0"/>
              </a:rPr>
              <a:t>“Certos </a:t>
            </a:r>
            <a:r>
              <a:rPr lang="pt-BR" sz="2800" b="1" i="1" dirty="0">
                <a:latin typeface="Arial" panose="020B0604020202020204" pitchFamily="34" charset="0"/>
                <a:cs typeface="Arial" panose="020B0604020202020204" pitchFamily="34" charset="0"/>
              </a:rPr>
              <a:t>tipos de ‘identidade’ não possam ‘existir</a:t>
            </a:r>
            <a:r>
              <a:rPr lang="pt-BR" sz="2800" b="1" i="1" dirty="0" smtClean="0">
                <a:latin typeface="Arial" panose="020B0604020202020204" pitchFamily="34" charset="0"/>
                <a:cs typeface="Arial" panose="020B0604020202020204" pitchFamily="34" charset="0"/>
              </a:rPr>
              <a:t>’</a:t>
            </a:r>
            <a:endParaRPr lang="pt-BR" sz="2000" b="1" dirty="0">
              <a:latin typeface="Arial" pitchFamily="34" charset="0"/>
              <a:cs typeface="Arial" pitchFamily="34" charset="0"/>
            </a:endParaRPr>
          </a:p>
        </p:txBody>
      </p:sp>
    </p:spTree>
    <p:extLst>
      <p:ext uri="{BB962C8B-B14F-4D97-AF65-F5344CB8AC3E}">
        <p14:creationId xmlns:p14="http://schemas.microsoft.com/office/powerpoint/2010/main" val="20747300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2800" b="1" dirty="0" smtClean="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rPr>
              <a:t>Conceitos</a:t>
            </a:r>
            <a:endParaRPr lang="pt-BR" sz="2800" b="1" dirty="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endParaRPr>
          </a:p>
        </p:txBody>
      </p:sp>
      <p:sp>
        <p:nvSpPr>
          <p:cNvPr id="3" name="Espaço Reservado para Conteúdo 2"/>
          <p:cNvSpPr>
            <a:spLocks noGrp="1"/>
          </p:cNvSpPr>
          <p:nvPr>
            <p:ph idx="1"/>
          </p:nvPr>
        </p:nvSpPr>
        <p:spPr>
          <a:xfrm>
            <a:off x="0" y="1052736"/>
            <a:ext cx="8991600" cy="5544616"/>
          </a:xfrm>
        </p:spPr>
        <p:txBody>
          <a:bodyPr>
            <a:normAutofit/>
          </a:bodyPr>
          <a:lstStyle/>
          <a:p>
            <a:pPr marL="0" indent="0" algn="ctr">
              <a:lnSpc>
                <a:spcPct val="150000"/>
              </a:lnSpc>
              <a:buNone/>
            </a:pPr>
            <a:endParaRPr lang="pt-BR" sz="2800" i="1" dirty="0" smtClean="0">
              <a:latin typeface="Arial" panose="020B0604020202020204" pitchFamily="34" charset="0"/>
              <a:cs typeface="Arial" panose="020B0604020202020204" pitchFamily="34" charset="0"/>
            </a:endParaRPr>
          </a:p>
          <a:p>
            <a:pPr marL="0" indent="0" algn="ctr">
              <a:lnSpc>
                <a:spcPct val="150000"/>
              </a:lnSpc>
              <a:buNone/>
            </a:pPr>
            <a:r>
              <a:rPr lang="pt-BR" sz="2800" i="1" dirty="0" smtClean="0">
                <a:latin typeface="Arial" panose="020B0604020202020204" pitchFamily="34" charset="0"/>
                <a:cs typeface="Arial" panose="020B0604020202020204" pitchFamily="34" charset="0"/>
              </a:rPr>
              <a:t>“Oposto de feminilidade não é masculinidade, </a:t>
            </a:r>
          </a:p>
          <a:p>
            <a:pPr marL="0" indent="0" algn="ctr">
              <a:lnSpc>
                <a:spcPct val="150000"/>
              </a:lnSpc>
              <a:buNone/>
            </a:pPr>
            <a:r>
              <a:rPr lang="pt-BR" sz="2800" i="1" dirty="0" smtClean="0">
                <a:latin typeface="Arial" panose="020B0604020202020204" pitchFamily="34" charset="0"/>
                <a:cs typeface="Arial" panose="020B0604020202020204" pitchFamily="34" charset="0"/>
              </a:rPr>
              <a:t>mas a </a:t>
            </a:r>
            <a:r>
              <a:rPr lang="pt-BR" sz="2800" b="1" i="1" dirty="0" smtClean="0">
                <a:latin typeface="Arial" panose="020B0604020202020204" pitchFamily="34" charset="0"/>
                <a:cs typeface="Arial" panose="020B0604020202020204" pitchFamily="34" charset="0"/>
              </a:rPr>
              <a:t>falta</a:t>
            </a:r>
            <a:r>
              <a:rPr lang="pt-BR" sz="2800" i="1" dirty="0" smtClean="0">
                <a:latin typeface="Arial" panose="020B0604020202020204" pitchFamily="34" charset="0"/>
                <a:cs typeface="Arial" panose="020B0604020202020204" pitchFamily="34" charset="0"/>
              </a:rPr>
              <a:t> de feminilidade “</a:t>
            </a:r>
          </a:p>
          <a:p>
            <a:pPr marL="0" indent="0" algn="ctr">
              <a:lnSpc>
                <a:spcPct val="150000"/>
              </a:lnSpc>
              <a:buNone/>
            </a:pPr>
            <a:r>
              <a:rPr lang="pt-BR" sz="2800" i="1" dirty="0" smtClean="0">
                <a:latin typeface="Arial" panose="020B0604020202020204" pitchFamily="34" charset="0"/>
                <a:cs typeface="Arial" panose="020B0604020202020204" pitchFamily="34" charset="0"/>
              </a:rPr>
              <a:t>A ação política ocorre em torno do sujeito. Mas este não deve ser estável e pré-determinado.</a:t>
            </a:r>
          </a:p>
          <a:p>
            <a:pPr marL="0" indent="0" algn="ctr">
              <a:lnSpc>
                <a:spcPct val="150000"/>
              </a:lnSpc>
              <a:buNone/>
            </a:pPr>
            <a:r>
              <a:rPr lang="pt-BR" sz="2800" i="1" dirty="0" smtClean="0">
                <a:latin typeface="Arial" panose="020B0604020202020204" pitchFamily="34" charset="0"/>
                <a:cs typeface="Arial" panose="020B0604020202020204" pitchFamily="34" charset="0"/>
              </a:rPr>
              <a:t>Deve ser objeto de constante crítica para ser revisto e moldado</a:t>
            </a:r>
            <a:endParaRPr lang="pt-BR" sz="2800" dirty="0">
              <a:latin typeface="Arial" panose="020B0604020202020204" pitchFamily="34" charset="0"/>
              <a:cs typeface="Arial" panose="020B0604020202020204" pitchFamily="34" charset="0"/>
            </a:endParaRPr>
          </a:p>
          <a:p>
            <a:pPr marL="0" indent="0">
              <a:lnSpc>
                <a:spcPct val="150000"/>
              </a:lnSpc>
              <a:buNone/>
            </a:pPr>
            <a:endParaRPr lang="pt-BR" sz="2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684727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2800" b="1" dirty="0" smtClean="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rPr>
              <a:t>Teoria </a:t>
            </a:r>
            <a:r>
              <a:rPr lang="pt-BR" sz="2800" b="1" dirty="0" err="1" smtClean="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rPr>
              <a:t>Queer</a:t>
            </a:r>
            <a:endParaRPr lang="pt-BR" sz="2800" b="1" dirty="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endParaRPr>
          </a:p>
        </p:txBody>
      </p:sp>
      <p:sp>
        <p:nvSpPr>
          <p:cNvPr id="3" name="Espaço Reservado para Conteúdo 2"/>
          <p:cNvSpPr>
            <a:spLocks noGrp="1"/>
          </p:cNvSpPr>
          <p:nvPr>
            <p:ph idx="1"/>
          </p:nvPr>
        </p:nvSpPr>
        <p:spPr>
          <a:xfrm>
            <a:off x="0" y="1052736"/>
            <a:ext cx="8991600" cy="5544616"/>
          </a:xfrm>
        </p:spPr>
        <p:txBody>
          <a:bodyPr>
            <a:normAutofit/>
          </a:bodyPr>
          <a:lstStyle/>
          <a:p>
            <a:pPr marL="0" indent="0">
              <a:lnSpc>
                <a:spcPct val="150000"/>
              </a:lnSpc>
              <a:buNone/>
            </a:pPr>
            <a:endParaRPr lang="pt-BR" sz="2800" i="1" dirty="0" smtClean="0">
              <a:latin typeface="Arial" panose="020B0604020202020204" pitchFamily="34" charset="0"/>
              <a:cs typeface="Arial" panose="020B0604020202020204" pitchFamily="34" charset="0"/>
            </a:endParaRPr>
          </a:p>
          <a:p>
            <a:pPr marL="0" indent="0">
              <a:lnSpc>
                <a:spcPct val="150000"/>
              </a:lnSpc>
              <a:buNone/>
            </a:pPr>
            <a:r>
              <a:rPr lang="pt-BR" sz="2800" dirty="0" smtClean="0">
                <a:latin typeface="Arial" panose="020B0604020202020204" pitchFamily="34" charset="0"/>
                <a:cs typeface="Arial" panose="020B0604020202020204" pitchFamily="34" charset="0"/>
              </a:rPr>
              <a:t>Teresa de </a:t>
            </a:r>
            <a:r>
              <a:rPr lang="pt-BR" sz="2800" dirty="0" err="1" smtClean="0">
                <a:latin typeface="Arial" panose="020B0604020202020204" pitchFamily="34" charset="0"/>
                <a:cs typeface="Arial" panose="020B0604020202020204" pitchFamily="34" charset="0"/>
              </a:rPr>
              <a:t>Laurentes</a:t>
            </a:r>
            <a:r>
              <a:rPr lang="pt-BR" sz="2800" dirty="0" smtClean="0">
                <a:latin typeface="Arial" panose="020B0604020202020204" pitchFamily="34" charset="0"/>
                <a:cs typeface="Arial" panose="020B0604020202020204" pitchFamily="34" charset="0"/>
              </a:rPr>
              <a:t> – 1990</a:t>
            </a:r>
          </a:p>
          <a:p>
            <a:pPr marL="0" indent="0" algn="ctr">
              <a:lnSpc>
                <a:spcPct val="150000"/>
              </a:lnSpc>
              <a:buNone/>
            </a:pPr>
            <a:r>
              <a:rPr lang="pt-BR" sz="2800" dirty="0">
                <a:latin typeface="Arial" panose="020B0604020202020204" pitchFamily="34" charset="0"/>
                <a:cs typeface="Arial" panose="020B0604020202020204" pitchFamily="34" charset="0"/>
              </a:rPr>
              <a:t>	</a:t>
            </a:r>
            <a:r>
              <a:rPr lang="pt-BR" sz="2800" b="1" dirty="0" smtClean="0">
                <a:latin typeface="Arial" panose="020B0604020202020204" pitchFamily="34" charset="0"/>
                <a:cs typeface="Arial" panose="020B0604020202020204" pitchFamily="34" charset="0"/>
              </a:rPr>
              <a:t>Estranheza como forma de perturbar a normalidade</a:t>
            </a:r>
          </a:p>
          <a:p>
            <a:pPr marL="0" indent="0" algn="ctr">
              <a:lnSpc>
                <a:spcPct val="150000"/>
              </a:lnSpc>
              <a:buNone/>
            </a:pPr>
            <a:endParaRPr lang="pt-BR" sz="2800" b="1" dirty="0">
              <a:latin typeface="Arial" panose="020B0604020202020204" pitchFamily="34" charset="0"/>
              <a:cs typeface="Arial" panose="020B0604020202020204" pitchFamily="34" charset="0"/>
            </a:endParaRPr>
          </a:p>
          <a:p>
            <a:pPr marL="0" indent="0" algn="ctr">
              <a:lnSpc>
                <a:spcPct val="150000"/>
              </a:lnSpc>
              <a:buNone/>
            </a:pPr>
            <a:r>
              <a:rPr lang="pt-BR" sz="2800" b="1" dirty="0" smtClean="0">
                <a:latin typeface="Arial" panose="020B0604020202020204" pitchFamily="34" charset="0"/>
                <a:cs typeface="Arial" panose="020B0604020202020204" pitchFamily="34" charset="0"/>
              </a:rPr>
              <a:t>Subverter a identidade “padrão”</a:t>
            </a:r>
            <a:endParaRPr lang="pt-BR" sz="2800" b="1" dirty="0">
              <a:latin typeface="Arial" panose="020B0604020202020204" pitchFamily="34" charset="0"/>
              <a:cs typeface="Arial" panose="020B0604020202020204" pitchFamily="34" charset="0"/>
            </a:endParaRPr>
          </a:p>
          <a:p>
            <a:pPr marL="0" indent="0">
              <a:lnSpc>
                <a:spcPct val="150000"/>
              </a:lnSpc>
              <a:buNone/>
            </a:pPr>
            <a:endParaRPr lang="pt-BR" sz="2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352642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1520" y="260648"/>
            <a:ext cx="8892480" cy="1152128"/>
          </a:xfrm>
        </p:spPr>
        <p:txBody>
          <a:bodyPr>
            <a:normAutofit/>
          </a:bodyPr>
          <a:lstStyle/>
          <a:p>
            <a:r>
              <a:rPr lang="pt-BR" sz="2800" b="1" dirty="0">
                <a:effectLst/>
                <a:latin typeface="Arial" panose="020B0604020202020204" pitchFamily="34" charset="0"/>
                <a:cs typeface="Arial" panose="020B0604020202020204" pitchFamily="34" charset="0"/>
              </a:rPr>
              <a:t>LGBTTTIQQ2S </a:t>
            </a:r>
            <a:r>
              <a:rPr lang="pt-BR" sz="1400" dirty="0">
                <a:effectLst/>
                <a:latin typeface="Arial" panose="020B0604020202020204" pitchFamily="34" charset="0"/>
                <a:cs typeface="Arial" panose="020B0604020202020204" pitchFamily="34" charset="0"/>
              </a:rPr>
              <a:t>http://</a:t>
            </a:r>
            <a:r>
              <a:rPr lang="pt-BR" sz="1400" dirty="0" smtClean="0">
                <a:effectLst/>
                <a:latin typeface="Arial" panose="020B0604020202020204" pitchFamily="34" charset="0"/>
                <a:cs typeface="Arial" panose="020B0604020202020204" pitchFamily="34" charset="0"/>
              </a:rPr>
              <a:t>www.maxwell.vrac.puc-rio.br/16511/16511_4.PDF</a:t>
            </a:r>
            <a:endParaRPr lang="pt-BR" sz="1400" dirty="0">
              <a:effectLst>
                <a:outerShdw blurRad="38100" dist="38100" dir="2700000" algn="tl">
                  <a:srgbClr val="000000">
                    <a:alpha val="43137"/>
                  </a:srgbClr>
                </a:outerShdw>
                <a:reflection blurRad="12700" stA="48000" endA="300" endPos="55000" dir="5400000" sy="-90000" algn="bl" rotWithShape="0"/>
              </a:effectLst>
              <a:latin typeface="Arial" pitchFamily="34" charset="0"/>
              <a:cs typeface="Arial" pitchFamily="34" charset="0"/>
            </a:endParaRPr>
          </a:p>
        </p:txBody>
      </p:sp>
      <p:sp>
        <p:nvSpPr>
          <p:cNvPr id="3" name="Espaço Reservado para Conteúdo 2"/>
          <p:cNvSpPr>
            <a:spLocks noGrp="1"/>
          </p:cNvSpPr>
          <p:nvPr>
            <p:ph idx="1"/>
          </p:nvPr>
        </p:nvSpPr>
        <p:spPr>
          <a:xfrm>
            <a:off x="0" y="1052736"/>
            <a:ext cx="8991600" cy="5544616"/>
          </a:xfrm>
        </p:spPr>
        <p:txBody>
          <a:bodyPr>
            <a:normAutofit/>
          </a:bodyPr>
          <a:lstStyle/>
          <a:p>
            <a:pPr marL="0" indent="0">
              <a:lnSpc>
                <a:spcPct val="150000"/>
              </a:lnSpc>
              <a:buNone/>
            </a:pPr>
            <a:endParaRPr lang="pt-BR" sz="2800" i="1" dirty="0" smtClean="0">
              <a:latin typeface="Arial" panose="020B0604020202020204" pitchFamily="34" charset="0"/>
              <a:cs typeface="Arial" panose="020B0604020202020204" pitchFamily="34" charset="0"/>
            </a:endParaRPr>
          </a:p>
          <a:p>
            <a:pPr marL="0" indent="0" algn="just">
              <a:lnSpc>
                <a:spcPct val="150000"/>
              </a:lnSpc>
              <a:buNone/>
            </a:pPr>
            <a:r>
              <a:rPr lang="pt-BR" sz="2800" dirty="0" smtClean="0">
                <a:latin typeface="Arial" panose="020B0604020202020204" pitchFamily="34" charset="0"/>
                <a:cs typeface="Arial" panose="020B0604020202020204" pitchFamily="34" charset="0"/>
              </a:rPr>
              <a:t>Referente </a:t>
            </a:r>
            <a:r>
              <a:rPr lang="pt-BR" sz="2800" dirty="0">
                <a:latin typeface="Arial" panose="020B0604020202020204" pitchFamily="34" charset="0"/>
                <a:cs typeface="Arial" panose="020B0604020202020204" pitchFamily="34" charset="0"/>
              </a:rPr>
              <a:t>a lésbicas, gays, bissexuais, travestis, </a:t>
            </a:r>
            <a:r>
              <a:rPr lang="pt-BR" sz="2800" dirty="0" err="1">
                <a:latin typeface="Arial" panose="020B0604020202020204" pitchFamily="34" charset="0"/>
                <a:cs typeface="Arial" panose="020B0604020202020204" pitchFamily="34" charset="0"/>
              </a:rPr>
              <a:t>transgêneros</a:t>
            </a:r>
            <a:r>
              <a:rPr lang="pt-BR" sz="2800" dirty="0">
                <a:latin typeface="Arial" panose="020B0604020202020204" pitchFamily="34" charset="0"/>
                <a:cs typeface="Arial" panose="020B0604020202020204" pitchFamily="34" charset="0"/>
              </a:rPr>
              <a:t>, intersexuais, </a:t>
            </a:r>
            <a:r>
              <a:rPr lang="pt-BR" sz="2800" dirty="0" err="1">
                <a:latin typeface="Arial" panose="020B0604020202020204" pitchFamily="34" charset="0"/>
                <a:cs typeface="Arial" panose="020B0604020202020204" pitchFamily="34" charset="0"/>
              </a:rPr>
              <a:t>queer</a:t>
            </a:r>
            <a:r>
              <a:rPr lang="pt-BR" sz="2800" dirty="0">
                <a:latin typeface="Arial" panose="020B0604020202020204" pitchFamily="34" charset="0"/>
                <a:cs typeface="Arial" panose="020B0604020202020204" pitchFamily="34" charset="0"/>
              </a:rPr>
              <a:t>, </a:t>
            </a:r>
            <a:r>
              <a:rPr lang="pt-BR" sz="2800" dirty="0" err="1">
                <a:latin typeface="Arial" panose="020B0604020202020204" pitchFamily="34" charset="0"/>
                <a:cs typeface="Arial" panose="020B0604020202020204" pitchFamily="34" charset="0"/>
              </a:rPr>
              <a:t>questioning</a:t>
            </a:r>
            <a:r>
              <a:rPr lang="pt-BR" sz="2800" dirty="0">
                <a:latin typeface="Arial" panose="020B0604020202020204" pitchFamily="34" charset="0"/>
                <a:cs typeface="Arial" panose="020B0604020202020204" pitchFamily="34" charset="0"/>
              </a:rPr>
              <a:t> e </a:t>
            </a:r>
            <a:r>
              <a:rPr lang="pt-BR" sz="2800" dirty="0" err="1">
                <a:latin typeface="Arial" panose="020B0604020202020204" pitchFamily="34" charset="0"/>
                <a:cs typeface="Arial" panose="020B0604020202020204" pitchFamily="34" charset="0"/>
              </a:rPr>
              <a:t>two-spirited</a:t>
            </a:r>
            <a:endParaRPr lang="pt-BR" sz="2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8042456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gem">
  <a:themeElements>
    <a:clrScheme name="Origem">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Viagem">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gem">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4617</TotalTime>
  <Words>1539</Words>
  <Application>Microsoft Office PowerPoint</Application>
  <PresentationFormat>Apresentação na tela (4:3)</PresentationFormat>
  <Paragraphs>146</Paragraphs>
  <Slides>32</Slides>
  <Notes>0</Notes>
  <HiddenSlides>0</HiddenSlides>
  <MMClips>0</MMClips>
  <ScaleCrop>false</ScaleCrop>
  <HeadingPairs>
    <vt:vector size="4" baseType="variant">
      <vt:variant>
        <vt:lpstr>Tema</vt:lpstr>
      </vt:variant>
      <vt:variant>
        <vt:i4>1</vt:i4>
      </vt:variant>
      <vt:variant>
        <vt:lpstr>Títulos de slides</vt:lpstr>
      </vt:variant>
      <vt:variant>
        <vt:i4>32</vt:i4>
      </vt:variant>
    </vt:vector>
  </HeadingPairs>
  <TitlesOfParts>
    <vt:vector size="33" baseType="lpstr">
      <vt:lpstr>Viagem</vt:lpstr>
      <vt:lpstr>FEUSP Docente Amélia Artes 1º  semestre de 2016 FEUSP  </vt:lpstr>
      <vt:lpstr>Organização da aula:</vt:lpstr>
      <vt:lpstr>AULA ANTERIOR</vt:lpstr>
      <vt:lpstr>Buther - biografia</vt:lpstr>
      <vt:lpstr>Conceitos</vt:lpstr>
      <vt:lpstr>Conceitos</vt:lpstr>
      <vt:lpstr>Conceitos</vt:lpstr>
      <vt:lpstr>Teoria Queer</vt:lpstr>
      <vt:lpstr>LGBTTTIQQ2S http://www.maxwell.vrac.puc-rio.br/16511/16511_4.PDF</vt:lpstr>
      <vt:lpstr>Travestis</vt:lpstr>
      <vt:lpstr>transgênero</vt:lpstr>
      <vt:lpstr>transexuais</vt:lpstr>
      <vt:lpstr>intersexuais</vt:lpstr>
      <vt:lpstr>queer</vt:lpstr>
      <vt:lpstr>Questioning</vt:lpstr>
      <vt:lpstr>Two-spirit</vt:lpstr>
      <vt:lpstr>Conceitos</vt:lpstr>
      <vt:lpstr>Conceitos</vt:lpstr>
      <vt:lpstr>Conceitos</vt:lpstr>
      <vt:lpstr>Conceitos</vt:lpstr>
      <vt:lpstr>Conceitos</vt:lpstr>
      <vt:lpstr>Conceitos</vt:lpstr>
      <vt:lpstr>Conceitos</vt:lpstr>
      <vt:lpstr>Apropriação dos conceitos na politica</vt:lpstr>
      <vt:lpstr>Apropriação dos conceitos na politica</vt:lpstr>
      <vt:lpstr>Apropriação dos conceitos na politica</vt:lpstr>
      <vt:lpstr>Descrição da pesquisa</vt:lpstr>
      <vt:lpstr>Alguns relatos – a causa</vt:lpstr>
      <vt:lpstr>Alguns relatos – O lugar</vt:lpstr>
      <vt:lpstr>Alguns relatos – a empatia</vt:lpstr>
      <vt:lpstr>final</vt:lpstr>
      <vt:lpstr>Próxima aula: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POEB 1: Licenciatura Pedagogia Docente Amélia Artes PRIMEIRO semestre de 2015 FEUSP</dc:title>
  <dc:creator>Amelia</dc:creator>
  <cp:lastModifiedBy>Luiza Artes</cp:lastModifiedBy>
  <cp:revision>116</cp:revision>
  <dcterms:created xsi:type="dcterms:W3CDTF">2015-01-27T17:50:53Z</dcterms:created>
  <dcterms:modified xsi:type="dcterms:W3CDTF">2016-02-28T17:55:25Z</dcterms:modified>
</cp:coreProperties>
</file>