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04" r:id="rId4"/>
    <p:sldId id="327" r:id="rId5"/>
    <p:sldId id="458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72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1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8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2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49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Engastada-articulada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4B38F39-85F1-491A-8CE6-744A59EDF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85541"/>
            <a:ext cx="1477022" cy="31407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663F63-7F28-4E93-B2F0-9A38F780E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62" y="1467305"/>
            <a:ext cx="2962275" cy="7524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FDDA22C-AA81-48E1-A238-00E1FFDA2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662" y="2476872"/>
            <a:ext cx="1028700" cy="6286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94508EE-A67B-4438-A81C-77678183F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181" y="2414959"/>
            <a:ext cx="2143125" cy="7524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BF36A02-DD06-465F-BE72-6CF9CC6E5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662" y="3299514"/>
            <a:ext cx="333375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A1D8917-5B5B-495D-A7AF-55FD746F1E0F}"/>
                  </a:ext>
                </a:extLst>
              </p:cNvPr>
              <p:cNvSpPr txBox="1"/>
              <p:nvPr/>
            </p:nvSpPr>
            <p:spPr>
              <a:xfrm>
                <a:off x="7933235" y="3501036"/>
                <a:ext cx="22228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A1D8917-5B5B-495D-A7AF-55FD746F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35" y="3501036"/>
                <a:ext cx="2222818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m 21">
            <a:extLst>
              <a:ext uri="{FF2B5EF4-FFF2-40B4-BE49-F238E27FC236}">
                <a16:creationId xmlns:a16="http://schemas.microsoft.com/office/drawing/2014/main" id="{CAA1DE9A-E2CF-4891-8778-D48CBD099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1939" y="4325946"/>
            <a:ext cx="1724025" cy="600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F1BA07C-D24B-480B-8C61-7A033E9CF9EA}"/>
                  </a:ext>
                </a:extLst>
              </p:cNvPr>
              <p:cNvSpPr txBox="1"/>
              <p:nvPr/>
            </p:nvSpPr>
            <p:spPr>
              <a:xfrm>
                <a:off x="4157662" y="4431093"/>
                <a:ext cx="12169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F1BA07C-D24B-480B-8C61-7A033E9C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62" y="4431093"/>
                <a:ext cx="1216979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3D03D14-7360-4BE4-8BD2-CA6515E9C7A6}"/>
                  </a:ext>
                </a:extLst>
              </p:cNvPr>
              <p:cNvSpPr txBox="1"/>
              <p:nvPr/>
            </p:nvSpPr>
            <p:spPr>
              <a:xfrm>
                <a:off x="4157662" y="5208488"/>
                <a:ext cx="12169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3D03D14-7360-4BE4-8BD2-CA6515E9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62" y="5208488"/>
                <a:ext cx="1216979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9B5F9E6F-A9BA-4C11-A1E0-2F786287B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939" y="5120172"/>
            <a:ext cx="1781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Engastada-articulada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4B38F39-85F1-491A-8CE6-744A59EDF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85541"/>
            <a:ext cx="1477022" cy="314079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AA1DE9A-E2CF-4891-8778-D48CBD099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5" y="1643706"/>
            <a:ext cx="1724025" cy="60007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B5F9E6F-A9BA-4C11-A1E0-2F786287B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975" y="2381912"/>
            <a:ext cx="1781175" cy="600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2A916A-D0AD-447F-BC85-EE0CB0B82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678" y="2150776"/>
            <a:ext cx="1781175" cy="4224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77E497F-E8B6-4D68-977C-3817B440F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8728" y="2181030"/>
            <a:ext cx="1457325" cy="36195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E3757B2-12A2-4C03-9E82-94E55CA8F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1975" y="3582269"/>
            <a:ext cx="1028700" cy="6286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C199C2A-9C92-4FB8-B565-FC0F70692E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946" y="3539406"/>
            <a:ext cx="1543050" cy="71437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A35839D-B105-4D6C-A2F9-C11F634711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975" y="4796303"/>
            <a:ext cx="1866900" cy="7239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5D45CA8-178D-48BE-9E2C-D574B03234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7471" y="4923970"/>
            <a:ext cx="22764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C128AABC-F910-423A-939D-F4D87F5E0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94" y="1371742"/>
            <a:ext cx="6977159" cy="4406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6AE8B95-9684-40C9-93A9-6AA91D1865D3}"/>
                  </a:ext>
                </a:extLst>
              </p:cNvPr>
              <p:cNvSpPr txBox="1"/>
              <p:nvPr/>
            </p:nvSpPr>
            <p:spPr>
              <a:xfrm>
                <a:off x="1233997" y="3041201"/>
                <a:ext cx="1511470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𝒄𝒓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𝑬𝑰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6AE8B95-9684-40C9-93A9-6AA91D186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041201"/>
                <a:ext cx="1511470" cy="7755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Exemplo 5.4. Flambagem em outras condições de contorno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593733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A coluna da figura é feita de alumínio (E = 10,1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 e possui comprimento </a:t>
            </a:r>
            <a:r>
              <a:rPr lang="pt-BR" sz="2200" i="1" dirty="0"/>
              <a:t>L</a:t>
            </a:r>
            <a:r>
              <a:rPr lang="pt-BR" sz="2200" dirty="0"/>
              <a:t> = 20 in. e seção retangular (</a:t>
            </a:r>
            <a:r>
              <a:rPr lang="pt-BR" sz="2200" i="1" dirty="0"/>
              <a:t>a</a:t>
            </a:r>
            <a:r>
              <a:rPr lang="pt-BR" sz="2200" dirty="0"/>
              <a:t> x </a:t>
            </a:r>
            <a:r>
              <a:rPr lang="pt-BR" sz="2200" i="1" dirty="0"/>
              <a:t>b</a:t>
            </a:r>
            <a:r>
              <a:rPr lang="pt-BR" sz="2200" dirty="0"/>
              <a:t>). Determinar a relação </a:t>
            </a:r>
            <a:r>
              <a:rPr lang="pt-BR" sz="2200" i="1" dirty="0"/>
              <a:t>a</a:t>
            </a:r>
            <a:r>
              <a:rPr lang="pt-BR" sz="2200" dirty="0"/>
              <a:t>/</a:t>
            </a:r>
            <a:r>
              <a:rPr lang="pt-BR" sz="2200" i="1" dirty="0"/>
              <a:t>b</a:t>
            </a:r>
            <a:r>
              <a:rPr lang="pt-BR" sz="2200" dirty="0"/>
              <a:t> correspondente à situação mais eficiente em relação à flambagem.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64E8CF1-B10B-4DAE-9A4A-A6DD25EB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32" y="1484754"/>
            <a:ext cx="2326140" cy="41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Exemplo 5.4. Flambagem em outras condições de contorno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Flambagem no plano </a:t>
            </a:r>
            <a:r>
              <a:rPr lang="pt-BR" sz="2200" i="1" dirty="0" err="1"/>
              <a:t>xy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64E8CF1-B10B-4DAE-9A4A-A6DD25EB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7233"/>
            <a:ext cx="2022208" cy="36201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767A0D8-3607-4EBC-9EF8-BF120B0FD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243" y="2127233"/>
            <a:ext cx="1704119" cy="36237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DCBD4B-A53D-4DBA-8BAE-96C99BBEE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396" y="2491385"/>
            <a:ext cx="1963840" cy="28918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75360A-D895-4252-B8EE-5C0057F213A8}"/>
                  </a:ext>
                </a:extLst>
              </p:cNvPr>
              <p:cNvSpPr txBox="1"/>
              <p:nvPr/>
            </p:nvSpPr>
            <p:spPr>
              <a:xfrm>
                <a:off x="10319588" y="1536924"/>
                <a:ext cx="1034211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75360A-D895-4252-B8EE-5C0057F21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588" y="1536924"/>
                <a:ext cx="1034211" cy="70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04EEA8-96AC-49C9-A582-22D43545DF38}"/>
                  </a:ext>
                </a:extLst>
              </p:cNvPr>
              <p:cNvSpPr txBox="1"/>
              <p:nvPr/>
            </p:nvSpPr>
            <p:spPr>
              <a:xfrm>
                <a:off x="8793913" y="1536924"/>
                <a:ext cx="1430377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04EEA8-96AC-49C9-A582-22D43545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1536924"/>
                <a:ext cx="1430377" cy="775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/>
              <p:nvPr/>
            </p:nvSpPr>
            <p:spPr>
              <a:xfrm>
                <a:off x="8793913" y="3188157"/>
                <a:ext cx="1202007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3188157"/>
                <a:ext cx="1202007" cy="705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/>
              <p:nvPr/>
            </p:nvSpPr>
            <p:spPr>
              <a:xfrm>
                <a:off x="8793913" y="4185909"/>
                <a:ext cx="166398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0,7 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4185909"/>
                <a:ext cx="1663983" cy="424283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1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Exemplo 5.4. Flambagem em outras condições de contorno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Flambagem no plano </a:t>
            </a:r>
            <a:r>
              <a:rPr lang="pt-BR" sz="2200" i="1" dirty="0" err="1"/>
              <a:t>xz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64E8CF1-B10B-4DAE-9A4A-A6DD25EB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7233"/>
            <a:ext cx="2022208" cy="36201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DCBD4B-A53D-4DBA-8BAE-96C99BBEE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396" y="2491385"/>
            <a:ext cx="1963840" cy="28918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75360A-D895-4252-B8EE-5C0057F213A8}"/>
                  </a:ext>
                </a:extLst>
              </p:cNvPr>
              <p:cNvSpPr txBox="1"/>
              <p:nvPr/>
            </p:nvSpPr>
            <p:spPr>
              <a:xfrm>
                <a:off x="10319588" y="1536924"/>
                <a:ext cx="1034211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𝑏h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75360A-D895-4252-B8EE-5C0057F21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588" y="1536924"/>
                <a:ext cx="1034211" cy="705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04EEA8-96AC-49C9-A582-22D43545DF38}"/>
                  </a:ext>
                </a:extLst>
              </p:cNvPr>
              <p:cNvSpPr txBox="1"/>
              <p:nvPr/>
            </p:nvSpPr>
            <p:spPr>
              <a:xfrm>
                <a:off x="8793913" y="1536924"/>
                <a:ext cx="1430377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04EEA8-96AC-49C9-A582-22D43545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1536924"/>
                <a:ext cx="1430377" cy="775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/>
              <p:nvPr/>
            </p:nvSpPr>
            <p:spPr>
              <a:xfrm>
                <a:off x="8793913" y="3188157"/>
                <a:ext cx="1202007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3188157"/>
                <a:ext cx="1202007" cy="705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/>
              <p:nvPr/>
            </p:nvSpPr>
            <p:spPr>
              <a:xfrm>
                <a:off x="8793913" y="4185909"/>
                <a:ext cx="166398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13" y="4185909"/>
                <a:ext cx="1663983" cy="424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563E440C-23D3-42AB-ADB2-89F7D1444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7712" y="2487265"/>
            <a:ext cx="1743180" cy="28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Exemplo 5.4. Flambagem em outras condições de contorno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Raio de giração e esbeltez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64E8CF1-B10B-4DAE-9A4A-A6DD25EB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43" y="2098257"/>
            <a:ext cx="2022208" cy="36201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DCBD4B-A53D-4DBA-8BAE-96C99BBEE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20" y="2098257"/>
            <a:ext cx="1488852" cy="2192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/>
              <p:nvPr/>
            </p:nvSpPr>
            <p:spPr>
              <a:xfrm>
                <a:off x="7194346" y="1526996"/>
                <a:ext cx="1202007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D33AE-F23F-40D7-A0EE-19E7A493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46" y="1526996"/>
                <a:ext cx="1202007" cy="705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/>
              <p:nvPr/>
            </p:nvSpPr>
            <p:spPr>
              <a:xfrm>
                <a:off x="7050924" y="2430640"/>
                <a:ext cx="148885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EAC2942-2DBE-4D7E-8AD3-935DCDB3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24" y="2430640"/>
                <a:ext cx="1488853" cy="424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E1F795-3474-40AD-B884-AB84FDC58EA1}"/>
                  </a:ext>
                </a:extLst>
              </p:cNvPr>
              <p:cNvSpPr txBox="1"/>
              <p:nvPr/>
            </p:nvSpPr>
            <p:spPr>
              <a:xfrm>
                <a:off x="9733671" y="1520418"/>
                <a:ext cx="1202007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E1F795-3474-40AD-B884-AB84FDC5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671" y="1520418"/>
                <a:ext cx="1202007" cy="705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0314D35-75AC-4937-AD37-921639BC688A}"/>
                  </a:ext>
                </a:extLst>
              </p:cNvPr>
              <p:cNvSpPr txBox="1"/>
              <p:nvPr/>
            </p:nvSpPr>
            <p:spPr>
              <a:xfrm>
                <a:off x="9502684" y="2390156"/>
                <a:ext cx="166398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0,7 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0314D35-75AC-4937-AD37-921639BC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84" y="2390156"/>
                <a:ext cx="1663983" cy="424283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22DA1E2-D040-43F0-B2D0-B582CCC86037}"/>
                  </a:ext>
                </a:extLst>
              </p:cNvPr>
              <p:cNvSpPr txBox="1"/>
              <p:nvPr/>
            </p:nvSpPr>
            <p:spPr>
              <a:xfrm>
                <a:off x="5443318" y="4514525"/>
                <a:ext cx="80525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22DA1E2-D040-43F0-B2D0-B582CCC86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18" y="4514525"/>
                <a:ext cx="805256" cy="666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17FACF7-08D9-4FD2-B109-9EF55ADE61B5}"/>
                  </a:ext>
                </a:extLst>
              </p:cNvPr>
              <p:cNvSpPr txBox="1"/>
              <p:nvPr/>
            </p:nvSpPr>
            <p:spPr>
              <a:xfrm>
                <a:off x="5342231" y="3288948"/>
                <a:ext cx="1088304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17FACF7-08D9-4FD2-B109-9EF55ADE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231" y="3288948"/>
                <a:ext cx="1088304" cy="1001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393004F-20B2-44D3-8F08-3DDF4891E520}"/>
                  </a:ext>
                </a:extLst>
              </p:cNvPr>
              <p:cNvSpPr txBox="1"/>
              <p:nvPr/>
            </p:nvSpPr>
            <p:spPr>
              <a:xfrm>
                <a:off x="7308048" y="3423920"/>
                <a:ext cx="1088305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393004F-20B2-44D3-8F08-3DDF4891E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48" y="3423920"/>
                <a:ext cx="1088305" cy="7055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3683E9E-9B7D-4D33-ADFA-2D8BCD915569}"/>
                  </a:ext>
                </a:extLst>
              </p:cNvPr>
              <p:cNvSpPr txBox="1"/>
              <p:nvPr/>
            </p:nvSpPr>
            <p:spPr>
              <a:xfrm>
                <a:off x="9790521" y="3344566"/>
                <a:ext cx="1088305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3683E9E-9B7D-4D33-ADFA-2D8BCD91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521" y="3344566"/>
                <a:ext cx="1088305" cy="7055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729D940F-66DA-455C-9E94-AC2AA869BE93}"/>
                  </a:ext>
                </a:extLst>
              </p:cNvPr>
              <p:cNvSpPr txBox="1"/>
              <p:nvPr/>
            </p:nvSpPr>
            <p:spPr>
              <a:xfrm>
                <a:off x="7201664" y="4467915"/>
                <a:ext cx="1338113" cy="67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729D940F-66DA-455C-9E94-AC2AA869B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64" y="4467915"/>
                <a:ext cx="1338113" cy="6765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DA4C15A-1BF4-4196-8391-AEB03212F499}"/>
                  </a:ext>
                </a:extLst>
              </p:cNvPr>
              <p:cNvSpPr txBox="1"/>
              <p:nvPr/>
            </p:nvSpPr>
            <p:spPr>
              <a:xfrm>
                <a:off x="9665616" y="4475079"/>
                <a:ext cx="1338113" cy="67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8,4 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DA4C15A-1BF4-4196-8391-AEB03212F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616" y="4475079"/>
                <a:ext cx="1338113" cy="6765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9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Exemplo 5.4. Flambagem em outras condições de contorno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Situação mais eficiente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64E8CF1-B10B-4DAE-9A4A-A6DD25EB9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43" y="2098257"/>
            <a:ext cx="2022208" cy="36201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DCBD4B-A53D-4DBA-8BAE-96C99BBEE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940" y="2812125"/>
            <a:ext cx="1488852" cy="2192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608E1F9-FFDF-42F8-AE64-F44DDDB3FDCA}"/>
                  </a:ext>
                </a:extLst>
              </p:cNvPr>
              <p:cNvSpPr txBox="1"/>
              <p:nvPr/>
            </p:nvSpPr>
            <p:spPr>
              <a:xfrm>
                <a:off x="5542713" y="2012016"/>
                <a:ext cx="170136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608E1F9-FFDF-42F8-AE64-F44DDDB3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3" y="2012016"/>
                <a:ext cx="1701367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4B1E37E-B95C-4BB3-89B3-008ACE874B0E}"/>
                  </a:ext>
                </a:extLst>
              </p:cNvPr>
              <p:cNvSpPr txBox="1"/>
              <p:nvPr/>
            </p:nvSpPr>
            <p:spPr>
              <a:xfrm>
                <a:off x="5542713" y="2937818"/>
                <a:ext cx="2483687" cy="770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𝑏𝑎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(0,7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4B1E37E-B95C-4BB3-89B3-008ACE87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3" y="2937818"/>
                <a:ext cx="2483687" cy="770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107C8A11-1A44-4BAB-B1B9-D9AD5F0BAE97}"/>
                  </a:ext>
                </a:extLst>
              </p:cNvPr>
              <p:cNvSpPr txBox="1"/>
              <p:nvPr/>
            </p:nvSpPr>
            <p:spPr>
              <a:xfrm>
                <a:off x="5542713" y="4209869"/>
                <a:ext cx="1945207" cy="768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(0,7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107C8A11-1A44-4BAB-B1B9-D9AD5F0BA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3" y="4209869"/>
                <a:ext cx="1945207" cy="768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41A40D2-6893-42B4-9C63-6F538524D81B}"/>
                  </a:ext>
                </a:extLst>
              </p:cNvPr>
              <p:cNvSpPr txBox="1"/>
              <p:nvPr/>
            </p:nvSpPr>
            <p:spPr>
              <a:xfrm>
                <a:off x="7486077" y="4285274"/>
                <a:ext cx="1586803" cy="623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41A40D2-6893-42B4-9C63-6F53852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77" y="4285274"/>
                <a:ext cx="1586803" cy="623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Projeto de colunas de aço e de alumínio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Idealização x ensaios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FA22F8-E6A4-4BF4-9556-E17E393BD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80" y="2005882"/>
            <a:ext cx="5038492" cy="37257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81A20A-3AD4-4D9A-B06D-834788E2E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026068"/>
            <a:ext cx="3753859" cy="37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Projeto de colunas de aço e de alumínio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19"/>
            <a:ext cx="10515600" cy="42574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Fórmulas empíricas para o aço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058D179-29C6-4B99-8B4A-A3EF58B34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61236"/>
            <a:ext cx="3918999" cy="31993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639D9E-58B8-4D8E-8C8E-904068CAF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057" y="2207106"/>
            <a:ext cx="2371725" cy="5048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14F8353-87A5-43A2-909B-1E1A63B04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055" y="3039159"/>
            <a:ext cx="1600200" cy="390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9DC24B-5ADB-4B16-82E2-72F96AD903B7}"/>
                  </a:ext>
                </a:extLst>
              </p:cNvPr>
              <p:cNvSpPr txBox="1"/>
              <p:nvPr/>
            </p:nvSpPr>
            <p:spPr>
              <a:xfrm>
                <a:off x="6008466" y="2261236"/>
                <a:ext cx="6721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𝐴𝐵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9DC24B-5ADB-4B16-82E2-72F96AD90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66" y="2261236"/>
                <a:ext cx="67212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68B99E-0867-4FCD-8899-F8E426633FFF}"/>
                  </a:ext>
                </a:extLst>
              </p:cNvPr>
              <p:cNvSpPr txBox="1"/>
              <p:nvPr/>
            </p:nvSpPr>
            <p:spPr>
              <a:xfrm>
                <a:off x="6008465" y="3034367"/>
                <a:ext cx="6721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𝐵𝐶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68B99E-0867-4FCD-8899-F8E42663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65" y="3034367"/>
                <a:ext cx="67212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DDE0C3CF-AE9B-494F-868A-0F668F038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0687" y="4146070"/>
            <a:ext cx="1409700" cy="79057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8F8E8C5-6BC7-46A9-99C4-33AE1BB0CE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1155" y="4174644"/>
            <a:ext cx="1733550" cy="73342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A8F4F82-CEC9-47A7-9A05-040C20E17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4164" y="2430631"/>
            <a:ext cx="1489636" cy="6975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Flambagem de colunas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Raio de giração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Carga crítica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Fórmula de Euler para colunas biarticuladas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Fatores de correção para outras condições de contorno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Projeto de colunas de aço e de alumínio</a:t>
            </a:r>
            <a:endParaRPr lang="pt-BR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Projeto de colunas de aço e de alumínio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19"/>
            <a:ext cx="10515600" cy="42574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Fórmulas empíricas para o alumínio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9433D21-D287-4A5C-A5E7-8BDB77BF1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61236"/>
            <a:ext cx="3309399" cy="32509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B96FA4-F66D-482A-901C-7DD21D202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559" y="1493519"/>
            <a:ext cx="5600242" cy="40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5.5. Projeto de colunas de aço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8011161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A coluna da figura é feita de aço laminado com o perfil S100 x 11,5 (A = 1460 mm², </a:t>
            </a:r>
            <a:r>
              <a:rPr lang="pt-BR" sz="2200" dirty="0" err="1"/>
              <a:t>r</a:t>
            </a:r>
            <a:r>
              <a:rPr lang="pt-BR" sz="2200" baseline="-25000" dirty="0" err="1"/>
              <a:t>x</a:t>
            </a:r>
            <a:r>
              <a:rPr lang="pt-BR" sz="2200" dirty="0"/>
              <a:t> = 41,7 mm, </a:t>
            </a:r>
            <a:r>
              <a:rPr lang="pt-BR" sz="2200" dirty="0" err="1"/>
              <a:t>r</a:t>
            </a:r>
            <a:r>
              <a:rPr lang="pt-BR" sz="2200" baseline="-25000" dirty="0" err="1"/>
              <a:t>y</a:t>
            </a:r>
            <a:r>
              <a:rPr lang="pt-BR" sz="2200" dirty="0"/>
              <a:t> = 14,6 mm). Considerando uma tensão de escoamento de 250 MPa e um módulo de Young de 200 GPa, determinar o maior valor possível para o comprimento </a:t>
            </a:r>
            <a:r>
              <a:rPr lang="pt-BR" sz="2200" i="1" dirty="0"/>
              <a:t>L</a:t>
            </a:r>
            <a:r>
              <a:rPr lang="pt-BR" sz="2200" dirty="0"/>
              <a:t>.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9F7FB23-132E-4621-9DB4-1EF326E1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40" y="1442367"/>
            <a:ext cx="2067560" cy="43240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1298D3-5176-46F5-8244-DF4BB5D93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670798"/>
            <a:ext cx="1838960" cy="2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5.5. Projeto de colunas de aço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8011161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= 1460 mm², </a:t>
            </a:r>
            <a:r>
              <a:rPr lang="pt-BR" sz="2000" dirty="0" err="1"/>
              <a:t>r</a:t>
            </a:r>
            <a:r>
              <a:rPr lang="pt-BR" sz="2000" baseline="-25000" dirty="0" err="1"/>
              <a:t>x</a:t>
            </a:r>
            <a:r>
              <a:rPr lang="pt-BR" sz="2000" dirty="0"/>
              <a:t> = 41,7 mm, </a:t>
            </a:r>
            <a:r>
              <a:rPr lang="pt-BR" sz="2000" dirty="0" err="1"/>
              <a:t>r</a:t>
            </a:r>
            <a:r>
              <a:rPr lang="pt-BR" sz="2000" baseline="-25000" dirty="0" err="1"/>
              <a:t>y</a:t>
            </a:r>
            <a:r>
              <a:rPr lang="pt-BR" sz="2000" dirty="0"/>
              <a:t> = 14,6 mm; </a:t>
            </a:r>
            <a:r>
              <a:rPr lang="pt-BR" sz="2000" dirty="0" err="1"/>
              <a:t>σ</a:t>
            </a:r>
            <a:r>
              <a:rPr lang="pt-BR" sz="2000" baseline="-25000" dirty="0" err="1"/>
              <a:t>Y</a:t>
            </a:r>
            <a:r>
              <a:rPr lang="pt-BR" sz="2000" dirty="0"/>
              <a:t> = 250 MPa; E = 200 GPa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Suposição: coluna esbelta (trecho </a:t>
            </a:r>
            <a:r>
              <a:rPr lang="pt-BR" sz="2000" i="1" dirty="0"/>
              <a:t>BC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9F7FB23-132E-4621-9DB4-1EF326E1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40" y="1442367"/>
            <a:ext cx="2067560" cy="43240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AEA28D-5627-4B19-BDB8-E7CF51974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837185"/>
            <a:ext cx="4381500" cy="6667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5A10A98-8F89-4F89-9B60-5BCBA0AB9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3762729"/>
            <a:ext cx="4686300" cy="14382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45C6F6-25CC-42FC-9813-74566303B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024" y="4134203"/>
            <a:ext cx="30003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5.5. Projeto de colunas de aço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8011161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= 1460 mm², </a:t>
            </a:r>
            <a:r>
              <a:rPr lang="pt-BR" sz="2000" dirty="0" err="1"/>
              <a:t>r</a:t>
            </a:r>
            <a:r>
              <a:rPr lang="pt-BR" sz="2000" baseline="-25000" dirty="0" err="1"/>
              <a:t>x</a:t>
            </a:r>
            <a:r>
              <a:rPr lang="pt-BR" sz="2000" dirty="0"/>
              <a:t> = 41,7 mm, </a:t>
            </a:r>
            <a:r>
              <a:rPr lang="pt-BR" sz="2000" dirty="0" err="1"/>
              <a:t>r</a:t>
            </a:r>
            <a:r>
              <a:rPr lang="pt-BR" sz="2000" baseline="-25000" dirty="0" err="1"/>
              <a:t>y</a:t>
            </a:r>
            <a:r>
              <a:rPr lang="pt-BR" sz="2000" dirty="0"/>
              <a:t> = 14,6 mm; </a:t>
            </a:r>
            <a:r>
              <a:rPr lang="pt-BR" sz="2000" dirty="0" err="1"/>
              <a:t>σ</a:t>
            </a:r>
            <a:r>
              <a:rPr lang="pt-BR" sz="2000" baseline="-25000" dirty="0" err="1"/>
              <a:t>Y</a:t>
            </a:r>
            <a:r>
              <a:rPr lang="pt-BR" sz="2000" dirty="0"/>
              <a:t> = 250 MPa; E = 200 GPa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Suposição: coluna esbelta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9F7FB23-132E-4621-9DB4-1EF326E1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40" y="1442367"/>
            <a:ext cx="2067560" cy="43240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B1C0B1-807C-4BAE-AADC-9B04D5107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752725"/>
            <a:ext cx="4572000" cy="6762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F3FB566-0669-4542-819D-FD005E5CC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765271"/>
            <a:ext cx="3009900" cy="7524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876E43C-C141-4B55-B372-DCF65ED8B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4843573"/>
            <a:ext cx="4305300" cy="6667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051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6. Energia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Flambagem de colunas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Raio de giração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Carga crítica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Fórmula de Euler para colunas biarticuladas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Fatores de correção para outras condições de contorno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Projeto de colunas de aço e de alumínio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12 – Flambagem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Alterar a fórmula da carga crítica de flambagem para outras condições de contorno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Apresentar as expressões empíricas para aço e alumínio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Fórmula de Euler: colunas biarticuladas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Outras condições de contorno: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Engastada-livre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Biengastada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Articulada-engastada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DBA1E84-5CCF-43E9-A1F4-A7D5742F4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006" y="1535837"/>
            <a:ext cx="1362047" cy="3719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43AD19F-C738-4F2E-9DC8-C82931CCAD12}"/>
                  </a:ext>
                </a:extLst>
              </p:cNvPr>
              <p:cNvSpPr txBox="1"/>
              <p:nvPr/>
            </p:nvSpPr>
            <p:spPr>
              <a:xfrm>
                <a:off x="6994545" y="1535837"/>
                <a:ext cx="1385151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43AD19F-C738-4F2E-9DC8-C82931CC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545" y="1535837"/>
                <a:ext cx="1385151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340E7A-6198-4FBE-8925-1E6E52BAC412}"/>
                  </a:ext>
                </a:extLst>
              </p:cNvPr>
              <p:cNvSpPr txBox="1"/>
              <p:nvPr/>
            </p:nvSpPr>
            <p:spPr>
              <a:xfrm>
                <a:off x="6994545" y="2511235"/>
                <a:ext cx="1356196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l-GR" sz="2000" b="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340E7A-6198-4FBE-8925-1E6E52BA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545" y="2511235"/>
                <a:ext cx="1356196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8EF7D9-6E2D-4985-B4A3-A18DB2340CDF}"/>
                  </a:ext>
                </a:extLst>
              </p:cNvPr>
              <p:cNvSpPr txBox="1"/>
              <p:nvPr/>
            </p:nvSpPr>
            <p:spPr>
              <a:xfrm>
                <a:off x="7270015" y="3486633"/>
                <a:ext cx="80525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8EF7D9-6E2D-4985-B4A3-A18DB234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15" y="3486633"/>
                <a:ext cx="805256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9AA0D40-2108-4804-B472-57B2053DA46E}"/>
                  </a:ext>
                </a:extLst>
              </p:cNvPr>
              <p:cNvSpPr txBox="1"/>
              <p:nvPr/>
            </p:nvSpPr>
            <p:spPr>
              <a:xfrm>
                <a:off x="7128491" y="4406759"/>
                <a:ext cx="1088304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9AA0D40-2108-4804-B472-57B2053D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491" y="4406759"/>
                <a:ext cx="1088304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9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Engastada-livre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E878CC4-6559-4FE5-9057-42973E42E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068428"/>
            <a:ext cx="1233305" cy="20488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D755B7-ECDB-4F2F-91D3-3F3860CB2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691" y="2068429"/>
            <a:ext cx="1541137" cy="357597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DCAB991-CAAA-4A4A-98D8-AE546FE36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214" y="2074526"/>
            <a:ext cx="1307170" cy="3569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E36F66-0F82-423A-96F2-ECE8AB6359A5}"/>
                  </a:ext>
                </a:extLst>
              </p:cNvPr>
              <p:cNvSpPr txBox="1"/>
              <p:nvPr/>
            </p:nvSpPr>
            <p:spPr>
              <a:xfrm>
                <a:off x="7179770" y="2068428"/>
                <a:ext cx="1990863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𝐸𝑢𝑙𝑒𝑟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E36F66-0F82-423A-96F2-ECE8AB63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70" y="2068428"/>
                <a:ext cx="1990863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BED6ED6-EA4E-478F-BDA0-EB03A2689F01}"/>
                  </a:ext>
                </a:extLst>
              </p:cNvPr>
              <p:cNvSpPr txBox="1"/>
              <p:nvPr/>
            </p:nvSpPr>
            <p:spPr>
              <a:xfrm>
                <a:off x="7179770" y="3134614"/>
                <a:ext cx="2452502" cy="770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𝑙𝑖𝑣𝑟𝑒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BED6ED6-EA4E-478F-BDA0-EB03A268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70" y="3134614"/>
                <a:ext cx="2452502" cy="7705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930DE25-51F6-45C0-A811-FC250128C957}"/>
                  </a:ext>
                </a:extLst>
              </p:cNvPr>
              <p:cNvSpPr txBox="1"/>
              <p:nvPr/>
            </p:nvSpPr>
            <p:spPr>
              <a:xfrm>
                <a:off x="9541181" y="3143299"/>
                <a:ext cx="999572" cy="713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930DE25-51F6-45C0-A811-FC250128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181" y="3143299"/>
                <a:ext cx="999572" cy="713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3464498-7D88-4209-9A3C-D26B7977AF74}"/>
                  </a:ext>
                </a:extLst>
              </p:cNvPr>
              <p:cNvSpPr txBox="1"/>
              <p:nvPr/>
            </p:nvSpPr>
            <p:spPr>
              <a:xfrm>
                <a:off x="7179770" y="4243564"/>
                <a:ext cx="1511470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𝒄𝒓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𝑬𝑰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3464498-7D88-4209-9A3C-D26B7977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70" y="4243564"/>
                <a:ext cx="1511470" cy="7755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Biengastada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D2EB00A-ABF0-449F-BF30-3C8CCA91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2339"/>
            <a:ext cx="1543348" cy="32283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3E35C9-B2C1-4BF4-B2B1-8E55FEA4D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911" y="2157477"/>
            <a:ext cx="1396490" cy="32283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2FED036-9262-411D-8B8E-A17B9145E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764" y="2157477"/>
            <a:ext cx="1996385" cy="322835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D706C9D-C7FE-4410-B9F1-BB3A3236D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512" y="2157477"/>
            <a:ext cx="2308288" cy="3232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A30B03C-EA5D-4212-A188-5AF7396F53D9}"/>
                  </a:ext>
                </a:extLst>
              </p:cNvPr>
              <p:cNvSpPr txBox="1"/>
              <p:nvPr/>
            </p:nvSpPr>
            <p:spPr>
              <a:xfrm>
                <a:off x="9396163" y="2157477"/>
                <a:ext cx="1159387" cy="68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A30B03C-EA5D-4212-A188-5AF7396F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163" y="2157477"/>
                <a:ext cx="1159387" cy="68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FADF5FC-4D69-448C-BBDE-9EF4E458EF3C}"/>
                  </a:ext>
                </a:extLst>
              </p:cNvPr>
              <p:cNvSpPr txBox="1"/>
              <p:nvPr/>
            </p:nvSpPr>
            <p:spPr>
              <a:xfrm>
                <a:off x="9396163" y="3149534"/>
                <a:ext cx="22575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FADF5FC-4D69-448C-BBDE-9EF4E458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163" y="3149534"/>
                <a:ext cx="22575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5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Biengastada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D2EB00A-ABF0-449F-BF30-3C8CCA91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2339"/>
            <a:ext cx="1543348" cy="32283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2FED036-9262-411D-8B8E-A17B9145E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64" y="2162339"/>
            <a:ext cx="1996385" cy="322835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4B68648-2709-4201-A1FB-E45F3D5FB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081" y="2162409"/>
            <a:ext cx="1182091" cy="3228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C3A436-5D67-45F4-9D5A-83BAA657EF8B}"/>
                  </a:ext>
                </a:extLst>
              </p:cNvPr>
              <p:cNvSpPr txBox="1"/>
              <p:nvPr/>
            </p:nvSpPr>
            <p:spPr>
              <a:xfrm>
                <a:off x="9096269" y="1559968"/>
                <a:ext cx="22575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C3A436-5D67-45F4-9D5A-83BAA657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269" y="1559968"/>
                <a:ext cx="225753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C20EBDF-5145-4D5A-A852-24F8C35A3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765" y="2345219"/>
            <a:ext cx="1841791" cy="2866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A5BFACA-3E9E-4CA1-BFAA-9F0A544B9D38}"/>
                  </a:ext>
                </a:extLst>
              </p:cNvPr>
              <p:cNvSpPr txBox="1"/>
              <p:nvPr/>
            </p:nvSpPr>
            <p:spPr>
              <a:xfrm>
                <a:off x="7654972" y="3008680"/>
                <a:ext cx="1559713" cy="67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𝒃𝒊𝒆𝒏𝒈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A5BFACA-3E9E-4CA1-BFAA-9F0A544B9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72" y="3008680"/>
                <a:ext cx="1559713" cy="6725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0533DAD-EF45-4CE2-AFC2-444FC41701F1}"/>
                  </a:ext>
                </a:extLst>
              </p:cNvPr>
              <p:cNvSpPr txBox="1"/>
              <p:nvPr/>
            </p:nvSpPr>
            <p:spPr>
              <a:xfrm>
                <a:off x="7672983" y="4019654"/>
                <a:ext cx="1511470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𝒄𝒓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𝑬𝑰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0533DAD-EF45-4CE2-AFC2-444FC4170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983" y="4019654"/>
                <a:ext cx="1511470" cy="7755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1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5.4. Fatores de correção para outras condições de contorno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05"/>
            <a:ext cx="10515600" cy="4283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Engastada-articulada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4B38F39-85F1-491A-8CE6-744A59EDF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85541"/>
            <a:ext cx="1477022" cy="31407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B62C724-DC03-4AFE-840E-81BA5FF73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1602944"/>
            <a:ext cx="2903262" cy="39185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EC636F5-BCD5-448A-BC7D-33A617244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239" y="1602944"/>
            <a:ext cx="2171700" cy="26193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6BCD9ED-8E47-4F16-AE73-844307703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264" y="4491138"/>
            <a:ext cx="1771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985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Aula passada</vt:lpstr>
      <vt:lpstr>Aula de hoje</vt:lpstr>
      <vt:lpstr>Aula 12 – Flambagem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5.4. Fatores de correção para outras condições de contorno</vt:lpstr>
      <vt:lpstr>Exemplo 5.4. Flambagem em outras condições de contorno</vt:lpstr>
      <vt:lpstr>Exemplo 5.4. Flambagem em outras condições de contorno</vt:lpstr>
      <vt:lpstr>Exemplo 5.4. Flambagem em outras condições de contorno</vt:lpstr>
      <vt:lpstr>Exemplo 5.4. Flambagem em outras condições de contorno</vt:lpstr>
      <vt:lpstr>Exemplo 5.4. Flambagem em outras condições de contorno</vt:lpstr>
      <vt:lpstr>5.5. Projeto de colunas de aço e de alumínio</vt:lpstr>
      <vt:lpstr>5.5. Projeto de colunas de aço e de alumínio</vt:lpstr>
      <vt:lpstr>5.5. Projeto de colunas de aço e de alumínio</vt:lpstr>
      <vt:lpstr>Exemplo 5.5. Projeto de colunas de aço</vt:lpstr>
      <vt:lpstr>Exemplo 5.5. Projeto de colunas de aço</vt:lpstr>
      <vt:lpstr>Exemplo 5.5. Projeto de colunas de aço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1128</cp:revision>
  <dcterms:created xsi:type="dcterms:W3CDTF">2021-08-16T17:16:02Z</dcterms:created>
  <dcterms:modified xsi:type="dcterms:W3CDTF">2021-11-16T17:26:52Z</dcterms:modified>
</cp:coreProperties>
</file>