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1" r:id="rId3"/>
    <p:sldId id="265" r:id="rId4"/>
    <p:sldId id="266" r:id="rId5"/>
    <p:sldId id="270" r:id="rId6"/>
    <p:sldId id="271" r:id="rId7"/>
    <p:sldId id="267" r:id="rId8"/>
    <p:sldId id="268" r:id="rId9"/>
    <p:sldId id="269" r:id="rId10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3707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0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0E85A6B-21E5-4BCA-8A08-552C2B3CD960}" type="datetime1">
              <a:rPr lang="pt-BR" smtClean="0"/>
              <a:t>09/09/2021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CCDD6-D434-48BF-A66A-E04E5E074E05}" type="datetime1">
              <a:rPr lang="pt-BR" smtClean="0"/>
              <a:pPr/>
              <a:t>09/09/2021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pt-B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2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pt-B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7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pt-B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6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pt-B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47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pt-B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6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pt-B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95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pt-B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47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pt-B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80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pt-B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7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8B5117FE-8F9E-4D47-95E5-5CF9CEB491E9}" type="datetime1">
              <a:rPr lang="pt-BR" noProof="0" smtClean="0"/>
              <a:t>09/09/2021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1146636" y="3733800"/>
            <a:ext cx="99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8DCEDA-0C69-4BDC-8CF4-7F556AC55778}" type="datetime1">
              <a:rPr lang="pt-BR" noProof="0" smtClean="0"/>
              <a:t>09/09/2021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694CCE-169F-4C50-BF81-B90892ACE004}" type="datetime1">
              <a:rPr lang="pt-BR" noProof="0" smtClean="0"/>
              <a:t>09/09/2021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96D940-1E8D-4089-88FA-354F4A8CE8A7}" type="datetime1">
              <a:rPr lang="pt-BR" noProof="0" smtClean="0"/>
              <a:t>09/09/2021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8C4133-AC7C-4B13-B4FD-C8A75BC24739}" type="datetime1">
              <a:rPr lang="pt-BR" noProof="0" smtClean="0"/>
              <a:t>09/09/2021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B4F449-9C30-45E9-A43D-39FCEA336189}" type="datetime1">
              <a:rPr lang="pt-BR" noProof="0" smtClean="0"/>
              <a:t>09/09/2021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85076C-CC72-4FD9-9149-5D879578EBEE}" type="datetime1">
              <a:rPr lang="pt-BR" noProof="0" smtClean="0"/>
              <a:t>09/09/2021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2AC775-EB03-4E33-B43B-1F47ED1496CD}" type="datetime1">
              <a:rPr lang="pt-BR" noProof="0" smtClean="0"/>
              <a:t>09/09/2021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C519C2-1B9B-4468-8472-965136F5DDAF}" type="datetime1">
              <a:rPr lang="pt-BR" noProof="0" smtClean="0"/>
              <a:t>09/09/2021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6CB114-5ED1-4286-BD10-C129C043EADC}" type="datetime1">
              <a:rPr lang="pt-BR" noProof="0" smtClean="0"/>
              <a:t>09/09/2021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B0DC59-5246-442A-8014-952AEB918037}" type="datetime1">
              <a:rPr lang="pt-BR" noProof="0" smtClean="0"/>
              <a:t>09/09/2021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22004CA6-C37C-40A4-B53F-F827DFCE2163}" type="datetime1">
              <a:rPr lang="pt-BR" noProof="0" smtClean="0"/>
              <a:t>09/09/2021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4.jpg"/><Relationship Id="rId4" Type="http://schemas.openxmlformats.org/officeDocument/2006/relationships/image" Target="../media/image2.gif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Macro-Enabled_Worksheet.xlsm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Resultado de imagem para logo iq usp">
            <a:extLst>
              <a:ext uri="{FF2B5EF4-FFF2-40B4-BE49-F238E27FC236}">
                <a16:creationId xmlns:a16="http://schemas.microsoft.com/office/drawing/2014/main" id="{3E65F440-AAFA-46B5-BAF5-F59FE221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4" y="401412"/>
            <a:ext cx="2873520" cy="11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54B8A7C-D496-4E82-B141-58F54F3B58D9}"/>
              </a:ext>
            </a:extLst>
          </p:cNvPr>
          <p:cNvSpPr txBox="1"/>
          <p:nvPr/>
        </p:nvSpPr>
        <p:spPr>
          <a:xfrm>
            <a:off x="1030943" y="1102072"/>
            <a:ext cx="1443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QFL1444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AD0643A3-BD64-4539-93C4-068E0A4E6390}"/>
              </a:ext>
            </a:extLst>
          </p:cNvPr>
          <p:cNvSpPr txBox="1">
            <a:spLocks/>
          </p:cNvSpPr>
          <p:nvPr/>
        </p:nvSpPr>
        <p:spPr>
          <a:xfrm>
            <a:off x="4287780" y="4758148"/>
            <a:ext cx="3830984" cy="452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pt-BR" sz="3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Martina Costa Reis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2867A1A-DA40-437D-9B6C-816EC8BC3ECB}"/>
              </a:ext>
            </a:extLst>
          </p:cNvPr>
          <p:cNvSpPr txBox="1">
            <a:spLocks/>
          </p:cNvSpPr>
          <p:nvPr/>
        </p:nvSpPr>
        <p:spPr>
          <a:xfrm>
            <a:off x="1712070" y="5514109"/>
            <a:ext cx="8767860" cy="1043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Setembro</a:t>
            </a:r>
          </a:p>
          <a:p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24031CF-3DD9-4E58-A90D-8FC53AACBB31}"/>
              </a:ext>
            </a:extLst>
          </p:cNvPr>
          <p:cNvSpPr/>
          <p:nvPr/>
        </p:nvSpPr>
        <p:spPr>
          <a:xfrm>
            <a:off x="1998417" y="2251480"/>
            <a:ext cx="84097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DETERMINAÇÃO DA CONSTANTE DE EQUILÍBRIO DE COMPLEXAÇÃO POR COLORIMETRIA </a:t>
            </a:r>
            <a:endParaRPr lang="pt-BR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7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244867"/>
            <a:ext cx="10653631" cy="960478"/>
          </a:xfrm>
        </p:spPr>
        <p:txBody>
          <a:bodyPr rtlCol="0"/>
          <a:lstStyle/>
          <a:p>
            <a:pPr rtl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TIOCIANATO DE FERRO(III)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21DE194-33DB-4AEA-9CEE-9A788C61A0C1}"/>
                  </a:ext>
                </a:extLst>
              </p:cNvPr>
              <p:cNvSpPr txBox="1"/>
              <p:nvPr/>
            </p:nvSpPr>
            <p:spPr>
              <a:xfrm>
                <a:off x="1305842" y="1379636"/>
                <a:ext cx="9580315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𝑭𝒆</m:t>
                              </m:r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sSub>
                                <m:sSubPr>
                                  <m:ctrlP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𝒂𝒒</m:t>
                          </m:r>
                        </m:e>
                      </m:d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𝑺𝑪𝑵</m:t>
                          </m:r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𝒂𝒒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)⇌</m:t>
                      </m:r>
                      <m:sSup>
                        <m:sSup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𝑭𝒆</m:t>
                              </m:r>
                              <m:d>
                                <m:dPr>
                                  <m:ctrlP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𝑺𝑪𝑵</m:t>
                                  </m:r>
                                </m:e>
                              </m:d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sSub>
                                <m:sSubPr>
                                  <m:ctrlP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𝒂𝒒</m:t>
                          </m:r>
                        </m:e>
                      </m:d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21DE194-33DB-4AEA-9CEE-9A788C61A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842" y="1379636"/>
                <a:ext cx="9580315" cy="4406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m 13">
            <a:extLst>
              <a:ext uri="{FF2B5EF4-FFF2-40B4-BE49-F238E27FC236}">
                <a16:creationId xmlns:a16="http://schemas.microsoft.com/office/drawing/2014/main" id="{96E392C8-4240-4D9E-9E06-5C46A8FC7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61" y="2987923"/>
            <a:ext cx="7443299" cy="140380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B77D8B3-DE16-4D90-9F57-B78F9EAF0049}"/>
              </a:ext>
            </a:extLst>
          </p:cNvPr>
          <p:cNvSpPr txBox="1"/>
          <p:nvPr/>
        </p:nvSpPr>
        <p:spPr>
          <a:xfrm>
            <a:off x="318655" y="4493600"/>
            <a:ext cx="821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íon tiocianato reage facilmente com o complexo aquoso de Fe</a:t>
            </a:r>
            <a:r>
              <a:rPr lang="pt-B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, tal que outros complexos de tiocianato de ferro(III) também são possíveis.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3999632-FE87-4A0B-B1D7-D5CD2A324F51}"/>
              </a:ext>
            </a:extLst>
          </p:cNvPr>
          <p:cNvSpPr/>
          <p:nvPr/>
        </p:nvSpPr>
        <p:spPr>
          <a:xfrm>
            <a:off x="290718" y="5346092"/>
            <a:ext cx="8215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Para garantir que o complexo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monotiocianato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de ferro(III) é o complexo predominante em solução, usa-se uma concentração bem baixa de tiocianato de potássio.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2824D41-1E20-46E7-88C8-143C420BF742}"/>
                  </a:ext>
                </a:extLst>
              </p:cNvPr>
              <p:cNvSpPr txBox="1"/>
              <p:nvPr/>
            </p:nvSpPr>
            <p:spPr>
              <a:xfrm>
                <a:off x="7873536" y="2409761"/>
                <a:ext cx="2227085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𝑭𝒆</m:t>
                          </m:r>
                          <m:d>
                            <m:d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𝑺𝑪𝑵</m:t>
                              </m:r>
                            </m:e>
                          </m:d>
                        </m:e>
                        <m:sup>
                          <m:r>
                            <a:rPr lang="pt-B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𝒂𝒒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2824D41-1E20-46E7-88C8-143C420BF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536" y="2409761"/>
                <a:ext cx="2227085" cy="377667"/>
              </a:xfrm>
              <a:prstGeom prst="rect">
                <a:avLst/>
              </a:prstGeom>
              <a:blipFill>
                <a:blip r:embed="rId5"/>
                <a:stretch>
                  <a:fillRect l="-3014" r="-4658" b="-354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have Esquerda 17">
            <a:extLst>
              <a:ext uri="{FF2B5EF4-FFF2-40B4-BE49-F238E27FC236}">
                <a16:creationId xmlns:a16="http://schemas.microsoft.com/office/drawing/2014/main" id="{AD1F84B5-2C46-4C62-947E-E41A8B679378}"/>
              </a:ext>
            </a:extLst>
          </p:cNvPr>
          <p:cNvSpPr/>
          <p:nvPr/>
        </p:nvSpPr>
        <p:spPr>
          <a:xfrm rot="16200000">
            <a:off x="8660411" y="129469"/>
            <a:ext cx="377666" cy="3840718"/>
          </a:xfrm>
          <a:prstGeom prst="leftBrace">
            <a:avLst>
              <a:gd name="adj1" fmla="val 8333"/>
              <a:gd name="adj2" fmla="val 48826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631A078-2D3C-4AB7-A407-889FD3EA0A86}"/>
                  </a:ext>
                </a:extLst>
              </p:cNvPr>
              <p:cNvSpPr txBox="1"/>
              <p:nvPr/>
            </p:nvSpPr>
            <p:spPr>
              <a:xfrm>
                <a:off x="8627463" y="5856677"/>
                <a:ext cx="2142140" cy="251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𝑭𝒆</m:t>
                          </m:r>
                          <m:d>
                            <m:dPr>
                              <m:ctrlPr>
                                <a:rPr lang="pt-B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𝑺𝑪𝑵</m:t>
                              </m:r>
                            </m:e>
                          </m:d>
                        </m:e>
                        <m:sup>
                          <m:r>
                            <a:rPr lang="pt-B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𝒂𝒒</m:t>
                      </m:r>
                      <m:r>
                        <a:rPr lang="pt-B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631A078-2D3C-4AB7-A407-889FD3EA0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463" y="5856677"/>
                <a:ext cx="2142140" cy="251800"/>
              </a:xfrm>
              <a:prstGeom prst="rect">
                <a:avLst/>
              </a:prstGeom>
              <a:blipFill>
                <a:blip r:embed="rId6"/>
                <a:stretch>
                  <a:fillRect t="-2439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05508E3-7A67-49DD-9E0B-E460C27E42EB}"/>
                  </a:ext>
                </a:extLst>
              </p:cNvPr>
              <p:cNvSpPr txBox="1"/>
              <p:nvPr/>
            </p:nvSpPr>
            <p:spPr>
              <a:xfrm>
                <a:off x="10049860" y="5841750"/>
                <a:ext cx="2142140" cy="251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𝑭𝒆</m:t>
                          </m:r>
                        </m:e>
                        <m:sup>
                          <m:r>
                            <a:rPr lang="pt-B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pt-B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𝒂𝒒</m:t>
                      </m:r>
                      <m:r>
                        <a:rPr lang="pt-B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05508E3-7A67-49DD-9E0B-E460C27E4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860" y="5841750"/>
                <a:ext cx="2142140" cy="251800"/>
              </a:xfrm>
              <a:prstGeom prst="rect">
                <a:avLst/>
              </a:prstGeom>
              <a:blipFill>
                <a:blip r:embed="rId7"/>
                <a:stretch>
                  <a:fillRect b="-309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ave Esquerda 20">
            <a:extLst>
              <a:ext uri="{FF2B5EF4-FFF2-40B4-BE49-F238E27FC236}">
                <a16:creationId xmlns:a16="http://schemas.microsoft.com/office/drawing/2014/main" id="{08113085-B7AF-4E32-8542-BD059F48F9F3}"/>
              </a:ext>
            </a:extLst>
          </p:cNvPr>
          <p:cNvSpPr/>
          <p:nvPr/>
        </p:nvSpPr>
        <p:spPr>
          <a:xfrm rot="16200000">
            <a:off x="2688196" y="688273"/>
            <a:ext cx="377666" cy="2909262"/>
          </a:xfrm>
          <a:prstGeom prst="leftBrace">
            <a:avLst>
              <a:gd name="adj1" fmla="val 8333"/>
              <a:gd name="adj2" fmla="val 48826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DAE9E90-BB58-47E2-801C-684B3B6719BC}"/>
                  </a:ext>
                </a:extLst>
              </p:cNvPr>
              <p:cNvSpPr txBox="1"/>
              <p:nvPr/>
            </p:nvSpPr>
            <p:spPr>
              <a:xfrm>
                <a:off x="1805959" y="2452118"/>
                <a:ext cx="214214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𝑭𝒆</m:t>
                          </m:r>
                        </m:e>
                        <m:sup>
                          <m:r>
                            <a:rPr lang="pt-B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𝒂𝒒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DAE9E90-BB58-47E2-801C-684B3B67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59" y="2452118"/>
                <a:ext cx="2142140" cy="377667"/>
              </a:xfrm>
              <a:prstGeom prst="rect">
                <a:avLst/>
              </a:prstGeom>
              <a:blipFill>
                <a:blip r:embed="rId8"/>
                <a:stretch>
                  <a:fillRect b="-354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E8E54A-CE7C-4C3D-B990-4FE4E95A2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663" y="6220539"/>
            <a:ext cx="630983" cy="365125"/>
          </a:xfrm>
        </p:spPr>
        <p:txBody>
          <a:bodyPr/>
          <a:lstStyle/>
          <a:p>
            <a:pPr rtl="0"/>
            <a:fld id="{6D22F896-40B5-4ADD-8801-0D06FADFA095}" type="slidenum">
              <a:rPr lang="pt-BR" sz="1600" b="1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r>
              <a:rPr lang="pt-BR" sz="16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pt-BR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icheiro:Aqueous ferric thiocyanate (Fe(SCN)n) hydrate mix.jpg – Wikipédia,  a enciclopédia livre">
            <a:extLst>
              <a:ext uri="{FF2B5EF4-FFF2-40B4-BE49-F238E27FC236}">
                <a16:creationId xmlns:a16="http://schemas.microsoft.com/office/drawing/2014/main" id="{6B6EE9F6-1823-4A38-9B0D-FAC37C10E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1" b="10022"/>
          <a:stretch/>
        </p:blipFill>
        <p:spPr bwMode="auto">
          <a:xfrm rot="16200000">
            <a:off x="8267002" y="4008129"/>
            <a:ext cx="2682914" cy="9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D734AF4-BB66-4623-AF6F-BDC618AEE20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1672" r="9493" b="19443"/>
          <a:stretch/>
        </p:blipFill>
        <p:spPr>
          <a:xfrm>
            <a:off x="10682521" y="3248023"/>
            <a:ext cx="810877" cy="24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0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244867"/>
            <a:ext cx="11525683" cy="960478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POR QUE PRECISAMOS DO ÁCIDO NÍTRICO?</a:t>
            </a:r>
          </a:p>
        </p:txBody>
      </p:sp>
      <p:pic>
        <p:nvPicPr>
          <p:cNvPr id="1026" name="Picture 2" descr="File:Fe(OH)3.JPG - Wikimedia Commons">
            <a:extLst>
              <a:ext uri="{FF2B5EF4-FFF2-40B4-BE49-F238E27FC236}">
                <a16:creationId xmlns:a16="http://schemas.microsoft.com/office/drawing/2014/main" id="{D8481F91-0350-445C-B60D-EE7A3331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57" y="2200312"/>
            <a:ext cx="3302016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2221763-5783-4A95-97DE-B6ECA89EE4DA}"/>
              </a:ext>
            </a:extLst>
          </p:cNvPr>
          <p:cNvSpPr txBox="1"/>
          <p:nvPr/>
        </p:nvSpPr>
        <p:spPr>
          <a:xfrm>
            <a:off x="1596572" y="4876838"/>
            <a:ext cx="191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Fe(OH)</a:t>
            </a:r>
            <a:r>
              <a:rPr lang="pt-BR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496DB646-CB67-457C-9784-823F33C8C67C}"/>
                  </a:ext>
                </a:extLst>
              </p:cNvPr>
              <p:cNvSpPr txBox="1"/>
              <p:nvPr/>
            </p:nvSpPr>
            <p:spPr>
              <a:xfrm>
                <a:off x="1886857" y="1408546"/>
                <a:ext cx="7682103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𝑭𝒆</m:t>
                          </m:r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𝒂𝒒</m:t>
                          </m:r>
                        </m:e>
                      </m:d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b>
                        <m:sSub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BR" sz="2800" b="1" i="1"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d>
                      <m:r>
                        <a:rPr 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𝑭𝒆</m:t>
                          </m:r>
                          <m:d>
                            <m:d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𝑶𝑯</m:t>
                              </m:r>
                            </m:e>
                          </m:d>
                        </m:e>
                        <m:sub>
                          <m: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d>
                        <m:dPr>
                          <m:ctrlP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𝒂𝒒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496DB646-CB67-457C-9784-823F33C8C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57" y="1408546"/>
                <a:ext cx="7682103" cy="4406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B1994DB5-F8C9-45F5-ABF3-16A838515FFE}"/>
              </a:ext>
            </a:extLst>
          </p:cNvPr>
          <p:cNvSpPr txBox="1"/>
          <p:nvPr/>
        </p:nvSpPr>
        <p:spPr>
          <a:xfrm>
            <a:off x="4380018" y="2310336"/>
            <a:ext cx="7170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Adiciona-se ácido nítrico nas soluções de nitrato de ferro(III) para evitar a precipitação de Fe(OH)</a:t>
            </a:r>
            <a:r>
              <a:rPr lang="pt-B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(s). Com a adição de um ácido forte, o equilíbrio acima é deslocado para a esquerda.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109A58-9DB9-495F-AB85-88705BF4570F}"/>
              </a:ext>
            </a:extLst>
          </p:cNvPr>
          <p:cNvSpPr txBox="1"/>
          <p:nvPr/>
        </p:nvSpPr>
        <p:spPr>
          <a:xfrm>
            <a:off x="4380018" y="4126015"/>
            <a:ext cx="7170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preferência pelo ácido nítrico deve-se ao fato de que o íon nitrato já se encontra presente na solução aquosa de nitrato de ferro(III). Além disso, pH não afeta o equilíbrio de complexação do tiocianato de ferro(III).</a:t>
            </a: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CE4EFF2C-CC4C-4C28-872A-5ABC3933D2BF}"/>
              </a:ext>
            </a:extLst>
          </p:cNvPr>
          <p:cNvSpPr txBox="1">
            <a:spLocks/>
          </p:cNvSpPr>
          <p:nvPr/>
        </p:nvSpPr>
        <p:spPr>
          <a:xfrm>
            <a:off x="11167663" y="6220539"/>
            <a:ext cx="630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t-b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pt-BR" sz="1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5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244867"/>
            <a:ext cx="10653631" cy="960478"/>
          </a:xfrm>
        </p:spPr>
        <p:txBody>
          <a:bodyPr rtlCol="0"/>
          <a:lstStyle/>
          <a:p>
            <a:pPr rtl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MÉTODO COLORIMÉTRICO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FB2B3E-EBD8-4937-8598-81F3D7A8A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67" t="54426" r="6905" b="5375"/>
          <a:stretch/>
        </p:blipFill>
        <p:spPr>
          <a:xfrm>
            <a:off x="531322" y="3429000"/>
            <a:ext cx="5506621" cy="300414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B3B1B9-0A43-4266-97FC-5FE8530C73DA}"/>
              </a:ext>
            </a:extLst>
          </p:cNvPr>
          <p:cNvSpPr txBox="1"/>
          <p:nvPr/>
        </p:nvSpPr>
        <p:spPr>
          <a:xfrm>
            <a:off x="6037943" y="1203425"/>
            <a:ext cx="5559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complexo tiocianato de ferro(III) absorve radiação em aproximadamente 468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BF9464-B072-4315-A890-AEA0156B421E}"/>
              </a:ext>
            </a:extLst>
          </p:cNvPr>
          <p:cNvSpPr txBox="1"/>
          <p:nvPr/>
        </p:nvSpPr>
        <p:spPr>
          <a:xfrm>
            <a:off x="6096000" y="2347828"/>
            <a:ext cx="555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complexo tiocianato de ferro(III) se decompõe quando exposto à luz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C4020C4-0F86-4E40-998D-4979439F0C9D}"/>
                  </a:ext>
                </a:extLst>
              </p:cNvPr>
              <p:cNvSpPr txBox="1"/>
              <p:nvPr/>
            </p:nvSpPr>
            <p:spPr>
              <a:xfrm>
                <a:off x="7545825" y="3232400"/>
                <a:ext cx="2917081" cy="441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BR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pt-B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𝑭𝒆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𝑺𝑪𝑵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BR" sz="2800" b="1" dirty="0"/>
                  <a:t>]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C4020C4-0F86-4E40-998D-4979439F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825" y="3232400"/>
                <a:ext cx="2917081" cy="441146"/>
              </a:xfrm>
              <a:prstGeom prst="rect">
                <a:avLst/>
              </a:prstGeom>
              <a:blipFill>
                <a:blip r:embed="rId4"/>
                <a:stretch>
                  <a:fillRect l="-209" t="-20548" r="-6276" b="-493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38938FB7-1982-4DDF-8818-6CF4582AF6C1}"/>
              </a:ext>
            </a:extLst>
          </p:cNvPr>
          <p:cNvSpPr txBox="1"/>
          <p:nvPr/>
        </p:nvSpPr>
        <p:spPr>
          <a:xfrm>
            <a:off x="7982383" y="3682688"/>
            <a:ext cx="233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DE BEER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95D28E-80B2-4B3B-8C3D-B8FD4B5A2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116" y="4231373"/>
            <a:ext cx="1670638" cy="191081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D9B5C08-2F7C-4605-8366-783083DB7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9049" y="4222770"/>
            <a:ext cx="1592349" cy="1910819"/>
          </a:xfrm>
          <a:prstGeom prst="rect">
            <a:avLst/>
          </a:prstGeom>
        </p:spPr>
      </p:pic>
      <p:sp>
        <p:nvSpPr>
          <p:cNvPr id="13" name="Espaço Reservado para Número de Slide 4">
            <a:extLst>
              <a:ext uri="{FF2B5EF4-FFF2-40B4-BE49-F238E27FC236}">
                <a16:creationId xmlns:a16="http://schemas.microsoft.com/office/drawing/2014/main" id="{16628AF2-1270-409A-86DD-F644E9DA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663" y="6220539"/>
            <a:ext cx="630983" cy="365125"/>
          </a:xfrm>
        </p:spPr>
        <p:txBody>
          <a:bodyPr/>
          <a:lstStyle/>
          <a:p>
            <a:pPr rtl="0"/>
            <a:fld id="{6D22F896-40B5-4ADD-8801-0D06FADFA095}" type="slidenum">
              <a:rPr lang="pt-BR" sz="1600" b="1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r>
              <a:rPr lang="pt-BR" sz="16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pt-BR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9A38D26-D9B8-45B0-8F61-3EA909A58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647" y="1203425"/>
            <a:ext cx="5096738" cy="22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09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244867"/>
            <a:ext cx="10653631" cy="960478"/>
          </a:xfrm>
        </p:spPr>
        <p:txBody>
          <a:bodyPr rtlCol="0"/>
          <a:lstStyle/>
          <a:p>
            <a:pPr rtl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MÉTODO COLORIMÉTRICO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FB2B3E-EBD8-4937-8598-81F3D7A8A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67" t="54426" r="6905" b="5375"/>
          <a:stretch/>
        </p:blipFill>
        <p:spPr>
          <a:xfrm>
            <a:off x="531322" y="3429000"/>
            <a:ext cx="5506621" cy="300414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B3B1B9-0A43-4266-97FC-5FE8530C73DA}"/>
              </a:ext>
            </a:extLst>
          </p:cNvPr>
          <p:cNvSpPr txBox="1"/>
          <p:nvPr/>
        </p:nvSpPr>
        <p:spPr>
          <a:xfrm>
            <a:off x="6037943" y="1203425"/>
            <a:ext cx="5559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complexo tiocianato de ferro(III) absorve radiação em aproximadamente 468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BF9464-B072-4315-A890-AEA0156B421E}"/>
              </a:ext>
            </a:extLst>
          </p:cNvPr>
          <p:cNvSpPr txBox="1"/>
          <p:nvPr/>
        </p:nvSpPr>
        <p:spPr>
          <a:xfrm>
            <a:off x="6096000" y="2347828"/>
            <a:ext cx="555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complexo tiocianato de ferro(III) se decompõe quando exposto à luz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C4020C4-0F86-4E40-998D-4979439F0C9D}"/>
                  </a:ext>
                </a:extLst>
              </p:cNvPr>
              <p:cNvSpPr txBox="1"/>
              <p:nvPr/>
            </p:nvSpPr>
            <p:spPr>
              <a:xfrm>
                <a:off x="7545825" y="3232400"/>
                <a:ext cx="2917081" cy="441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BR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pt-B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𝑭𝒆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𝑺𝑪𝑵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BR" sz="2800" b="1" dirty="0"/>
                  <a:t>]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C4020C4-0F86-4E40-998D-4979439F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825" y="3232400"/>
                <a:ext cx="2917081" cy="441146"/>
              </a:xfrm>
              <a:prstGeom prst="rect">
                <a:avLst/>
              </a:prstGeom>
              <a:blipFill>
                <a:blip r:embed="rId4"/>
                <a:stretch>
                  <a:fillRect l="-209" t="-20548" r="-6276" b="-493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38938FB7-1982-4DDF-8818-6CF4582AF6C1}"/>
              </a:ext>
            </a:extLst>
          </p:cNvPr>
          <p:cNvSpPr txBox="1"/>
          <p:nvPr/>
        </p:nvSpPr>
        <p:spPr>
          <a:xfrm>
            <a:off x="7982383" y="3682688"/>
            <a:ext cx="233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DE BEER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95D28E-80B2-4B3B-8C3D-B8FD4B5A2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116" y="4231373"/>
            <a:ext cx="1670638" cy="191081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D9B5C08-2F7C-4605-8366-783083DB7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9049" y="4222770"/>
            <a:ext cx="1592349" cy="1910819"/>
          </a:xfrm>
          <a:prstGeom prst="rect">
            <a:avLst/>
          </a:prstGeom>
        </p:spPr>
      </p:pic>
      <p:sp>
        <p:nvSpPr>
          <p:cNvPr id="13" name="Espaço Reservado para Número de Slide 4">
            <a:extLst>
              <a:ext uri="{FF2B5EF4-FFF2-40B4-BE49-F238E27FC236}">
                <a16:creationId xmlns:a16="http://schemas.microsoft.com/office/drawing/2014/main" id="{16628AF2-1270-409A-86DD-F644E9DA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663" y="6220539"/>
            <a:ext cx="630983" cy="365125"/>
          </a:xfrm>
        </p:spPr>
        <p:txBody>
          <a:bodyPr/>
          <a:lstStyle/>
          <a:p>
            <a:pPr rtl="0"/>
            <a:fld id="{6D22F896-40B5-4ADD-8801-0D06FADFA095}" type="slidenum">
              <a:rPr lang="pt-BR" sz="1600" b="1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r>
              <a:rPr lang="pt-BR" sz="16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pt-BR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9A38D26-D9B8-45B0-8F61-3EA909A58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647" y="1203425"/>
            <a:ext cx="5096738" cy="22255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563A5BB-1C11-471B-B197-2DF22AA2BE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14" t="10419" b="9275"/>
          <a:stretch/>
        </p:blipFill>
        <p:spPr>
          <a:xfrm>
            <a:off x="1333081" y="1329803"/>
            <a:ext cx="9324110" cy="432285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B250BFA-DA3A-414D-A473-870FF2534582}"/>
              </a:ext>
            </a:extLst>
          </p:cNvPr>
          <p:cNvSpPr txBox="1"/>
          <p:nvPr/>
        </p:nvSpPr>
        <p:spPr>
          <a:xfrm>
            <a:off x="8513754" y="2212908"/>
            <a:ext cx="155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EFB3E83-5BF6-4DDB-9B07-19C65302918E}"/>
              </a:ext>
            </a:extLst>
          </p:cNvPr>
          <p:cNvSpPr txBox="1"/>
          <p:nvPr/>
        </p:nvSpPr>
        <p:spPr>
          <a:xfrm>
            <a:off x="5676150" y="1811318"/>
            <a:ext cx="155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Amostra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CC2A703-B3A4-4AE2-B28E-43116AAA4F89}"/>
              </a:ext>
            </a:extLst>
          </p:cNvPr>
          <p:cNvSpPr txBox="1"/>
          <p:nvPr/>
        </p:nvSpPr>
        <p:spPr>
          <a:xfrm>
            <a:off x="1411360" y="5084421"/>
            <a:ext cx="509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Seleção do comprimento de onda</a:t>
            </a:r>
          </a:p>
        </p:txBody>
      </p:sp>
    </p:spTree>
    <p:extLst>
      <p:ext uri="{BB962C8B-B14F-4D97-AF65-F5344CB8AC3E}">
        <p14:creationId xmlns:p14="http://schemas.microsoft.com/office/powerpoint/2010/main" val="46002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244867"/>
            <a:ext cx="10653631" cy="960478"/>
          </a:xfrm>
        </p:spPr>
        <p:txBody>
          <a:bodyPr rtlCol="0"/>
          <a:lstStyle/>
          <a:p>
            <a:pPr rtl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MÉTODO COLORIMÉTRICO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FB2B3E-EBD8-4937-8598-81F3D7A8A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67" t="54426" r="6905" b="5375"/>
          <a:stretch/>
        </p:blipFill>
        <p:spPr>
          <a:xfrm>
            <a:off x="531322" y="3429000"/>
            <a:ext cx="5506621" cy="300414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B3B1B9-0A43-4266-97FC-5FE8530C73DA}"/>
              </a:ext>
            </a:extLst>
          </p:cNvPr>
          <p:cNvSpPr txBox="1"/>
          <p:nvPr/>
        </p:nvSpPr>
        <p:spPr>
          <a:xfrm>
            <a:off x="6037943" y="1203425"/>
            <a:ext cx="5559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complexo tiocianato de ferro(III) absorve radiação em aproximadamente 468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BF9464-B072-4315-A890-AEA0156B421E}"/>
              </a:ext>
            </a:extLst>
          </p:cNvPr>
          <p:cNvSpPr txBox="1"/>
          <p:nvPr/>
        </p:nvSpPr>
        <p:spPr>
          <a:xfrm>
            <a:off x="6096000" y="2347828"/>
            <a:ext cx="555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complexo tiocianato de ferro(III) se decompõe quando exposto à luz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C4020C4-0F86-4E40-998D-4979439F0C9D}"/>
                  </a:ext>
                </a:extLst>
              </p:cNvPr>
              <p:cNvSpPr txBox="1"/>
              <p:nvPr/>
            </p:nvSpPr>
            <p:spPr>
              <a:xfrm>
                <a:off x="7545825" y="3232400"/>
                <a:ext cx="2917081" cy="441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BR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pt-B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𝑭𝒆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𝑺𝑪𝑵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BR" sz="2800" b="1" dirty="0"/>
                  <a:t>]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C4020C4-0F86-4E40-998D-4979439F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825" y="3232400"/>
                <a:ext cx="2917081" cy="441146"/>
              </a:xfrm>
              <a:prstGeom prst="rect">
                <a:avLst/>
              </a:prstGeom>
              <a:blipFill>
                <a:blip r:embed="rId4"/>
                <a:stretch>
                  <a:fillRect l="-209" t="-20548" r="-6276" b="-493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38938FB7-1982-4DDF-8818-6CF4582AF6C1}"/>
              </a:ext>
            </a:extLst>
          </p:cNvPr>
          <p:cNvSpPr txBox="1"/>
          <p:nvPr/>
        </p:nvSpPr>
        <p:spPr>
          <a:xfrm>
            <a:off x="7982383" y="3682688"/>
            <a:ext cx="233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DE BEER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95D28E-80B2-4B3B-8C3D-B8FD4B5A2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116" y="4231373"/>
            <a:ext cx="1670638" cy="191081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D9B5C08-2F7C-4605-8366-783083DB7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9049" y="4222770"/>
            <a:ext cx="1592349" cy="1910819"/>
          </a:xfrm>
          <a:prstGeom prst="rect">
            <a:avLst/>
          </a:prstGeom>
        </p:spPr>
      </p:pic>
      <p:sp>
        <p:nvSpPr>
          <p:cNvPr id="13" name="Espaço Reservado para Número de Slide 4">
            <a:extLst>
              <a:ext uri="{FF2B5EF4-FFF2-40B4-BE49-F238E27FC236}">
                <a16:creationId xmlns:a16="http://schemas.microsoft.com/office/drawing/2014/main" id="{16628AF2-1270-409A-86DD-F644E9DA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663" y="6220539"/>
            <a:ext cx="630983" cy="365125"/>
          </a:xfrm>
        </p:spPr>
        <p:txBody>
          <a:bodyPr/>
          <a:lstStyle/>
          <a:p>
            <a:pPr rtl="0"/>
            <a:fld id="{6D22F896-40B5-4ADD-8801-0D06FADFA095}" type="slidenum">
              <a:rPr lang="pt-BR" sz="1600" b="1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r>
              <a:rPr lang="pt-BR" sz="16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pt-BR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9A38D26-D9B8-45B0-8F61-3EA909A58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647" y="1203425"/>
            <a:ext cx="5096738" cy="22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8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244867"/>
            <a:ext cx="10653631" cy="960478"/>
          </a:xfrm>
        </p:spPr>
        <p:txBody>
          <a:bodyPr rtlCol="0"/>
          <a:lstStyle/>
          <a:p>
            <a:pPr rtl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PROCEDIMENTO EXPERIMENTAL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3991CC3-0105-429F-848F-92E26887185E}"/>
              </a:ext>
            </a:extLst>
          </p:cNvPr>
          <p:cNvSpPr/>
          <p:nvPr/>
        </p:nvSpPr>
        <p:spPr>
          <a:xfrm>
            <a:off x="580159" y="1612387"/>
            <a:ext cx="2729345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Descobrir o comprimento de absorção máxima de radiação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8ED88962-F3EE-4374-8E7B-6CDE5861995F}"/>
              </a:ext>
            </a:extLst>
          </p:cNvPr>
          <p:cNvCxnSpPr>
            <a:stCxn id="3" idx="3"/>
          </p:cNvCxnSpPr>
          <p:nvPr/>
        </p:nvCxnSpPr>
        <p:spPr>
          <a:xfrm>
            <a:off x="3309504" y="2221987"/>
            <a:ext cx="969819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E04D4AE-0E8E-4204-8D5C-7E9E5B96095C}"/>
              </a:ext>
            </a:extLst>
          </p:cNvPr>
          <p:cNvSpPr/>
          <p:nvPr/>
        </p:nvSpPr>
        <p:spPr>
          <a:xfrm>
            <a:off x="4279323" y="1612387"/>
            <a:ext cx="2729345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Construir a curva de calibração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D1F2619A-0307-4A8F-B379-2E62D5ACE083}"/>
              </a:ext>
            </a:extLst>
          </p:cNvPr>
          <p:cNvSpPr/>
          <p:nvPr/>
        </p:nvSpPr>
        <p:spPr>
          <a:xfrm>
            <a:off x="8969953" y="1584678"/>
            <a:ext cx="2729345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Determinação da constante de equilíbrio a 25</a:t>
            </a:r>
            <a:r>
              <a:rPr lang="pt-BR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 através do método gráfico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9987A64-6B71-454D-8911-E79B02A34E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64" t="50187" r="19318" b="9879"/>
          <a:stretch/>
        </p:blipFill>
        <p:spPr>
          <a:xfrm>
            <a:off x="700459" y="3238629"/>
            <a:ext cx="6145692" cy="2326150"/>
          </a:xfrm>
          <a:prstGeom prst="rect">
            <a:avLst/>
          </a:prstGeom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B4E09251-80AD-47F5-87FA-AA8816B879AC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008668" y="2194278"/>
            <a:ext cx="1961285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uxograma: Processo 16">
            <a:extLst>
              <a:ext uri="{FF2B5EF4-FFF2-40B4-BE49-F238E27FC236}">
                <a16:creationId xmlns:a16="http://schemas.microsoft.com/office/drawing/2014/main" id="{7A3FC295-57A4-4936-9891-C0148510902E}"/>
              </a:ext>
            </a:extLst>
          </p:cNvPr>
          <p:cNvSpPr/>
          <p:nvPr/>
        </p:nvSpPr>
        <p:spPr>
          <a:xfrm>
            <a:off x="804368" y="4057901"/>
            <a:ext cx="5943600" cy="263236"/>
          </a:xfrm>
          <a:prstGeom prst="flowChartProcess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luxograma: Processo 23">
            <a:extLst>
              <a:ext uri="{FF2B5EF4-FFF2-40B4-BE49-F238E27FC236}">
                <a16:creationId xmlns:a16="http://schemas.microsoft.com/office/drawing/2014/main" id="{9CD1FBD7-5168-484E-AA17-BF00B5AF3B1F}"/>
              </a:ext>
            </a:extLst>
          </p:cNvPr>
          <p:cNvSpPr/>
          <p:nvPr/>
        </p:nvSpPr>
        <p:spPr>
          <a:xfrm>
            <a:off x="2646217" y="3493574"/>
            <a:ext cx="2854037" cy="573852"/>
          </a:xfrm>
          <a:prstGeom prst="flowChartProcess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DFEEC2D-845A-45DB-A583-C4515F4486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988" r="19023" b="16650"/>
          <a:stretch/>
        </p:blipFill>
        <p:spPr>
          <a:xfrm>
            <a:off x="7336847" y="3093496"/>
            <a:ext cx="4362451" cy="176770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2A499D2-2F03-4840-9E75-E4150697A7E6}"/>
              </a:ext>
            </a:extLst>
          </p:cNvPr>
          <p:cNvSpPr txBox="1"/>
          <p:nvPr/>
        </p:nvSpPr>
        <p:spPr>
          <a:xfrm>
            <a:off x="7033781" y="1612387"/>
            <a:ext cx="184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Cálculos estequiométricos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A7C3BF5-BF1C-4978-8906-4EE4D25E0D76}"/>
              </a:ext>
            </a:extLst>
          </p:cNvPr>
          <p:cNvSpPr txBox="1"/>
          <p:nvPr/>
        </p:nvSpPr>
        <p:spPr>
          <a:xfrm>
            <a:off x="8118764" y="4983288"/>
            <a:ext cx="32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 DE DADOS</a:t>
            </a:r>
          </a:p>
        </p:txBody>
      </p:sp>
      <p:sp>
        <p:nvSpPr>
          <p:cNvPr id="16" name="Espaço Reservado para Número de Slide 4">
            <a:extLst>
              <a:ext uri="{FF2B5EF4-FFF2-40B4-BE49-F238E27FC236}">
                <a16:creationId xmlns:a16="http://schemas.microsoft.com/office/drawing/2014/main" id="{0C6EB6A0-88EB-4BB7-A087-4F7EF992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663" y="6220539"/>
            <a:ext cx="630983" cy="365125"/>
          </a:xfrm>
        </p:spPr>
        <p:txBody>
          <a:bodyPr/>
          <a:lstStyle/>
          <a:p>
            <a:pPr rtl="0"/>
            <a:fld id="{6D22F896-40B5-4ADD-8801-0D06FADFA095}" type="slidenum">
              <a:rPr lang="pt-BR" sz="1600" b="1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r>
              <a:rPr lang="pt-BR" sz="16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/9</a:t>
            </a:r>
            <a:endParaRPr lang="pt-BR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56AEEC8-56CA-435F-9ECD-851388307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139240"/>
              </p:ext>
            </p:extLst>
          </p:nvPr>
        </p:nvGraphicFramePr>
        <p:xfrm>
          <a:off x="8160013" y="5393940"/>
          <a:ext cx="1444969" cy="1219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Macro-Enabled Worksheet" showAsIcon="1" r:id="rId6" imgW="914400" imgH="771480" progId="Excel.SheetMacroEnabled.12">
                  <p:embed/>
                </p:oleObj>
              </mc:Choice>
              <mc:Fallback>
                <p:oleObj name="Macro-Enabled Worksheet" showAsIcon="1" r:id="rId6" imgW="914400" imgH="77148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60013" y="5393940"/>
                        <a:ext cx="1444969" cy="1219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41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244867"/>
            <a:ext cx="10653631" cy="960478"/>
          </a:xfrm>
        </p:spPr>
        <p:txBody>
          <a:bodyPr rtlCol="0"/>
          <a:lstStyle/>
          <a:p>
            <a:pPr rtl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CINÉTICA LENTA OU EQUILÍBRIO?</a:t>
            </a:r>
          </a:p>
        </p:txBody>
      </p:sp>
      <p:sp>
        <p:nvSpPr>
          <p:cNvPr id="16" name="Espaço Reservado para Número de Slide 4">
            <a:extLst>
              <a:ext uri="{FF2B5EF4-FFF2-40B4-BE49-F238E27FC236}">
                <a16:creationId xmlns:a16="http://schemas.microsoft.com/office/drawing/2014/main" id="{0C6EB6A0-88EB-4BB7-A087-4F7EF992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663" y="6220539"/>
            <a:ext cx="630983" cy="365125"/>
          </a:xfrm>
        </p:spPr>
        <p:txBody>
          <a:bodyPr/>
          <a:lstStyle/>
          <a:p>
            <a:pPr rtl="0"/>
            <a:fld id="{6D22F896-40B5-4ADD-8801-0D06FADFA095}" type="slidenum">
              <a:rPr lang="pt-BR" sz="1600" b="1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r>
              <a:rPr lang="pt-BR" sz="16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/9</a:t>
            </a:r>
            <a:endParaRPr lang="pt-BR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EE9CF5EE-4C70-4DB2-8D9B-CA03516EF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18" t="24029" r="19773" b="19593"/>
          <a:stretch/>
        </p:blipFill>
        <p:spPr>
          <a:xfrm>
            <a:off x="6528508" y="1681197"/>
            <a:ext cx="5272487" cy="3602125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6DF70B31-4314-4764-8895-CD047A6D1CC7}"/>
              </a:ext>
            </a:extLst>
          </p:cNvPr>
          <p:cNvSpPr txBox="1"/>
          <p:nvPr/>
        </p:nvSpPr>
        <p:spPr>
          <a:xfrm rot="16200000">
            <a:off x="-416620" y="3076694"/>
            <a:ext cx="175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1D82846-35DB-4825-9063-C2E9A438A8C6}"/>
              </a:ext>
            </a:extLst>
          </p:cNvPr>
          <p:cNvSpPr txBox="1"/>
          <p:nvPr/>
        </p:nvSpPr>
        <p:spPr>
          <a:xfrm>
            <a:off x="2936179" y="5283322"/>
            <a:ext cx="79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9355B440-86EF-4D18-9011-302F78BEA6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32" t="17560" r="15000" b="14767"/>
          <a:stretch/>
        </p:blipFill>
        <p:spPr>
          <a:xfrm>
            <a:off x="688193" y="1787236"/>
            <a:ext cx="5272487" cy="3496086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8E01E71F-10AF-4625-A477-3477708819F3}"/>
              </a:ext>
            </a:extLst>
          </p:cNvPr>
          <p:cNvSpPr txBox="1"/>
          <p:nvPr/>
        </p:nvSpPr>
        <p:spPr>
          <a:xfrm rot="16200000">
            <a:off x="5465464" y="3091905"/>
            <a:ext cx="175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E60C7F0-8CAA-4E96-B51A-7E6CE123B3B4}"/>
              </a:ext>
            </a:extLst>
          </p:cNvPr>
          <p:cNvSpPr txBox="1"/>
          <p:nvPr/>
        </p:nvSpPr>
        <p:spPr>
          <a:xfrm>
            <a:off x="8769404" y="5283322"/>
            <a:ext cx="79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73017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3" y="244867"/>
            <a:ext cx="11524343" cy="1356360"/>
          </a:xfrm>
        </p:spPr>
        <p:txBody>
          <a:bodyPr rtlCol="0">
            <a:normAutofit/>
          </a:bodyPr>
          <a:lstStyle/>
          <a:p>
            <a:pPr algn="just" rtl="0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INFLUÊNCIA DA TEMPERATURA SOBRE A ESPONTANEIDADE DA REAÇÃO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8A02067-3371-4CAA-A7EF-47E75CFEC4DD}"/>
              </a:ext>
            </a:extLst>
          </p:cNvPr>
          <p:cNvCxnSpPr>
            <a:cxnSpLocks/>
          </p:cNvCxnSpPr>
          <p:nvPr/>
        </p:nvCxnSpPr>
        <p:spPr>
          <a:xfrm flipH="1" flipV="1">
            <a:off x="3537527" y="1771500"/>
            <a:ext cx="1" cy="44553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C79A8B6F-6AA9-4945-A52C-B58F53A899E6}"/>
              </a:ext>
            </a:extLst>
          </p:cNvPr>
          <p:cNvCxnSpPr>
            <a:cxnSpLocks/>
          </p:cNvCxnSpPr>
          <p:nvPr/>
        </p:nvCxnSpPr>
        <p:spPr>
          <a:xfrm>
            <a:off x="1410525" y="3988312"/>
            <a:ext cx="425400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BEE7EB-1F7F-4FDE-8474-D720D238D38F}"/>
              </a:ext>
            </a:extLst>
          </p:cNvPr>
          <p:cNvSpPr txBox="1"/>
          <p:nvPr/>
        </p:nvSpPr>
        <p:spPr>
          <a:xfrm>
            <a:off x="3691247" y="1658529"/>
            <a:ext cx="71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FF1E8D4-3E53-4517-B79D-AB5D2D3C8A34}"/>
              </a:ext>
            </a:extLst>
          </p:cNvPr>
          <p:cNvSpPr txBox="1"/>
          <p:nvPr/>
        </p:nvSpPr>
        <p:spPr>
          <a:xfrm>
            <a:off x="5738527" y="3761623"/>
            <a:ext cx="71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9A6048-6B4D-4EC9-9EB3-8B3F5BE0A1D1}"/>
              </a:ext>
            </a:extLst>
          </p:cNvPr>
          <p:cNvSpPr txBox="1"/>
          <p:nvPr/>
        </p:nvSpPr>
        <p:spPr>
          <a:xfrm>
            <a:off x="3651387" y="2351782"/>
            <a:ext cx="1973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Processo espontâneo em altas temperaturas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D338A99-CE8D-4B5F-9D30-82EB51BA2F93}"/>
              </a:ext>
            </a:extLst>
          </p:cNvPr>
          <p:cNvSpPr txBox="1"/>
          <p:nvPr/>
        </p:nvSpPr>
        <p:spPr>
          <a:xfrm>
            <a:off x="3651387" y="4276607"/>
            <a:ext cx="1973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Processo é sempre espontâneo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ACBFB85-23A2-4A41-BA78-C6EEFB061FA6}"/>
              </a:ext>
            </a:extLst>
          </p:cNvPr>
          <p:cNvSpPr txBox="1"/>
          <p:nvPr/>
        </p:nvSpPr>
        <p:spPr>
          <a:xfrm>
            <a:off x="1450387" y="2684876"/>
            <a:ext cx="1973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Processo nunca é espontâneo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9A51108-F4AB-44BB-AF34-CBD1D17BFF94}"/>
              </a:ext>
            </a:extLst>
          </p:cNvPr>
          <p:cNvSpPr txBox="1"/>
          <p:nvPr/>
        </p:nvSpPr>
        <p:spPr>
          <a:xfrm>
            <a:off x="1410525" y="4275359"/>
            <a:ext cx="1973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Processo espontâneo em baixas temperaturas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41B9683-D39C-4C96-9090-967A98E10BD5}"/>
                  </a:ext>
                </a:extLst>
              </p:cNvPr>
              <p:cNvSpPr txBox="1"/>
              <p:nvPr/>
            </p:nvSpPr>
            <p:spPr>
              <a:xfrm>
                <a:off x="7558155" y="2255486"/>
                <a:ext cx="27806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41B9683-D39C-4C96-9090-967A98E10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155" y="2255486"/>
                <a:ext cx="2780633" cy="369332"/>
              </a:xfrm>
              <a:prstGeom prst="rect">
                <a:avLst/>
              </a:prstGeom>
              <a:blipFill>
                <a:blip r:embed="rId3"/>
                <a:stretch>
                  <a:fillRect l="-2412" r="-2193" b="-98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F314836-7394-43CB-9A6D-413E1A288DCC}"/>
                  </a:ext>
                </a:extLst>
              </p:cNvPr>
              <p:cNvSpPr txBox="1"/>
              <p:nvPr/>
            </p:nvSpPr>
            <p:spPr>
              <a:xfrm>
                <a:off x="7825667" y="3345376"/>
                <a:ext cx="2212272" cy="887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func>
                            <m:funcPr>
                              <m:ctrlPr>
                                <a:rPr lang="pt-B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t-B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pt-B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pt-B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d>
                            <m:dPr>
                              <m:ctrlPr>
                                <a:rPr lang="pt-B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pt-B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t-B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pt-BR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  <m:r>
                            <a:rPr lang="pt-B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F314836-7394-43CB-9A6D-413E1A288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667" y="3345376"/>
                <a:ext cx="2212272" cy="887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Espaço Reservado para Número de Slide 4">
            <a:extLst>
              <a:ext uri="{FF2B5EF4-FFF2-40B4-BE49-F238E27FC236}">
                <a16:creationId xmlns:a16="http://schemas.microsoft.com/office/drawing/2014/main" id="{F29FD847-7E5E-4EC3-9198-7EC2CBA8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663" y="6220539"/>
            <a:ext cx="630983" cy="365125"/>
          </a:xfrm>
        </p:spPr>
        <p:txBody>
          <a:bodyPr/>
          <a:lstStyle/>
          <a:p>
            <a:pPr rtl="0"/>
            <a:fld id="{6D22F896-40B5-4ADD-8801-0D06FADFA095}" type="slidenum">
              <a:rPr lang="pt-BR" sz="1600" b="1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r>
              <a:rPr lang="pt-BR" sz="16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/9</a:t>
            </a:r>
            <a:endParaRPr lang="pt-BR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5881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30450634_TF55885775" id="{186EE9B4-9E84-49C3-ADCC-BCB9ED92441C}" vid="{82D83D2E-938F-42E2-B119-5B1D79223FC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 aluno fazo professor faz</Template>
  <TotalTime>0</TotalTime>
  <Words>455</Words>
  <Application>Microsoft Office PowerPoint</Application>
  <PresentationFormat>Widescreen</PresentationFormat>
  <Paragraphs>73</Paragraphs>
  <Slides>9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Corbel</vt:lpstr>
      <vt:lpstr>Tahoma</vt:lpstr>
      <vt:lpstr>Base</vt:lpstr>
      <vt:lpstr>Planilha Habilitada para Macros do Microsoft Excel</vt:lpstr>
      <vt:lpstr>Apresentação do PowerPoint</vt:lpstr>
      <vt:lpstr>TIOCIANATO DE FERRO(III)</vt:lpstr>
      <vt:lpstr>POR QUE PRECISAMOS DO ÁCIDO NÍTRICO?</vt:lpstr>
      <vt:lpstr>O MÉTODO COLORIMÉTRICO</vt:lpstr>
      <vt:lpstr>O MÉTODO COLORIMÉTRICO</vt:lpstr>
      <vt:lpstr>O MÉTODO COLORIMÉTRICO</vt:lpstr>
      <vt:lpstr>PROCEDIMENTO EXPERIMENTAL</vt:lpstr>
      <vt:lpstr>CINÉTICA LENTA OU EQUILÍBRIO?</vt:lpstr>
      <vt:lpstr>INFLUÊNCIA DA TEMPERATURA SOBRE A ESPONTANEIDADE DA REAÇÃO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2021-08-20T14:00:19Z</dcterms:created>
  <dcterms:modified xsi:type="dcterms:W3CDTF">2021-09-09T14:59:32Z</dcterms:modified>
</cp:coreProperties>
</file>