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sldIdLst>
    <p:sldId id="329" r:id="rId2"/>
    <p:sldId id="257" r:id="rId3"/>
    <p:sldId id="418" r:id="rId4"/>
    <p:sldId id="421" r:id="rId5"/>
    <p:sldId id="425" r:id="rId6"/>
    <p:sldId id="443" r:id="rId7"/>
    <p:sldId id="451" r:id="rId8"/>
    <p:sldId id="460" r:id="rId9"/>
    <p:sldId id="470" r:id="rId10"/>
    <p:sldId id="430" r:id="rId11"/>
    <p:sldId id="265" r:id="rId12"/>
    <p:sldId id="268" r:id="rId13"/>
    <p:sldId id="314" r:id="rId14"/>
    <p:sldId id="270" r:id="rId15"/>
    <p:sldId id="309" r:id="rId16"/>
    <p:sldId id="310" r:id="rId17"/>
    <p:sldId id="283" r:id="rId18"/>
    <p:sldId id="284" r:id="rId19"/>
    <p:sldId id="289" r:id="rId20"/>
    <p:sldId id="317" r:id="rId21"/>
    <p:sldId id="318" r:id="rId22"/>
    <p:sldId id="302" r:id="rId23"/>
    <p:sldId id="539" r:id="rId24"/>
  </p:sldIdLst>
  <p:sldSz cx="9525000" cy="6477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99FF"/>
    <a:srgbClr val="FFFF99"/>
    <a:srgbClr val="FFFF66"/>
    <a:srgbClr val="808080"/>
    <a:srgbClr val="969696"/>
    <a:srgbClr val="99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9" autoAdjust="0"/>
    <p:restoredTop sz="89752" autoAdjust="0"/>
  </p:normalViewPr>
  <p:slideViewPr>
    <p:cSldViewPr>
      <p:cViewPr varScale="1">
        <p:scale>
          <a:sx n="65" d="100"/>
          <a:sy n="65" d="100"/>
        </p:scale>
        <p:origin x="1512" y="66"/>
      </p:cViewPr>
      <p:guideLst>
        <p:guide orient="horz" pos="2040"/>
        <p:guide pos="300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30"/>
    </p:cViewPr>
  </p:sorterViewPr>
  <p:notesViewPr>
    <p:cSldViewPr>
      <p:cViewPr>
        <p:scale>
          <a:sx n="75" d="100"/>
          <a:sy n="75" d="100"/>
        </p:scale>
        <p:origin x="-648" y="9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685800"/>
            <a:ext cx="5041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89EFBD7-DE04-4A50-B1E3-A29D623B7C6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A1E78-73AB-460E-B098-23B5AB99F6E7}" type="slidenum">
              <a:rPr lang="pt-BR"/>
              <a:pPr/>
              <a:t>1</a:t>
            </a:fld>
            <a:endParaRPr lang="pt-BR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C0AF1-BE2D-4528-B975-71313AF5AB1D}" type="slidenum">
              <a:rPr lang="pt-BR"/>
              <a:pPr/>
              <a:t>10</a:t>
            </a:fld>
            <a:endParaRPr lang="pt-BR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31EF-6BF1-425B-85FA-666ADF4F4E2F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E7DEC-C7D6-409E-86F5-782760AC7685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C9BFE-04C8-4BB1-9B17-A2419B2E9BA6}" type="slidenum">
              <a:rPr lang="pt-BR"/>
              <a:pPr/>
              <a:t>13</a:t>
            </a:fld>
            <a:endParaRPr lang="pt-BR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9F307-CBF8-42C6-9EC4-901E0EF4C91F}" type="slidenum">
              <a:rPr lang="pt-BR"/>
              <a:pPr/>
              <a:t>14</a:t>
            </a:fld>
            <a:endParaRPr lang="pt-B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>
                <a:latin typeface="Comic Sans MS" pitchFamily="66" charset="0"/>
              </a:rPr>
              <a:t>As doenças podem apresentar variações regulares ou endêmicas e variações irregulares ou epidêmicas. </a:t>
            </a:r>
            <a:br>
              <a:rPr lang="pt-BR" sz="1400" b="1">
                <a:latin typeface="Comic Sans MS" pitchFamily="66" charset="0"/>
              </a:rPr>
            </a:br>
            <a:r>
              <a:rPr lang="pt-BR" sz="1400" b="1">
                <a:latin typeface="Comic Sans MS" pitchFamily="66" charset="0"/>
              </a:rPr>
              <a:t>As variações regulares ou flutuações endêmicas são observadas na ocorrência habitual das doenças. Elas compreendem a tendência secular, as variações cíclicas e a variação sazonal. </a:t>
            </a:r>
            <a:br>
              <a:rPr lang="pt-BR" sz="1400" b="1">
                <a:latin typeface="Comic Sans MS" pitchFamily="66" charset="0"/>
              </a:rPr>
            </a:br>
            <a:endParaRPr lang="pt-BR" sz="1400" b="1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DF980-9C0D-4E2C-B880-77F379EE6467}" type="slidenum">
              <a:rPr lang="pt-BR"/>
              <a:pPr/>
              <a:t>15</a:t>
            </a:fld>
            <a:endParaRPr lang="pt-BR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1400" b="1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3FD70-DC71-4582-BAA5-B3FF2E796C83}" type="slidenum">
              <a:rPr lang="pt-BR"/>
              <a:pPr/>
              <a:t>16</a:t>
            </a:fld>
            <a:endParaRPr lang="pt-BR"/>
          </a:p>
        </p:txBody>
      </p:sp>
      <p:sp>
        <p:nvSpPr>
          <p:cNvPr id="122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1400" b="1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54BEB-1C9E-44E8-98D5-91067DD6DF3D}" type="slidenum">
              <a:rPr lang="pt-BR"/>
              <a:pPr/>
              <a:t>17</a:t>
            </a:fld>
            <a:endParaRPr lang="pt-B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>
                <a:latin typeface="Comic Sans MS" pitchFamily="66" charset="0"/>
              </a:rPr>
              <a:t>A distribuição por grupos de idade é um dos aspectos mais importantes. </a:t>
            </a:r>
          </a:p>
          <a:p>
            <a:r>
              <a:rPr lang="pt-BR" sz="1400" b="1">
                <a:latin typeface="Comic Sans MS" pitchFamily="66" charset="0"/>
              </a:rPr>
              <a:t>De acordo com a idade, a pessoa expõe-se mais ou menos às fontes de infecção. </a:t>
            </a:r>
          </a:p>
          <a:p>
            <a:r>
              <a:rPr lang="pt-BR" sz="1400" b="1">
                <a:latin typeface="Comic Sans MS" pitchFamily="66" charset="0"/>
              </a:rPr>
              <a:t>Por exemplo, geralmente os adultos expõem-se mais às doenças transmissíveis como cólera, dengue, hanseníase, tuberculose e AIDS. </a:t>
            </a:r>
          </a:p>
          <a:p>
            <a:r>
              <a:rPr lang="pt-BR" sz="1400" b="1">
                <a:latin typeface="Comic Sans MS" pitchFamily="66" charset="0"/>
              </a:rPr>
              <a:t>As condições patológicas relacionadas ao baixo nível de imunidade são mais freqüentes nas idades extremas, ou seja, crianças e idosos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A68FD-A0F8-4116-9D99-DABB3538F595}" type="slidenum">
              <a:rPr lang="pt-BR"/>
              <a:pPr/>
              <a:t>18</a:t>
            </a:fld>
            <a:endParaRPr lang="pt-B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>
                <a:latin typeface="Comic Sans MS" pitchFamily="66" charset="0"/>
              </a:rPr>
              <a:t>O conhecimento do lugar onde ocorre determinada doença é muito importante em epidemiologia para caracterização do evento.</a:t>
            </a:r>
          </a:p>
          <a:p>
            <a:r>
              <a:rPr lang="pt-BR" sz="1400" b="1">
                <a:latin typeface="Comic Sans MS" pitchFamily="66" charset="0"/>
              </a:rPr>
              <a:t>Vários elementos geográficos podem influenciar a distribuição das doenças, como fatores climáticos, fauna, relevo, hidrografia, solo, vegetação, poluentes ambientais, contaminação de alimentos, organização do espaço urbano, local de residência e trabalho, localização urbana ou rural, migração, etc. </a:t>
            </a:r>
          </a:p>
          <a:p>
            <a:endParaRPr lang="pt-BR" sz="1400" b="1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FC9AB-2731-4FA8-BE99-4C9FD4E720DD}" type="slidenum">
              <a:rPr lang="pt-BR"/>
              <a:pPr/>
              <a:t>19</a:t>
            </a:fld>
            <a:endParaRPr lang="pt-BR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1400" b="1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A24CE-4013-4478-BD68-47BA9B2A80A9}" type="slidenum">
              <a:rPr lang="pt-BR"/>
              <a:pPr/>
              <a:t>2</a:t>
            </a:fld>
            <a:endParaRPr 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/>
              <a:t>A </a:t>
            </a:r>
            <a:r>
              <a:rPr lang="pt-BR" sz="1400" b="1"/>
              <a:t>epidemiologia descritiva</a:t>
            </a:r>
            <a:r>
              <a:rPr lang="pt-BR" sz="1400"/>
              <a:t> estuda a variabilidade da freqüência das doenças ao nível coletivo, em função de variáveis ligadas ao tempo, ao espaço _ ambientais e populacionais _ e à pessoa. Refere-se às circunstâncias em que as doenças e agravos à saúde ocorrem nas coletividades. </a:t>
            </a:r>
          </a:p>
          <a:p>
            <a:r>
              <a:rPr lang="pt-BR" sz="1400"/>
              <a:t>Os dados básicos devem incluir para cada observação individual, informações sobre o tempo, local e atributos pessoais: idade, sexo, etnia, estado civil, ocupação, nível socio-econômico, hábitos alimentares, relação com outros doentes, etc.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4D5CA-E50B-42F7-B908-5BD7415ED9A8}" type="slidenum">
              <a:rPr lang="pt-BR"/>
              <a:pPr/>
              <a:t>20</a:t>
            </a:fld>
            <a:endParaRPr lang="pt-BR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9CFB0-8A4E-49D4-8331-BDD9D2A20653}" type="slidenum">
              <a:rPr lang="pt-BR"/>
              <a:pPr/>
              <a:t>21</a:t>
            </a:fld>
            <a:endParaRPr lang="pt-BR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C17BA-E026-4DB5-AAD7-C49108AE557C}" type="slidenum">
              <a:rPr lang="pt-BR"/>
              <a:pPr/>
              <a:t>22</a:t>
            </a:fld>
            <a:endParaRPr lang="pt-BR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13479-343C-4159-9D9A-CB3E050755F6}" type="slidenum">
              <a:rPr lang="pt-BR"/>
              <a:pPr/>
              <a:t>3</a:t>
            </a:fld>
            <a:endParaRPr lang="pt-BR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62662-0BC1-4C9D-8E2A-DA79CD0AE4F5}" type="slidenum">
              <a:rPr lang="pt-BR"/>
              <a:pPr/>
              <a:t>4</a:t>
            </a:fld>
            <a:endParaRPr lang="pt-BR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B7C2F-A85C-4377-BB38-15B3CF9EDA3B}" type="slidenum">
              <a:rPr lang="pt-BR"/>
              <a:pPr/>
              <a:t>5</a:t>
            </a:fld>
            <a:endParaRPr lang="pt-BR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BB51C-6181-496E-8B8A-77653D534488}" type="slidenum">
              <a:rPr lang="pt-BR"/>
              <a:pPr/>
              <a:t>6</a:t>
            </a:fld>
            <a:endParaRPr lang="pt-BR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A23A8-FD1C-45AE-9F81-C7DB4E4ACAFE}" type="slidenum">
              <a:rPr lang="pt-BR"/>
              <a:pPr/>
              <a:t>7</a:t>
            </a:fld>
            <a:endParaRPr lang="pt-BR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E1D7D-41F8-42C4-8C64-64276051D53D}" type="slidenum">
              <a:rPr lang="pt-BR"/>
              <a:pPr/>
              <a:t>8</a:t>
            </a:fld>
            <a:endParaRPr lang="pt-BR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5319E-F1BA-4AAA-8BD2-22C277D65E69}" type="slidenum">
              <a:rPr lang="pt-BR"/>
              <a:pPr/>
              <a:t>9</a:t>
            </a:fld>
            <a:endParaRPr lang="pt-BR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0" y="0"/>
            <a:ext cx="9523413" cy="6475413"/>
            <a:chOff x="0" y="0"/>
            <a:chExt cx="5759" cy="4319"/>
          </a:xfrm>
        </p:grpSpPr>
        <p:sp>
          <p:nvSpPr>
            <p:cNvPr id="28774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8774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8774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5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6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7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7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7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77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8777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877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8779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877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8779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877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7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8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8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78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8780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0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781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878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74663" y="1814513"/>
            <a:ext cx="8569325" cy="163988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878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8750" y="3670300"/>
            <a:ext cx="6667500" cy="16557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8781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81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81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D48848-2AD8-468D-B6E5-9EBE47B0FE0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0FEFC-D346-460F-A483-EF9FB798ADA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02450" y="257175"/>
            <a:ext cx="2141538" cy="55006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4663" y="257175"/>
            <a:ext cx="6275387" cy="55006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9297F-3A4C-475C-9BFA-466269970EA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3EC7D-1244-4347-B941-D7E41CF90D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2475" y="4162425"/>
            <a:ext cx="8096250" cy="12858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2475" y="2744788"/>
            <a:ext cx="809625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F61F1-FF74-4BE8-ACB1-D174EE7FAC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4663" y="1509713"/>
            <a:ext cx="4208462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5525" y="1509713"/>
            <a:ext cx="4208463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CE20-E706-4288-8B0F-ADD6428C5F4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250" y="258763"/>
            <a:ext cx="85725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6250" y="1449388"/>
            <a:ext cx="4208463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" y="2054225"/>
            <a:ext cx="4208463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38700" y="1449388"/>
            <a:ext cx="4210050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38700" y="2054225"/>
            <a:ext cx="4210050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AD7B2-6A11-447E-A199-886657F6762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607E-3F30-4D2E-9A52-3375FC341DE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8E6F1-D647-4E02-B8AB-9A5B2CCFD9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250" y="257175"/>
            <a:ext cx="3133725" cy="1098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24275" y="257175"/>
            <a:ext cx="5324475" cy="5529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6250" y="1355725"/>
            <a:ext cx="3133725" cy="4430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87BF-D176-453D-925C-1D729619FB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6900" y="4533900"/>
            <a:ext cx="5715000" cy="53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66900" y="579438"/>
            <a:ext cx="57150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66900" y="5068888"/>
            <a:ext cx="57150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72CFF-B464-43A8-8808-833E640518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0" y="0"/>
            <a:ext cx="9523413" cy="6475413"/>
            <a:chOff x="0" y="0"/>
            <a:chExt cx="5759" cy="4319"/>
          </a:xfrm>
        </p:grpSpPr>
        <p:sp>
          <p:nvSpPr>
            <p:cNvPr id="28672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8672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8672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2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2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2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2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3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4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8675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867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8676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867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8676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867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67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8677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78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86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257175"/>
            <a:ext cx="8569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8678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4663" y="5895975"/>
            <a:ext cx="22193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28678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5895975"/>
            <a:ext cx="3016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28679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0" y="5895975"/>
            <a:ext cx="22193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9C9C12-B125-450C-B2DE-E5E9F8D3383D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28679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509713"/>
            <a:ext cx="85693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1688" y="1150938"/>
            <a:ext cx="8096250" cy="1079500"/>
          </a:xfrm>
        </p:spPr>
        <p:txBody>
          <a:bodyPr/>
          <a:lstStyle/>
          <a:p>
            <a:r>
              <a:rPr lang="pt-BR" sz="4800" b="1">
                <a:solidFill>
                  <a:schemeClr val="tx1"/>
                </a:solidFill>
                <a:effectLst/>
              </a:rPr>
              <a:t>Epidemiologia descritiva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978150" y="5086350"/>
            <a:ext cx="61055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sz="2400">
                <a:solidFill>
                  <a:srgbClr val="FFFF66"/>
                </a:solidFill>
              </a:rPr>
              <a:t>Prof. Altacílio Nunes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555625" y="233363"/>
            <a:ext cx="8890000" cy="56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>
                <a:solidFill>
                  <a:srgbClr val="FFFF00"/>
                </a:solidFill>
                <a:cs typeface="Arial" charset="0"/>
              </a:rPr>
              <a:t>EPIDEMIOLOGIA DESCRITIVA : antecede a epidemiologia analítica.</a:t>
            </a:r>
          </a:p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Para um estudo epidemiológico analítico deve-se:</a:t>
            </a:r>
            <a:endParaRPr lang="pt-BR" sz="32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Saber onde observar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Saber o que deve-se controlar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Ser capaz de formular hipóteses compatíveis com as evidencias</a:t>
            </a:r>
            <a:endParaRPr lang="pt-BR" sz="3200" b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833938" y="3309938"/>
            <a:ext cx="4403725" cy="1981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Séries temporais que revelam a dinâmica do processo e sua tendência ao longo do tempo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706813" y="1150938"/>
            <a:ext cx="2063750" cy="3603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900" b="1">
                <a:solidFill>
                  <a:schemeClr val="bg2"/>
                </a:solidFill>
                <a:latin typeface="Century Gothic" pitchFamily="34" charset="0"/>
              </a:rPr>
              <a:t>    Tempo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441325" y="3168650"/>
            <a:ext cx="4176713" cy="26622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Captação e registro de uma </a:t>
            </a:r>
            <a:r>
              <a:rPr lang="pt-BR" sz="2500" b="1">
                <a:solidFill>
                  <a:schemeClr val="bg2"/>
                </a:solidFill>
              </a:rPr>
              <a:t>situação</a:t>
            </a: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 média num determinado intervalo cronológico (ano, mês, grupo de meses, semana epidemiológica, dias, horas...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514350" y="1798638"/>
            <a:ext cx="3795713" cy="8223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hlink"/>
                </a:solidFill>
              </a:rPr>
              <a:t>Descrição</a:t>
            </a: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 do estado </a:t>
            </a:r>
            <a:br>
              <a:rPr lang="pt-BR" sz="2500" b="1">
                <a:solidFill>
                  <a:schemeClr val="hlink"/>
                </a:solidFill>
                <a:latin typeface="Century Gothic" pitchFamily="34" charset="0"/>
              </a:rPr>
            </a:b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atual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5122863" y="2085975"/>
            <a:ext cx="3571875" cy="6477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Descrição da tendência histórica</a:t>
            </a:r>
          </a:p>
        </p:txBody>
      </p:sp>
      <p:cxnSp>
        <p:nvCxnSpPr>
          <p:cNvPr id="27672" name="AutoShape 24"/>
          <p:cNvCxnSpPr>
            <a:cxnSpLocks noChangeShapeType="1"/>
          </p:cNvCxnSpPr>
          <p:nvPr/>
        </p:nvCxnSpPr>
        <p:spPr bwMode="auto">
          <a:xfrm>
            <a:off x="6994525" y="2733675"/>
            <a:ext cx="0" cy="527050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86013" y="2662238"/>
            <a:ext cx="0" cy="503237"/>
          </a:xfrm>
          <a:prstGeom prst="line">
            <a:avLst/>
          </a:prstGeom>
          <a:noFill/>
          <a:ln w="57150" cap="sq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>
            <a:off x="2386013" y="1366838"/>
            <a:ext cx="1295400" cy="0"/>
          </a:xfrm>
          <a:prstGeom prst="line">
            <a:avLst/>
          </a:prstGeom>
          <a:noFill/>
          <a:ln w="76200" cap="sq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851525" y="1366838"/>
            <a:ext cx="1143000" cy="0"/>
          </a:xfrm>
          <a:prstGeom prst="line">
            <a:avLst/>
          </a:prstGeom>
          <a:noFill/>
          <a:ln w="76200" cap="sq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386013" y="1438275"/>
            <a:ext cx="0" cy="360363"/>
          </a:xfrm>
          <a:prstGeom prst="line">
            <a:avLst/>
          </a:prstGeom>
          <a:noFill/>
          <a:ln w="57150" cap="sq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6994525" y="1438275"/>
            <a:ext cx="0" cy="647700"/>
          </a:xfrm>
          <a:prstGeom prst="line">
            <a:avLst/>
          </a:prstGeom>
          <a:noFill/>
          <a:ln w="76200" cap="sq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8" grpId="0" animBg="1"/>
      <p:bldP spid="27659" grpId="0" animBg="1"/>
      <p:bldP spid="276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882775" y="1150938"/>
            <a:ext cx="5737225" cy="7191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hlink"/>
                </a:solidFill>
              </a:rPr>
              <a:t>1. Avaliação de medidas de controle:</a:t>
            </a:r>
            <a:endParaRPr lang="pt-BR" sz="2500" b="1">
              <a:solidFill>
                <a:schemeClr val="bg2"/>
              </a:solidFill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854200" y="4102100"/>
            <a:ext cx="6580188" cy="792163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2. Na </a:t>
            </a:r>
            <a:r>
              <a:rPr lang="pt-BR" sz="2500" b="1">
                <a:solidFill>
                  <a:schemeClr val="hlink"/>
                </a:solidFill>
              </a:rPr>
              <a:t>compreensão</a:t>
            </a: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 de eventos inusitados.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540000" y="5110163"/>
            <a:ext cx="4524375" cy="57467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3. Detecção de </a:t>
            </a:r>
            <a:r>
              <a:rPr lang="pt-BR" sz="2500" b="1">
                <a:solidFill>
                  <a:schemeClr val="hlink"/>
                </a:solidFill>
              </a:rPr>
              <a:t>epidemias</a:t>
            </a:r>
            <a:r>
              <a:rPr lang="pt-BR" sz="2500" b="1">
                <a:solidFill>
                  <a:schemeClr val="hlink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76250" y="2159000"/>
            <a:ext cx="8572500" cy="1582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</a:rPr>
              <a:t>Até que ponto as intervenções realizadas: medidas de saneamento, atendimento médico, suplementação alimentar, campanhas de vacinação, etc., estão influindo no declínio da freqüência de casos e de óbitos ao longo do tempo?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1162050" y="214313"/>
            <a:ext cx="6970713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</a:rPr>
              <a:t>Importância das análises de séries cronológicas</a:t>
            </a: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7315200" y="1684338"/>
            <a:ext cx="609600" cy="762000"/>
          </a:xfrm>
          <a:prstGeom prst="curvedLeftArrow">
            <a:avLst>
              <a:gd name="adj1" fmla="val 25000"/>
              <a:gd name="adj2" fmla="val 50000"/>
              <a:gd name="adj3" fmla="val 33333"/>
            </a:avLst>
          </a:prstGeom>
          <a:solidFill>
            <a:srgbClr val="FFCC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  <p:bldP spid="34821" grpId="0" animBg="1" autoUpdateAnimBg="0"/>
      <p:bldP spid="34822" grpId="0" animBg="1" autoUpdateAnimBg="0"/>
      <p:bldP spid="3482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 descr="mortalg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88" y="171450"/>
            <a:ext cx="9145587" cy="6162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1738313" y="287338"/>
            <a:ext cx="6119812" cy="9350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900" b="1">
                <a:solidFill>
                  <a:srgbClr val="0000CC"/>
                </a:solidFill>
                <a:latin typeface="Century Gothic" pitchFamily="34" charset="0"/>
              </a:rPr>
              <a:t>Variáveis relacionadas - tempo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921250" y="1439863"/>
            <a:ext cx="4206875" cy="7191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Variações irregulares ou epidêmicas</a:t>
            </a:r>
            <a:r>
              <a:rPr lang="pt-BR" sz="25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441325" y="2373313"/>
            <a:ext cx="5329238" cy="12969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As variações regulares ou flutuações endêmicas - ocorrência habitual das doenças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457200" y="3814763"/>
            <a:ext cx="8382000" cy="79216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rgbClr val="0000CC"/>
                </a:solidFill>
              </a:rPr>
              <a:t>Variações cíclicas – </a:t>
            </a:r>
            <a:r>
              <a:rPr lang="pt-BR" sz="2500" b="1">
                <a:solidFill>
                  <a:schemeClr val="bg2"/>
                </a:solidFill>
              </a:rPr>
              <a:t>repetição de um dado padrão de intervalo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457200" y="4822825"/>
            <a:ext cx="8382000" cy="1152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rgbClr val="0000CC"/>
                </a:solidFill>
              </a:rPr>
              <a:t>Variação sazonal -</a:t>
            </a:r>
            <a:r>
              <a:rPr lang="pt-BR" sz="2500" b="1">
                <a:solidFill>
                  <a:schemeClr val="hlink"/>
                </a:solidFill>
              </a:rPr>
              <a:t> </a:t>
            </a:r>
            <a:r>
              <a:rPr lang="pt-BR" sz="2500" b="1">
                <a:solidFill>
                  <a:schemeClr val="bg2"/>
                </a:solidFill>
              </a:rPr>
              <a:t>níveis máximos e mínimos  ocorrem sempre no mesmo período (ano,mês,  semana ou dia)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476250" y="1439863"/>
            <a:ext cx="4286250" cy="7191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Variações regulares ou endêmicas</a:t>
            </a:r>
            <a:r>
              <a:rPr lang="pt-BR" sz="25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1026"/>
          <p:cNvSpPr>
            <a:spLocks noChangeArrowheads="1"/>
          </p:cNvSpPr>
          <p:nvPr/>
        </p:nvSpPr>
        <p:spPr bwMode="auto">
          <a:xfrm>
            <a:off x="1017588" y="214313"/>
            <a:ext cx="7959725" cy="431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3000" b="1">
                <a:solidFill>
                  <a:schemeClr val="bg2"/>
                </a:solidFill>
              </a:rPr>
              <a:t>CURVA EPIDÊMICA</a:t>
            </a:r>
            <a:endParaRPr lang="pt-BR" sz="3000" b="1" i="1">
              <a:solidFill>
                <a:schemeClr val="bg2"/>
              </a:solidFill>
            </a:endParaRPr>
          </a:p>
        </p:txBody>
      </p:sp>
      <p:sp>
        <p:nvSpPr>
          <p:cNvPr id="119811" name="AutoShape 1027"/>
          <p:cNvSpPr>
            <a:spLocks noChangeArrowheads="1"/>
          </p:cNvSpPr>
          <p:nvPr/>
        </p:nvSpPr>
        <p:spPr bwMode="auto">
          <a:xfrm>
            <a:off x="685800" y="790575"/>
            <a:ext cx="8839200" cy="9350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br>
              <a:rPr lang="pt-BR" sz="27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3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pt-BR" sz="2000" b="1" u="sng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pt-BR" sz="2000" b="1" u="sng">
                <a:solidFill>
                  <a:srgbClr val="FFFF66"/>
                </a:solidFill>
              </a:rPr>
              <a:t>pidemias</a:t>
            </a:r>
            <a:r>
              <a:rPr lang="pt-BR" sz="2000" b="1">
                <a:solidFill>
                  <a:srgbClr val="FFFF66"/>
                </a:solidFill>
              </a:rPr>
              <a:t> - restritas a um intervalo de tempo, marcado por um começo e por um fim  (poucas horas ou dias, ou anos ou décadas)</a:t>
            </a:r>
            <a:br>
              <a:rPr lang="pt-BR" sz="2000" b="1">
                <a:solidFill>
                  <a:srgbClr val="FFFF66"/>
                </a:solidFill>
              </a:rPr>
            </a:br>
            <a:endParaRPr lang="pt-BR" sz="2000" b="1">
              <a:solidFill>
                <a:srgbClr val="FFFF66"/>
              </a:solidFill>
            </a:endParaRPr>
          </a:p>
        </p:txBody>
      </p:sp>
      <p:sp>
        <p:nvSpPr>
          <p:cNvPr id="119814" name="Freeform 1030"/>
          <p:cNvSpPr>
            <a:spLocks/>
          </p:cNvSpPr>
          <p:nvPr/>
        </p:nvSpPr>
        <p:spPr bwMode="auto">
          <a:xfrm>
            <a:off x="1870075" y="2225675"/>
            <a:ext cx="5788025" cy="3203575"/>
          </a:xfrm>
          <a:custGeom>
            <a:avLst/>
            <a:gdLst/>
            <a:ahLst/>
            <a:cxnLst>
              <a:cxn ang="0">
                <a:pos x="0" y="1991"/>
              </a:cxn>
              <a:cxn ang="0">
                <a:pos x="947" y="1374"/>
              </a:cxn>
              <a:cxn ang="0">
                <a:pos x="1342" y="191"/>
              </a:cxn>
              <a:cxn ang="0">
                <a:pos x="1864" y="227"/>
              </a:cxn>
              <a:cxn ang="0">
                <a:pos x="2665" y="1514"/>
              </a:cxn>
              <a:cxn ang="0">
                <a:pos x="3646" y="2018"/>
              </a:cxn>
            </a:cxnLst>
            <a:rect l="0" t="0" r="r" b="b"/>
            <a:pathLst>
              <a:path w="3646" h="2018">
                <a:moveTo>
                  <a:pt x="0" y="1991"/>
                </a:moveTo>
                <a:cubicBezTo>
                  <a:pt x="158" y="1887"/>
                  <a:pt x="723" y="1674"/>
                  <a:pt x="947" y="1374"/>
                </a:cubicBezTo>
                <a:cubicBezTo>
                  <a:pt x="1171" y="1074"/>
                  <a:pt x="1189" y="382"/>
                  <a:pt x="1342" y="191"/>
                </a:cubicBezTo>
                <a:cubicBezTo>
                  <a:pt x="1495" y="0"/>
                  <a:pt x="1644" y="7"/>
                  <a:pt x="1864" y="227"/>
                </a:cubicBezTo>
                <a:cubicBezTo>
                  <a:pt x="2084" y="447"/>
                  <a:pt x="2368" y="1216"/>
                  <a:pt x="2665" y="1514"/>
                </a:cubicBezTo>
                <a:cubicBezTo>
                  <a:pt x="2962" y="1812"/>
                  <a:pt x="3442" y="1913"/>
                  <a:pt x="3646" y="20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15" name="Line 1031"/>
          <p:cNvSpPr>
            <a:spLocks noChangeShapeType="1"/>
          </p:cNvSpPr>
          <p:nvPr/>
        </p:nvSpPr>
        <p:spPr bwMode="auto">
          <a:xfrm>
            <a:off x="1066800" y="54102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16" name="Line 1032"/>
          <p:cNvSpPr>
            <a:spLocks noChangeShapeType="1"/>
          </p:cNvSpPr>
          <p:nvPr/>
        </p:nvSpPr>
        <p:spPr bwMode="auto">
          <a:xfrm flipV="1">
            <a:off x="1343025" y="21336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17" name="Line 1033"/>
          <p:cNvSpPr>
            <a:spLocks noChangeShapeType="1"/>
          </p:cNvSpPr>
          <p:nvPr/>
        </p:nvSpPr>
        <p:spPr bwMode="auto">
          <a:xfrm flipH="1">
            <a:off x="1158875" y="4648200"/>
            <a:ext cx="455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18" name="Line 1034"/>
          <p:cNvSpPr>
            <a:spLocks noChangeShapeType="1"/>
          </p:cNvSpPr>
          <p:nvPr/>
        </p:nvSpPr>
        <p:spPr bwMode="auto">
          <a:xfrm flipH="1">
            <a:off x="5749925" y="4648200"/>
            <a:ext cx="2203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19" name="Line 1035"/>
          <p:cNvSpPr>
            <a:spLocks noChangeShapeType="1"/>
          </p:cNvSpPr>
          <p:nvPr/>
        </p:nvSpPr>
        <p:spPr bwMode="auto">
          <a:xfrm>
            <a:off x="4343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0" name="Freeform 1036"/>
          <p:cNvSpPr>
            <a:spLocks/>
          </p:cNvSpPr>
          <p:nvPr/>
        </p:nvSpPr>
        <p:spPr bwMode="auto">
          <a:xfrm>
            <a:off x="6118225" y="4648200"/>
            <a:ext cx="11113" cy="14668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924"/>
              </a:cxn>
            </a:cxnLst>
            <a:rect l="0" t="0" r="r" b="b"/>
            <a:pathLst>
              <a:path w="6" h="924">
                <a:moveTo>
                  <a:pt x="6" y="0"/>
                </a:moveTo>
                <a:lnTo>
                  <a:pt x="0" y="9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1" name="Freeform 1037"/>
          <p:cNvSpPr>
            <a:spLocks/>
          </p:cNvSpPr>
          <p:nvPr/>
        </p:nvSpPr>
        <p:spPr bwMode="auto">
          <a:xfrm>
            <a:off x="3087688" y="4648200"/>
            <a:ext cx="11112" cy="14668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924"/>
              </a:cxn>
            </a:cxnLst>
            <a:rect l="0" t="0" r="r" b="b"/>
            <a:pathLst>
              <a:path w="6" h="924">
                <a:moveTo>
                  <a:pt x="6" y="0"/>
                </a:moveTo>
                <a:lnTo>
                  <a:pt x="0" y="9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2" name="Line 1038"/>
          <p:cNvSpPr>
            <a:spLocks noChangeShapeType="1"/>
          </p:cNvSpPr>
          <p:nvPr/>
        </p:nvSpPr>
        <p:spPr bwMode="auto">
          <a:xfrm>
            <a:off x="3087688" y="6019800"/>
            <a:ext cx="30305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3" name="Line 1039"/>
          <p:cNvSpPr>
            <a:spLocks noChangeShapeType="1"/>
          </p:cNvSpPr>
          <p:nvPr/>
        </p:nvSpPr>
        <p:spPr bwMode="auto">
          <a:xfrm>
            <a:off x="3087688" y="5638800"/>
            <a:ext cx="12557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4" name="Line 1040"/>
          <p:cNvSpPr>
            <a:spLocks noChangeShapeType="1"/>
          </p:cNvSpPr>
          <p:nvPr/>
        </p:nvSpPr>
        <p:spPr bwMode="auto">
          <a:xfrm>
            <a:off x="4343400" y="5638800"/>
            <a:ext cx="17748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9825" name="Text Box 1041"/>
          <p:cNvSpPr txBox="1">
            <a:spLocks noChangeArrowheads="1"/>
          </p:cNvSpPr>
          <p:nvPr/>
        </p:nvSpPr>
        <p:spPr bwMode="auto">
          <a:xfrm>
            <a:off x="3886200" y="59436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latin typeface="Tahoma" pitchFamily="34" charset="0"/>
              </a:rPr>
              <a:t>egressão</a:t>
            </a:r>
          </a:p>
        </p:txBody>
      </p:sp>
      <p:sp>
        <p:nvSpPr>
          <p:cNvPr id="119826" name="Text Box 1042"/>
          <p:cNvSpPr txBox="1">
            <a:spLocks noChangeArrowheads="1"/>
          </p:cNvSpPr>
          <p:nvPr/>
        </p:nvSpPr>
        <p:spPr bwMode="auto">
          <a:xfrm>
            <a:off x="3048000" y="5562600"/>
            <a:ext cx="132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progressão</a:t>
            </a:r>
          </a:p>
        </p:txBody>
      </p:sp>
      <p:sp>
        <p:nvSpPr>
          <p:cNvPr id="119827" name="Text Box 1043"/>
          <p:cNvSpPr txBox="1">
            <a:spLocks noChangeArrowheads="1"/>
          </p:cNvSpPr>
          <p:nvPr/>
        </p:nvSpPr>
        <p:spPr bwMode="auto">
          <a:xfrm>
            <a:off x="4754563" y="5607050"/>
            <a:ext cx="1189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regressão</a:t>
            </a:r>
          </a:p>
        </p:txBody>
      </p:sp>
      <p:sp>
        <p:nvSpPr>
          <p:cNvPr id="119828" name="Text Box 1044"/>
          <p:cNvSpPr txBox="1">
            <a:spLocks noChangeArrowheads="1"/>
          </p:cNvSpPr>
          <p:nvPr/>
        </p:nvSpPr>
        <p:spPr bwMode="auto">
          <a:xfrm>
            <a:off x="3429000" y="1905000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incidência máxima</a:t>
            </a:r>
          </a:p>
        </p:txBody>
      </p:sp>
      <p:sp>
        <p:nvSpPr>
          <p:cNvPr id="119829" name="Text Box 1045"/>
          <p:cNvSpPr txBox="1">
            <a:spLocks noChangeArrowheads="1"/>
          </p:cNvSpPr>
          <p:nvPr/>
        </p:nvSpPr>
        <p:spPr bwMode="auto">
          <a:xfrm>
            <a:off x="6477000" y="4343400"/>
            <a:ext cx="1884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limiar epidêmico</a:t>
            </a:r>
          </a:p>
        </p:txBody>
      </p:sp>
      <p:sp>
        <p:nvSpPr>
          <p:cNvPr id="119830" name="Text Box 1046"/>
          <p:cNvSpPr txBox="1">
            <a:spLocks noChangeArrowheads="1"/>
          </p:cNvSpPr>
          <p:nvPr/>
        </p:nvSpPr>
        <p:spPr bwMode="auto">
          <a:xfrm>
            <a:off x="7299325" y="5389563"/>
            <a:ext cx="754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Tahoma" pitchFamily="34" charset="0"/>
              </a:rPr>
              <a:t>tempo</a:t>
            </a:r>
          </a:p>
        </p:txBody>
      </p:sp>
      <p:sp>
        <p:nvSpPr>
          <p:cNvPr id="119831" name="Text Box 1047"/>
          <p:cNvSpPr txBox="1">
            <a:spLocks noChangeArrowheads="1"/>
          </p:cNvSpPr>
          <p:nvPr/>
        </p:nvSpPr>
        <p:spPr bwMode="auto">
          <a:xfrm rot="16200000">
            <a:off x="300038" y="2879725"/>
            <a:ext cx="156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latin typeface="Tahoma" pitchFamily="34" charset="0"/>
              </a:rPr>
              <a:t>coef. incidência</a:t>
            </a:r>
          </a:p>
        </p:txBody>
      </p:sp>
      <p:sp>
        <p:nvSpPr>
          <p:cNvPr id="119832" name="Text Box 1048"/>
          <p:cNvSpPr txBox="1">
            <a:spLocks noChangeArrowheads="1"/>
          </p:cNvSpPr>
          <p:nvPr/>
        </p:nvSpPr>
        <p:spPr bwMode="auto">
          <a:xfrm rot="16200000">
            <a:off x="1152526" y="4827587"/>
            <a:ext cx="952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400">
                <a:latin typeface="Tahoma" pitchFamily="34" charset="0"/>
              </a:rPr>
              <a:t>nível endêmico</a:t>
            </a:r>
          </a:p>
        </p:txBody>
      </p:sp>
      <p:sp>
        <p:nvSpPr>
          <p:cNvPr id="119833" name="Text Box 1049"/>
          <p:cNvSpPr txBox="1">
            <a:spLocks noChangeArrowheads="1"/>
          </p:cNvSpPr>
          <p:nvPr/>
        </p:nvSpPr>
        <p:spPr bwMode="auto">
          <a:xfrm rot="16200000">
            <a:off x="1073944" y="3836194"/>
            <a:ext cx="11064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400">
                <a:latin typeface="Tahoma" pitchFamily="34" charset="0"/>
              </a:rPr>
              <a:t>nível epidêmico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ChangeArrowheads="1"/>
          </p:cNvSpPr>
          <p:nvPr/>
        </p:nvSpPr>
        <p:spPr bwMode="auto">
          <a:xfrm>
            <a:off x="730250" y="0"/>
            <a:ext cx="8497888" cy="5032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700" b="1">
                <a:solidFill>
                  <a:schemeClr val="bg2"/>
                </a:solidFill>
              </a:rPr>
              <a:t>ASPECTOS DIFERENCIAIS DAS EPIDEMIAS</a:t>
            </a:r>
            <a:endParaRPr lang="pt-BR" sz="2300" b="1">
              <a:solidFill>
                <a:schemeClr val="bg2"/>
              </a:solidFill>
            </a:endParaRPr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0" y="646113"/>
            <a:ext cx="9525000" cy="58308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120000"/>
              </a:lnSpc>
              <a:buFont typeface="Marlett" pitchFamily="2" charset="2"/>
              <a:buNone/>
            </a:pPr>
            <a:br>
              <a:rPr lang="pt-BR" sz="9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000" b="1" i="1" u="sng">
                <a:solidFill>
                  <a:srgbClr val="FFFF66"/>
                </a:solidFill>
              </a:rPr>
              <a:t>Epidemia Explosiva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pt-BR" sz="2000" b="1"/>
              <a:t>rápida progressão, até atingir a incidência máxima, num curto espaço de tempo.</a:t>
            </a:r>
            <a:br>
              <a:rPr lang="pt-BR" sz="2000" b="1"/>
            </a:br>
            <a:br>
              <a:rPr lang="pt-BR" sz="2000" b="1"/>
            </a:br>
            <a:r>
              <a:rPr lang="pt-BR" sz="2000" b="1" i="1" u="sng">
                <a:solidFill>
                  <a:srgbClr val="FFFF66"/>
                </a:solidFill>
              </a:rPr>
              <a:t>Epidemia lenta</a:t>
            </a:r>
            <a:r>
              <a:rPr lang="pt-BR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000" b="1"/>
              <a:t>refere-se à velocidade com que é atingida a incidência máxima.</a:t>
            </a:r>
            <a:br>
              <a:rPr lang="pt-BR" sz="2000" b="1"/>
            </a:br>
            <a:br>
              <a:rPr lang="pt-BR" sz="2000" b="1"/>
            </a:br>
            <a:r>
              <a:rPr lang="pt-BR" sz="2000" b="1" i="1" u="sng">
                <a:solidFill>
                  <a:srgbClr val="FFFF66"/>
                </a:solidFill>
              </a:rPr>
              <a:t>Epidemia Progressiva ou Propagada</a:t>
            </a:r>
            <a:r>
              <a:rPr lang="pt-BR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000" b="1"/>
              <a:t> existência de um mecanismo de transmissão de hospedeiro a hospedeiro  (doença é difundida de pessoa a pessoa). </a:t>
            </a:r>
            <a:br>
              <a:rPr lang="pt-BR" sz="2000" b="1"/>
            </a:br>
            <a:br>
              <a:rPr lang="pt-BR" sz="2000" b="1"/>
            </a:br>
            <a:r>
              <a:rPr lang="pt-BR" sz="2000" b="1" i="1" u="sng">
                <a:solidFill>
                  <a:srgbClr val="FFFF66"/>
                </a:solidFill>
              </a:rPr>
              <a:t>Epidemia por fonte comum</a:t>
            </a:r>
            <a:r>
              <a:rPr lang="pt-BR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- veiculação do agente transmissor se dá pela água, alimentos, ar ou introduzido por inoculação</a:t>
            </a:r>
            <a:r>
              <a:rPr lang="pt-BR" sz="20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1026"/>
          <p:cNvSpPr>
            <a:spLocks noChangeArrowheads="1"/>
          </p:cNvSpPr>
          <p:nvPr/>
        </p:nvSpPr>
        <p:spPr bwMode="auto">
          <a:xfrm>
            <a:off x="1233488" y="71785"/>
            <a:ext cx="6985000" cy="1006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Pessoa</a:t>
            </a:r>
          </a:p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Diferenças entre subgrupos populacionais</a:t>
            </a:r>
            <a:br>
              <a:rPr lang="pt-B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Desigualdades sociais</a:t>
            </a:r>
          </a:p>
        </p:txBody>
      </p:sp>
      <p:sp>
        <p:nvSpPr>
          <p:cNvPr id="69637" name="AutoShape 1029"/>
          <p:cNvSpPr>
            <a:spLocks noChangeArrowheads="1"/>
          </p:cNvSpPr>
          <p:nvPr/>
        </p:nvSpPr>
        <p:spPr bwMode="auto">
          <a:xfrm>
            <a:off x="3033713" y="3959225"/>
            <a:ext cx="5832475" cy="18732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90000"/>
              </a:lnSpc>
              <a:buFont typeface="Marlett" pitchFamily="2" charset="2"/>
              <a:buNone/>
            </a:pPr>
            <a:r>
              <a:rPr lang="pt-BR" sz="2400" b="1">
                <a:solidFill>
                  <a:srgbClr val="FFFF66"/>
                </a:solidFill>
              </a:rPr>
              <a:t>Nível sócio-econômico e qualidade de vida</a:t>
            </a:r>
            <a:br>
              <a:rPr lang="pt-BR" sz="1900" b="1">
                <a:solidFill>
                  <a:srgbClr val="FFFF66"/>
                </a:solidFill>
                <a:latin typeface="Century Gothic" pitchFamily="34" charset="0"/>
              </a:rPr>
            </a:br>
            <a:br>
              <a:rPr lang="pt-BR" sz="1100" b="1">
                <a:solidFill>
                  <a:schemeClr val="accent2"/>
                </a:solidFill>
                <a:latin typeface="Century Gothic" pitchFamily="34" charset="0"/>
              </a:rPr>
            </a:br>
            <a:r>
              <a:rPr lang="pt-BR" sz="19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Condições de trabalho e ocupação; Renda pessoal e familiar; Nível de instrução; Condições de moradia; Acesso a bens e serviços públicos</a:t>
            </a:r>
            <a:endParaRPr lang="pt-BR" sz="1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69638" name="AutoShape 1030"/>
          <p:cNvSpPr>
            <a:spLocks noChangeArrowheads="1"/>
          </p:cNvSpPr>
          <p:nvPr/>
        </p:nvSpPr>
        <p:spPr bwMode="auto">
          <a:xfrm>
            <a:off x="730250" y="1293813"/>
            <a:ext cx="2951163" cy="6477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 dirty="0">
                <a:solidFill>
                  <a:srgbClr val="FFFF66"/>
                </a:solidFill>
                <a:latin typeface="Century Gothic" pitchFamily="34" charset="0"/>
              </a:rPr>
              <a:t>Idade — ciclos da vida</a:t>
            </a:r>
          </a:p>
        </p:txBody>
      </p:sp>
      <p:sp>
        <p:nvSpPr>
          <p:cNvPr id="69640" name="AutoShape 1032"/>
          <p:cNvSpPr>
            <a:spLocks noChangeArrowheads="1"/>
          </p:cNvSpPr>
          <p:nvPr/>
        </p:nvSpPr>
        <p:spPr bwMode="auto">
          <a:xfrm>
            <a:off x="4473575" y="1509713"/>
            <a:ext cx="3097213" cy="79216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90000"/>
              </a:lnSpc>
              <a:buFont typeface="Marlett" pitchFamily="2" charset="2"/>
              <a:buNone/>
            </a:pPr>
            <a:r>
              <a:rPr lang="pt-BR" sz="1900" b="1">
                <a:solidFill>
                  <a:srgbClr val="FFFF66"/>
                </a:solidFill>
                <a:latin typeface="Century Gothic" pitchFamily="34" charset="0"/>
              </a:rPr>
              <a:t>Raça/ Grupo étnico</a:t>
            </a:r>
          </a:p>
        </p:txBody>
      </p:sp>
      <p:sp>
        <p:nvSpPr>
          <p:cNvPr id="69643" name="AutoShape 1035"/>
          <p:cNvSpPr>
            <a:spLocks noChangeArrowheads="1"/>
          </p:cNvSpPr>
          <p:nvPr/>
        </p:nvSpPr>
        <p:spPr bwMode="auto">
          <a:xfrm>
            <a:off x="514350" y="2374900"/>
            <a:ext cx="2951163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>
                <a:solidFill>
                  <a:srgbClr val="FFFF66"/>
                </a:solidFill>
                <a:latin typeface="Century Gothic" pitchFamily="34" charset="0"/>
              </a:rPr>
              <a:t>Práticas religiosas</a:t>
            </a:r>
          </a:p>
        </p:txBody>
      </p:sp>
      <p:sp>
        <p:nvSpPr>
          <p:cNvPr id="69644" name="AutoShape 1036"/>
          <p:cNvSpPr>
            <a:spLocks noChangeArrowheads="1"/>
          </p:cNvSpPr>
          <p:nvPr/>
        </p:nvSpPr>
        <p:spPr bwMode="auto">
          <a:xfrm>
            <a:off x="4546600" y="2806700"/>
            <a:ext cx="2592388" cy="79216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 </a:t>
            </a:r>
            <a:r>
              <a:rPr lang="pt-BR" sz="1900" b="1">
                <a:solidFill>
                  <a:srgbClr val="FFFF66"/>
                </a:solidFill>
                <a:latin typeface="Century Gothic" pitchFamily="34" charset="0"/>
              </a:rPr>
              <a:t>Sexo – gênero</a:t>
            </a:r>
            <a:br>
              <a:rPr lang="pt-BR" sz="1900" b="1">
                <a:solidFill>
                  <a:srgbClr val="FFFF66"/>
                </a:solidFill>
                <a:latin typeface="Century Gothic" pitchFamily="34" charset="0"/>
              </a:rPr>
            </a:br>
            <a:r>
              <a:rPr lang="pt-BR" sz="1900" b="1">
                <a:solidFill>
                  <a:srgbClr val="FFFF66"/>
                </a:solidFill>
                <a:latin typeface="Century Gothic" pitchFamily="34" charset="0"/>
              </a:rPr>
              <a:t>Orientação sexual</a:t>
            </a:r>
            <a:r>
              <a:rPr lang="pt-BR" sz="1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  <p:sp>
        <p:nvSpPr>
          <p:cNvPr id="69645" name="AutoShape 1037"/>
          <p:cNvSpPr>
            <a:spLocks noChangeArrowheads="1"/>
          </p:cNvSpPr>
          <p:nvPr/>
        </p:nvSpPr>
        <p:spPr bwMode="auto">
          <a:xfrm>
            <a:off x="658813" y="3743325"/>
            <a:ext cx="1511300" cy="79216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 </a:t>
            </a:r>
            <a:r>
              <a:rPr lang="pt-BR" sz="1900" b="1">
                <a:solidFill>
                  <a:srgbClr val="FFFF66"/>
                </a:solidFill>
                <a:latin typeface="Century Gothic" pitchFamily="34" charset="0"/>
              </a:rPr>
              <a:t>Cultura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P spid="69640" grpId="0" animBg="1"/>
      <p:bldP spid="69643" grpId="0" animBg="1"/>
      <p:bldP spid="69644" grpId="0" animBg="1"/>
      <p:bldP spid="696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1844823" y="286197"/>
            <a:ext cx="5942013" cy="129611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700" b="1" dirty="0">
                <a:solidFill>
                  <a:schemeClr val="bg2"/>
                </a:solidFill>
              </a:rPr>
              <a:t>ESPAÇO</a:t>
            </a:r>
          </a:p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700" b="1" dirty="0">
                <a:solidFill>
                  <a:schemeClr val="bg2"/>
                </a:solidFill>
              </a:rPr>
              <a:t>Possibilidades de recortes espaciais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396875" y="1798638"/>
            <a:ext cx="3810000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Variáveis geopolíticas</a:t>
            </a: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441325" y="3309938"/>
            <a:ext cx="5238750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400" b="1">
                <a:solidFill>
                  <a:schemeClr val="bg2"/>
                </a:solidFill>
                <a:latin typeface="Century Gothic" pitchFamily="34" charset="0"/>
              </a:rPr>
              <a:t>Variáveis político-administrativas</a:t>
            </a: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4762500" y="1798638"/>
            <a:ext cx="3529013" cy="1079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120000"/>
              </a:lnSpc>
              <a:buFont typeface="Marlett" pitchFamily="2" charset="2"/>
              <a:buNone/>
            </a:pPr>
            <a:br>
              <a:rPr lang="pt-BR" sz="19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</a:br>
            <a:r>
              <a:rPr lang="pt-BR" sz="1900" b="1">
                <a:solidFill>
                  <a:srgbClr val="0000CC"/>
                </a:solidFill>
                <a:latin typeface="Century Gothic" pitchFamily="34" charset="0"/>
              </a:rPr>
              <a:t>Continentes, Regiões, Países, Estados, Cidades</a:t>
            </a:r>
            <a:br>
              <a:rPr lang="pt-BR" sz="19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</a:br>
            <a:br>
              <a:rPr lang="pt-BR" sz="19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</a:br>
            <a:endParaRPr lang="pt-BR" sz="19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475163" y="4246563"/>
            <a:ext cx="4683125" cy="165576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>
                <a:solidFill>
                  <a:srgbClr val="0000CC"/>
                </a:solidFill>
                <a:latin typeface="Century Gothic" pitchFamily="34" charset="0"/>
              </a:rPr>
              <a:t>Critérios arbitrários. Separam artificialmente áreas homogêneas ou unem áreas inteiramente dispares, enquanto espaço físico e social</a:t>
            </a: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565150" y="4246563"/>
            <a:ext cx="3333750" cy="12255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1900" b="1">
                <a:solidFill>
                  <a:srgbClr val="0000CC"/>
                </a:solidFill>
                <a:latin typeface="Century Gothic" pitchFamily="34" charset="0"/>
              </a:rPr>
              <a:t>Tradição histórica </a:t>
            </a:r>
            <a:br>
              <a:rPr lang="pt-BR" sz="1900" b="1">
                <a:solidFill>
                  <a:srgbClr val="0000CC"/>
                </a:solidFill>
                <a:latin typeface="Century Gothic" pitchFamily="34" charset="0"/>
              </a:rPr>
            </a:br>
            <a:r>
              <a:rPr lang="pt-BR" sz="1900" b="1">
                <a:solidFill>
                  <a:srgbClr val="0000CC"/>
                </a:solidFill>
                <a:latin typeface="Century Gothic" pitchFamily="34" charset="0"/>
              </a:rPr>
              <a:t>Segundo necessidades administrativas internas</a:t>
            </a:r>
            <a:r>
              <a:rPr lang="pt-BR" sz="19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89" grpId="0" animBg="1"/>
      <p:bldP spid="71690" grpId="0" animBg="1"/>
      <p:bldP spid="71692" grpId="0" animBg="1"/>
      <p:bldP spid="716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2619375" y="144463"/>
            <a:ext cx="4314825" cy="431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lnSpc>
                <a:spcPct val="80000"/>
              </a:lnSpc>
              <a:buFont typeface="Marlett" pitchFamily="2" charset="2"/>
              <a:buNone/>
            </a:pPr>
            <a:r>
              <a:rPr lang="pt-BR" sz="2700" b="1">
                <a:latin typeface="Century Gothic" pitchFamily="34" charset="0"/>
              </a:rPr>
              <a:t>Dimensões do espaço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71438" y="935038"/>
            <a:ext cx="4475162" cy="790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Fatores do Ambiente Natural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4683125" y="1943100"/>
            <a:ext cx="4529138" cy="14859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000" b="1">
                <a:solidFill>
                  <a:srgbClr val="996600"/>
                </a:solidFill>
                <a:latin typeface="Century Gothic" pitchFamily="34" charset="0"/>
              </a:rPr>
              <a:t>Modificação ou destruição do ambiente natural, uso abusivo de agrotóxicos, poluentes, etc</a:t>
            </a: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193675" y="3454400"/>
            <a:ext cx="4281488" cy="889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Fatores populacionais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238125" y="5037138"/>
            <a:ext cx="3800475" cy="754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400" b="1">
                <a:solidFill>
                  <a:srgbClr val="1C1C1C"/>
                </a:solidFill>
                <a:latin typeface="Century Gothic" pitchFamily="34" charset="0"/>
              </a:rPr>
              <a:t>Demográficos: idade e gênero</a:t>
            </a: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4618038" y="4175125"/>
            <a:ext cx="4457700" cy="2159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000" b="1">
                <a:solidFill>
                  <a:srgbClr val="1C1C1C"/>
                </a:solidFill>
                <a:latin typeface="Century Gothic" pitchFamily="34" charset="0"/>
              </a:rPr>
              <a:t>Sociais: Cultura, religião, organização Social, condições Sócio-econômicas, variação urbano-rural, variação Local</a:t>
            </a: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>
            <a:off x="4683125" y="717550"/>
            <a:ext cx="4256088" cy="10350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000" b="1">
                <a:solidFill>
                  <a:srgbClr val="996600"/>
                </a:solidFill>
                <a:latin typeface="Century Gothic" pitchFamily="34" charset="0"/>
              </a:rPr>
              <a:t>Localização, relevo, hidrografia, solo, clima, vegetação, fauna.</a:t>
            </a: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136525" y="2085975"/>
            <a:ext cx="4049713" cy="809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87279" tIns="43640" rIns="87279" bIns="43640" anchor="ctr"/>
          <a:lstStyle/>
          <a:p>
            <a:pPr algn="ctr" defTabSz="833438">
              <a:buFont typeface="Marlett" pitchFamily="2" charset="2"/>
              <a:buNone/>
            </a:pPr>
            <a:r>
              <a:rPr lang="pt-BR" sz="2500" b="1">
                <a:solidFill>
                  <a:schemeClr val="bg2"/>
                </a:solidFill>
                <a:latin typeface="Century Gothic" pitchFamily="34" charset="0"/>
              </a:rPr>
              <a:t>Fatores do Ambiente Artificial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1066800" y="3886200"/>
            <a:ext cx="2057400" cy="6858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4670425" y="28194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060450" y="3048000"/>
            <a:ext cx="206375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/>
            <a:r>
              <a:rPr lang="pt-BR" sz="3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Tempo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46150" y="2085975"/>
            <a:ext cx="2184400" cy="990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/>
            <a:r>
              <a:rPr lang="pt-BR" sz="3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Espaço</a:t>
            </a: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635000" y="4894263"/>
            <a:ext cx="8413750" cy="9350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/>
            <a:r>
              <a:rPr lang="pt-BR" sz="29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Refere-se às circunstâncias em que as doenças e agravos à saúde ocorrem em populações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1377950" y="501650"/>
            <a:ext cx="727233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ctr" defTabSz="833438"/>
            <a:r>
              <a:rPr lang="pt-B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Epidemiologia</a:t>
            </a:r>
            <a:r>
              <a:rPr lang="pt-B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Descritiva</a:t>
            </a: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3249613" y="3094038"/>
            <a:ext cx="1225550" cy="504825"/>
          </a:xfrm>
          <a:prstGeom prst="rightArrow">
            <a:avLst>
              <a:gd name="adj1" fmla="val 50000"/>
              <a:gd name="adj2" fmla="val 60692"/>
            </a:avLst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87279" tIns="43640" rIns="87279" bIns="43640" anchor="ctr"/>
          <a:lstStyle/>
          <a:p>
            <a:pPr algn="just" defTabSz="833438"/>
            <a:endParaRPr lang="pt-BR" sz="4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371600" y="3962400"/>
            <a:ext cx="1905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1">
                <a:solidFill>
                  <a:schemeClr val="bg2"/>
                </a:solidFill>
              </a:rPr>
              <a:t>Pessoa</a:t>
            </a:r>
            <a:endParaRPr lang="pt-BR" sz="2000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762500" y="2863850"/>
            <a:ext cx="3240088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1">
                <a:solidFill>
                  <a:schemeClr val="bg2"/>
                </a:solidFill>
              </a:rPr>
              <a:t>Perfil Epidemiológico</a:t>
            </a:r>
            <a:endParaRPr lang="pt-BR" sz="20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644525" y="1509713"/>
            <a:ext cx="69850" cy="146050"/>
          </a:xfrm>
        </p:spPr>
        <p:txBody>
          <a:bodyPr/>
          <a:lstStyle/>
          <a:p>
            <a:endParaRPr lang="pt-BR" sz="400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14313"/>
            <a:ext cx="8096250" cy="64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900" b="1">
                <a:effectLst/>
              </a:rPr>
              <a:t>Distribuição de renda - BRASIL</a:t>
            </a:r>
          </a:p>
        </p:txBody>
      </p:sp>
      <p:pic>
        <p:nvPicPr>
          <p:cNvPr id="169988" name="Picture 4" descr="ren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88" y="935038"/>
            <a:ext cx="9321800" cy="53324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8810625" y="430213"/>
            <a:ext cx="128588" cy="146050"/>
          </a:xfrm>
        </p:spPr>
        <p:txBody>
          <a:bodyPr/>
          <a:lstStyle/>
          <a:p>
            <a:endParaRPr lang="pt-BR" sz="400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85750"/>
            <a:ext cx="8096250" cy="360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500" b="1">
                <a:effectLst/>
              </a:rPr>
              <a:t>MAPA DA TUBERCULOSE _ BRASIL</a:t>
            </a:r>
          </a:p>
        </p:txBody>
      </p:sp>
      <p:pic>
        <p:nvPicPr>
          <p:cNvPr id="171013" name="Picture 5" descr="tubercul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50" y="790575"/>
            <a:ext cx="8785225" cy="5445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874713" y="1654175"/>
            <a:ext cx="7772400" cy="3671888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1006475"/>
            <a:ext cx="7485063" cy="4319588"/>
          </a:xfrm>
        </p:spPr>
        <p:txBody>
          <a:bodyPr/>
          <a:lstStyle/>
          <a:p>
            <a:r>
              <a:rPr lang="pt-BR" sz="2700" b="1">
                <a:solidFill>
                  <a:schemeClr val="tx1"/>
                </a:solidFill>
                <a:effectLst/>
              </a:rPr>
              <a:t>MÉTODOS DE ANÁLISE ESPACIAL EM EPIDEMIOLOGIA</a:t>
            </a:r>
            <a:br>
              <a:rPr lang="pt-BR" sz="2700" b="1">
                <a:solidFill>
                  <a:schemeClr val="accent2"/>
                </a:solidFill>
              </a:rPr>
            </a:br>
            <a:br>
              <a:rPr lang="pt-BR" sz="2700" b="1">
                <a:solidFill>
                  <a:srgbClr val="FF0000"/>
                </a:solidFill>
              </a:rPr>
            </a:br>
            <a:br>
              <a:rPr lang="pt-BR" sz="1100">
                <a:solidFill>
                  <a:srgbClr val="FF0000"/>
                </a:solidFill>
              </a:rPr>
            </a:br>
            <a:r>
              <a:rPr lang="pt-BR" sz="2700">
                <a:solidFill>
                  <a:schemeClr val="bg2"/>
                </a:solidFill>
              </a:rPr>
              <a:t>- </a:t>
            </a:r>
            <a:r>
              <a:rPr lang="pt-BR" sz="2700">
                <a:solidFill>
                  <a:schemeClr val="bg2"/>
                </a:solidFill>
                <a:effectLst/>
              </a:rPr>
              <a:t>Estudos ecológicos e espaciais</a:t>
            </a:r>
            <a:br>
              <a:rPr lang="pt-BR" sz="2700">
                <a:solidFill>
                  <a:schemeClr val="bg2"/>
                </a:solidFill>
                <a:effectLst/>
              </a:rPr>
            </a:br>
            <a:br>
              <a:rPr lang="pt-BR" sz="1100">
                <a:solidFill>
                  <a:schemeClr val="bg2"/>
                </a:solidFill>
                <a:effectLst/>
              </a:rPr>
            </a:br>
            <a:r>
              <a:rPr lang="pt-BR" sz="2700">
                <a:solidFill>
                  <a:schemeClr val="bg2"/>
                </a:solidFill>
                <a:effectLst/>
              </a:rPr>
              <a:t>- Mapeamento temático</a:t>
            </a:r>
            <a:br>
              <a:rPr lang="pt-BR" sz="2700">
                <a:solidFill>
                  <a:schemeClr val="bg2"/>
                </a:solidFill>
                <a:effectLst/>
              </a:rPr>
            </a:br>
            <a:br>
              <a:rPr lang="pt-BR" sz="1100">
                <a:solidFill>
                  <a:schemeClr val="bg2"/>
                </a:solidFill>
                <a:effectLst/>
              </a:rPr>
            </a:br>
            <a:r>
              <a:rPr lang="pt-BR" sz="2700">
                <a:solidFill>
                  <a:schemeClr val="bg2"/>
                </a:solidFill>
                <a:effectLst/>
              </a:rPr>
              <a:t>- Difusão espaço-temporal de doenças e agentes infecciosos</a:t>
            </a:r>
            <a:br>
              <a:rPr lang="pt-BR" sz="2700">
                <a:solidFill>
                  <a:schemeClr val="bg2"/>
                </a:solidFill>
                <a:effectLst/>
              </a:rPr>
            </a:br>
            <a:br>
              <a:rPr lang="pt-BR" sz="1100">
                <a:solidFill>
                  <a:schemeClr val="bg2"/>
                </a:solidFill>
                <a:effectLst/>
              </a:rPr>
            </a:br>
            <a:r>
              <a:rPr lang="pt-BR" sz="2700">
                <a:solidFill>
                  <a:schemeClr val="bg2"/>
                </a:solidFill>
                <a:effectLst/>
              </a:rPr>
              <a:t>- Geoprocessamento em saúde</a:t>
            </a:r>
            <a:br>
              <a:rPr lang="pt-BR" sz="2700">
                <a:solidFill>
                  <a:schemeClr val="bg2"/>
                </a:solidFill>
                <a:effectLst/>
              </a:rPr>
            </a:br>
            <a:br>
              <a:rPr lang="pt-BR" sz="1100">
                <a:solidFill>
                  <a:schemeClr val="bg2"/>
                </a:solidFill>
                <a:effectLst/>
              </a:rPr>
            </a:br>
            <a:r>
              <a:rPr lang="pt-BR" sz="2700">
                <a:solidFill>
                  <a:schemeClr val="bg2"/>
                </a:solidFill>
                <a:effectLst/>
              </a:rPr>
              <a:t>- Indicadores de saúde e condições de vida</a:t>
            </a:r>
            <a:br>
              <a:rPr lang="pt-BR" sz="2700">
                <a:solidFill>
                  <a:schemeClr val="bg2"/>
                </a:solidFill>
              </a:rPr>
            </a:br>
            <a:endParaRPr lang="pt-BR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663" y="2807072"/>
            <a:ext cx="8569325" cy="1079500"/>
          </a:xfrm>
        </p:spPr>
        <p:txBody>
          <a:bodyPr/>
          <a:lstStyle/>
          <a:p>
            <a:r>
              <a:rPr lang="pt-BR" b="1" dirty="0"/>
              <a:t>FIM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714375" y="914400"/>
            <a:ext cx="809625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b="1">
                <a:solidFill>
                  <a:srgbClr val="FFFF00"/>
                </a:solidFill>
                <a:cs typeface="Arial" charset="0"/>
              </a:rPr>
              <a:t>TEMPO</a:t>
            </a:r>
            <a:endParaRPr lang="pt-BR" sz="360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3400">
                <a:solidFill>
                  <a:srgbClr val="008000"/>
                </a:solidFill>
                <a:cs typeface="Arial" charset="0"/>
              </a:rPr>
              <a:t> 	</a:t>
            </a:r>
            <a:r>
              <a:rPr lang="pt-BR" sz="2800" b="1">
                <a:solidFill>
                  <a:srgbClr val="FFFFFF"/>
                </a:solidFill>
                <a:cs typeface="Arial" charset="0"/>
              </a:rPr>
              <a:t>MUTÁVEL OU ESTÁVEL?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	VARIAÇÃO SAZONAL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	AGRUPADO (EPIDÊMICO) OU 	UNIFORMEMENTE DISTRIBUIDO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	PROPAGADO OU DE UMA SÓ 	FONTE</a:t>
            </a:r>
            <a:r>
              <a:rPr lang="pt-BR" sz="2800" b="1">
                <a:solidFill>
                  <a:srgbClr val="008000"/>
                </a:solidFill>
                <a:cs typeface="Arial" charset="0"/>
              </a:rPr>
              <a:t>.</a:t>
            </a:r>
            <a:r>
              <a:rPr lang="pt-BR" sz="28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2"/>
          <p:cNvSpPr txBox="1">
            <a:spLocks noChangeArrowheads="1"/>
          </p:cNvSpPr>
          <p:nvPr/>
        </p:nvSpPr>
        <p:spPr bwMode="auto">
          <a:xfrm>
            <a:off x="714375" y="214313"/>
            <a:ext cx="80962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8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pt-BR" sz="4000" b="1">
                <a:solidFill>
                  <a:srgbClr val="FFFF00"/>
                </a:solidFill>
                <a:cs typeface="Arial" charset="0"/>
              </a:rPr>
              <a:t>LUGAR</a:t>
            </a:r>
            <a:endParaRPr lang="pt-BR" sz="400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pt-BR" sz="3200">
                <a:solidFill>
                  <a:srgbClr val="008000"/>
                </a:solidFill>
                <a:cs typeface="Arial" charset="0"/>
              </a:rPr>
              <a:t> </a:t>
            </a:r>
            <a:endParaRPr lang="pt-BR" sz="32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3200">
                <a:solidFill>
                  <a:srgbClr val="FFFFFF"/>
                </a:solidFill>
                <a:cs typeface="Arial" charset="0"/>
              </a:rPr>
              <a:t>	</a:t>
            </a:r>
            <a:r>
              <a:rPr lang="pt-BR" sz="2800" b="1">
                <a:solidFill>
                  <a:srgbClr val="FFFFFF"/>
                </a:solidFill>
                <a:cs typeface="Arial" charset="0"/>
              </a:rPr>
              <a:t>GEOGRAFICAMENTE RESTRITO 	OU DISPERSO (PANDEMICO).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 	RELACIONADO À ÁGUA OU A 	  ALIMENTOS.</a:t>
            </a:r>
            <a:endParaRPr lang="pt-BR" sz="28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 	GRUPOS MULTIPLOS OU 	ÚNICOS</a:t>
            </a:r>
            <a:endParaRPr lang="pt-BR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2"/>
          <p:cNvSpPr txBox="1">
            <a:spLocks noChangeArrowheads="1"/>
          </p:cNvSpPr>
          <p:nvPr/>
        </p:nvSpPr>
        <p:spPr bwMode="auto">
          <a:xfrm>
            <a:off x="1031875" y="360363"/>
            <a:ext cx="8175625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b="1">
                <a:solidFill>
                  <a:srgbClr val="FFFF00"/>
                </a:solidFill>
                <a:cs typeface="Arial" charset="0"/>
              </a:rPr>
              <a:t>PESSOA</a:t>
            </a:r>
            <a:endParaRPr lang="pt-BR" sz="400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pt-BR" sz="3600">
                <a:cs typeface="Arial" charset="0"/>
              </a:rPr>
              <a:t> </a:t>
            </a:r>
            <a:endParaRPr lang="pt-BR" sz="36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IDADE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CONDIÇÃO SÓCIO-ECONÔMIICA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SEXO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ETINIA / RAÇA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COMPORTAMENTO</a:t>
            </a:r>
            <a:r>
              <a:rPr lang="pt-BR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Text Box 3"/>
          <p:cNvSpPr txBox="1">
            <a:spLocks noChangeArrowheads="1"/>
          </p:cNvSpPr>
          <p:nvPr/>
        </p:nvSpPr>
        <p:spPr bwMode="auto">
          <a:xfrm>
            <a:off x="5238750" y="287338"/>
            <a:ext cx="42862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pt-BR" sz="3000" b="1">
                <a:solidFill>
                  <a:srgbClr val="FFFF00"/>
                </a:solidFill>
                <a:cs typeface="Arial" charset="0"/>
              </a:rPr>
              <a:t>A TRÍADE BÁSICA DA EPIDEMIOLOGIA ANALÍTICA: </a:t>
            </a:r>
            <a:endParaRPr lang="pt-BR" sz="300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pt-BR" sz="3400" b="1">
                <a:solidFill>
                  <a:srgbClr val="FF0000"/>
                </a:solidFill>
                <a:cs typeface="Arial" charset="0"/>
              </a:rPr>
              <a:t>HOSPEDEIRO</a:t>
            </a:r>
          </a:p>
          <a:p>
            <a:pPr>
              <a:lnSpc>
                <a:spcPct val="140000"/>
              </a:lnSpc>
            </a:pPr>
            <a:r>
              <a:rPr lang="pt-BR" sz="3400" b="1">
                <a:solidFill>
                  <a:srgbClr val="FF0000"/>
                </a:solidFill>
                <a:cs typeface="Arial" charset="0"/>
              </a:rPr>
              <a:t>AGENTE</a:t>
            </a:r>
            <a:endParaRPr lang="pt-BR" sz="3400" b="1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pt-BR" sz="3400" b="1">
                <a:solidFill>
                  <a:srgbClr val="FF0000"/>
                </a:solidFill>
                <a:cs typeface="Arial" charset="0"/>
              </a:rPr>
              <a:t>AMBIENTE.</a:t>
            </a:r>
            <a:r>
              <a:rPr lang="pt-BR" sz="3000" b="1">
                <a:solidFill>
                  <a:srgbClr val="FF0000"/>
                </a:solidFill>
                <a:cs typeface="Arial" charset="0"/>
              </a:rPr>
              <a:t> </a:t>
            </a:r>
          </a:p>
        </p:txBody>
      </p:sp>
      <p:pic>
        <p:nvPicPr>
          <p:cNvPr id="347140" name="Picture 4" descr="triangle-o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888" y="501650"/>
            <a:ext cx="4311650" cy="378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555625" y="360363"/>
            <a:ext cx="8175625" cy="5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9263">
              <a:spcBef>
                <a:spcPct val="50000"/>
              </a:spcBef>
            </a:pPr>
            <a:r>
              <a:rPr lang="pt-BR" sz="4000" b="1">
                <a:solidFill>
                  <a:srgbClr val="FFFF00"/>
                </a:solidFill>
                <a:cs typeface="Arial" charset="0"/>
              </a:rPr>
              <a:t>AGENTES</a:t>
            </a:r>
            <a:r>
              <a:rPr lang="pt-BR" sz="4000" b="1">
                <a:solidFill>
                  <a:srgbClr val="FFFF66"/>
                </a:solidFill>
                <a:cs typeface="Arial" charset="0"/>
              </a:rPr>
              <a:t>:</a:t>
            </a:r>
            <a:endParaRPr lang="pt-BR" sz="4000">
              <a:solidFill>
                <a:srgbClr val="FFFF66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Nutrientes</a:t>
            </a: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Tóxicos e/ou venenos</a:t>
            </a:r>
            <a:endParaRPr lang="pt-BR" sz="3200" b="1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Alérgenos</a:t>
            </a:r>
            <a:endParaRPr lang="pt-BR" sz="3200" b="1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Radiação</a:t>
            </a:r>
            <a:endParaRPr lang="pt-BR" sz="3200" b="1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Trauma físico</a:t>
            </a:r>
            <a:endParaRPr lang="pt-BR" sz="3200" b="1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Arial" charset="0"/>
              </a:rPr>
              <a:t>Micróbios</a:t>
            </a:r>
            <a:endParaRPr lang="pt-BR" sz="3200" b="1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19263">
              <a:spcBef>
                <a:spcPct val="50000"/>
              </a:spcBef>
              <a:buFontTx/>
              <a:buChar char="•"/>
            </a:pPr>
            <a:r>
              <a:rPr lang="pt-BR" sz="3200" b="1">
                <a:solidFill>
                  <a:srgbClr val="FFFFFF"/>
                </a:solidFill>
                <a:cs typeface="Times New Roman" pitchFamily="18" charset="0"/>
              </a:rPr>
              <a:t>Experiências psicológicas</a:t>
            </a:r>
            <a:r>
              <a:rPr lang="pt-BR" sz="2800" b="1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Text Box 2"/>
          <p:cNvSpPr txBox="1">
            <a:spLocks noChangeArrowheads="1"/>
          </p:cNvSpPr>
          <p:nvPr/>
        </p:nvSpPr>
        <p:spPr bwMode="auto">
          <a:xfrm>
            <a:off x="238125" y="1379538"/>
            <a:ext cx="8175625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531938" algn="ctr">
              <a:spcBef>
                <a:spcPct val="50000"/>
              </a:spcBef>
            </a:pPr>
            <a:endParaRPr lang="pt-BR" sz="36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531938">
              <a:spcBef>
                <a:spcPct val="5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cs typeface="Arial" charset="0"/>
              </a:rPr>
              <a:t>	CARGA GENÉTICA</a:t>
            </a:r>
            <a:endParaRPr lang="pt-BR" sz="36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531938">
              <a:spcBef>
                <a:spcPct val="50000"/>
              </a:spcBef>
              <a:buFontTx/>
              <a:buChar char="•"/>
            </a:pPr>
            <a:r>
              <a:rPr lang="es-ES_tradnl" sz="3600" b="1">
                <a:solidFill>
                  <a:srgbClr val="FFFFFF"/>
                </a:solidFill>
                <a:cs typeface="Arial" charset="0"/>
              </a:rPr>
              <a:t>	ESTADO IMUNOLÓGICO</a:t>
            </a:r>
            <a:endParaRPr lang="pt-BR" sz="36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531938">
              <a:spcBef>
                <a:spcPct val="50000"/>
              </a:spcBef>
              <a:buFontTx/>
              <a:buChar char="•"/>
            </a:pPr>
            <a:r>
              <a:rPr lang="pt-BR" sz="3600" b="1">
                <a:solidFill>
                  <a:srgbClr val="FFFFFF"/>
                </a:solidFill>
                <a:cs typeface="Arial" charset="0"/>
              </a:rPr>
              <a:t>	IDADE</a:t>
            </a:r>
            <a:endParaRPr lang="pt-BR" sz="36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531938">
              <a:spcBef>
                <a:spcPct val="50000"/>
              </a:spcBef>
              <a:buFontTx/>
              <a:buChar char="•"/>
            </a:pPr>
            <a:r>
              <a:rPr lang="pt-BR" sz="3600" b="1">
                <a:solidFill>
                  <a:srgbClr val="FFFFFF"/>
                </a:solidFill>
                <a:cs typeface="Arial" charset="0"/>
              </a:rPr>
              <a:t>	CONDUTA PESSOAL</a:t>
            </a:r>
            <a:r>
              <a:rPr lang="pt-BR" sz="3600">
                <a:latin typeface="Times New Roman" pitchFamily="18" charset="0"/>
              </a:rPr>
              <a:t> </a:t>
            </a: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555625" y="719138"/>
            <a:ext cx="86518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400" b="1">
                <a:solidFill>
                  <a:srgbClr val="FFFF00"/>
                </a:solidFill>
                <a:cs typeface="Arial" charset="0"/>
              </a:rPr>
              <a:t> FATORES DO HOSPEDEIRO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476250" y="287338"/>
            <a:ext cx="8572500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325563" indent="-1325563" algn="ctr">
              <a:spcBef>
                <a:spcPct val="50000"/>
              </a:spcBef>
            </a:pPr>
            <a:r>
              <a:rPr lang="pt-BR" sz="4400" b="1">
                <a:solidFill>
                  <a:srgbClr val="FFFF00"/>
                </a:solidFill>
                <a:cs typeface="Arial" charset="0"/>
              </a:rPr>
              <a:t>MEIO  AMBIENTE</a:t>
            </a:r>
          </a:p>
          <a:p>
            <a:pPr marL="1325563" indent="-1325563" algn="ctr"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AGLOMERAÇÃO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325563" indent="-1325563" algn="ctr">
              <a:spcBef>
                <a:spcPct val="50000"/>
              </a:spcBef>
            </a:pPr>
            <a:r>
              <a:rPr lang="pt-BR" sz="2800" b="1">
                <a:solidFill>
                  <a:srgbClr val="FFFFFF"/>
                </a:solidFill>
                <a:cs typeface="Arial" charset="0"/>
              </a:rPr>
              <a:t>AR  ATMOSFÉRICO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325563" indent="-1325563">
              <a:spcBef>
                <a:spcPct val="50000"/>
              </a:spcBef>
            </a:pPr>
            <a:r>
              <a:rPr lang="pt-BR" sz="2800" b="1">
                <a:solidFill>
                  <a:srgbClr val="FFFF00"/>
                </a:solidFill>
                <a:cs typeface="Arial" charset="0"/>
              </a:rPr>
              <a:t>MODOS DE COMUNICAÇÃO</a:t>
            </a:r>
            <a:r>
              <a:rPr lang="pt-BR" sz="2800" b="1">
                <a:solidFill>
                  <a:srgbClr val="FFFFFF"/>
                </a:solidFill>
                <a:cs typeface="Arial" charset="0"/>
              </a:rPr>
              <a:t> – fenômeno no meio ambiente que reúne o hospedeiro ao agente, tal como:</a:t>
            </a:r>
            <a:endParaRPr lang="pt-BR" sz="28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325563" indent="-1325563"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0000"/>
                </a:solidFill>
                <a:cs typeface="Times New Roman" pitchFamily="18" charset="0"/>
              </a:rPr>
              <a:t>VETOR</a:t>
            </a:r>
            <a:endParaRPr lang="pt-BR" sz="2800" b="1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325563" indent="-1325563"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0000"/>
                </a:solidFill>
                <a:cs typeface="Arial" charset="0"/>
              </a:rPr>
              <a:t>VEÍCULO</a:t>
            </a:r>
            <a:endParaRPr lang="pt-BR" sz="28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1325563" indent="-1325563">
              <a:spcBef>
                <a:spcPct val="50000"/>
              </a:spcBef>
              <a:buFontTx/>
              <a:buChar char="•"/>
            </a:pPr>
            <a:r>
              <a:rPr lang="pt-BR" sz="2800" b="1">
                <a:solidFill>
                  <a:srgbClr val="FF0000"/>
                </a:solidFill>
                <a:cs typeface="Times New Roman" pitchFamily="18" charset="0"/>
              </a:rPr>
              <a:t>RESERVATÓRIO</a:t>
            </a:r>
            <a:r>
              <a:rPr lang="pt-BR" sz="3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iculado dégradé">
  <a:themeElements>
    <a:clrScheme name="Quadriculado dégradé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Quadriculado dégradé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iculado dégradé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iculado dégradé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3977</TotalTime>
  <Words>1034</Words>
  <Application>Microsoft Office PowerPoint</Application>
  <PresentationFormat>Personalizar</PresentationFormat>
  <Paragraphs>142</Paragraphs>
  <Slides>23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Century Gothic</vt:lpstr>
      <vt:lpstr>Comic Sans MS</vt:lpstr>
      <vt:lpstr>Marlett</vt:lpstr>
      <vt:lpstr>Tahoma</vt:lpstr>
      <vt:lpstr>Times New Roman</vt:lpstr>
      <vt:lpstr>Wingdings</vt:lpstr>
      <vt:lpstr>Quadriculado dégradé</vt:lpstr>
      <vt:lpstr>Epidemiologia descritiva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MÉTODOS DE ANÁLISE ESPACIAL EM EPIDEMIOLOGIA   - Estudos ecológicos e espaciais  - Mapeamento temático  - Difusão espaço-temporal de doenças e agentes infecciosos  - Geoprocessamento em saúde  - Indicadores de saúde e condições de vida </vt:lpstr>
      <vt:lpstr>FIM</vt:lpstr>
    </vt:vector>
  </TitlesOfParts>
  <Company>CPqAM - FIOCRUZ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 Descritiva: Variáveis ligadas ao tempo, pessoa e lugar.</dc:title>
  <dc:creator>Rejane</dc:creator>
  <cp:lastModifiedBy>Altacílio Nunes</cp:lastModifiedBy>
  <cp:revision>118</cp:revision>
  <cp:lastPrinted>2003-03-21T16:48:54Z</cp:lastPrinted>
  <dcterms:created xsi:type="dcterms:W3CDTF">2003-03-13T17:43:50Z</dcterms:created>
  <dcterms:modified xsi:type="dcterms:W3CDTF">2023-04-03T21:12:50Z</dcterms:modified>
</cp:coreProperties>
</file>