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0" r:id="rId4"/>
    <p:sldId id="257" r:id="rId5"/>
    <p:sldId id="258" r:id="rId6"/>
    <p:sldId id="259" r:id="rId7"/>
    <p:sldId id="262" r:id="rId8"/>
    <p:sldId id="261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9ML9n5f1f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Tragedy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33442" y="592409"/>
            <a:ext cx="10622523" cy="57239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3500" u="sng" dirty="0" err="1" smtClean="0">
                <a:latin typeface="Comic Sans MS" panose="030F0702030302020204" pitchFamily="66" charset="0"/>
              </a:rPr>
              <a:t>Differences</a:t>
            </a:r>
            <a:endParaRPr lang="de-DE" sz="35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Hans Morgenthau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The human </a:t>
            </a:r>
            <a:r>
              <a:rPr lang="de-DE" dirty="0" err="1" smtClean="0">
                <a:latin typeface="Comic Sans MS" panose="030F0702030302020204" pitchFamily="66" charset="0"/>
              </a:rPr>
              <a:t>factor</a:t>
            </a:r>
            <a:r>
              <a:rPr lang="de-DE" dirty="0" smtClean="0">
                <a:latin typeface="Comic Sans MS" panose="030F0702030302020204" pitchFamily="66" charset="0"/>
              </a:rPr>
              <a:t> (</a:t>
            </a:r>
            <a:r>
              <a:rPr lang="de-DE" dirty="0" err="1" smtClean="0">
                <a:latin typeface="Comic Sans MS" panose="030F0702030302020204" pitchFamily="66" charset="0"/>
              </a:rPr>
              <a:t>psychological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aspect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Focus on </a:t>
            </a:r>
            <a:r>
              <a:rPr lang="de-DE" dirty="0" err="1" smtClean="0">
                <a:latin typeface="Comic Sans MS" panose="030F0702030302020204" pitchFamily="66" charset="0"/>
              </a:rPr>
              <a:t>values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identities</a:t>
            </a:r>
            <a:r>
              <a:rPr lang="de-DE" dirty="0" smtClean="0">
                <a:latin typeface="Comic Sans MS" panose="030F0702030302020204" pitchFamily="66" charset="0"/>
              </a:rPr>
              <a:t>, </a:t>
            </a:r>
            <a:r>
              <a:rPr lang="de-DE" dirty="0" err="1" smtClean="0">
                <a:latin typeface="Comic Sans MS" panose="030F0702030302020204" pitchFamily="66" charset="0"/>
              </a:rPr>
              <a:t>ideas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Leadership (</a:t>
            </a:r>
            <a:r>
              <a:rPr lang="de-DE" dirty="0" err="1" smtClean="0">
                <a:latin typeface="Comic Sans MS" panose="030F0702030302020204" pitchFamily="66" charset="0"/>
              </a:rPr>
              <a:t>moral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quality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leaders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Lust </a:t>
            </a:r>
            <a:r>
              <a:rPr lang="de-DE" dirty="0" err="1" smtClean="0">
                <a:latin typeface="Comic Sans MS" panose="030F0702030302020204" pitchFamily="66" charset="0"/>
              </a:rPr>
              <a:t>for</a:t>
            </a:r>
            <a:r>
              <a:rPr lang="de-DE" dirty="0" smtClean="0">
                <a:latin typeface="Comic Sans MS" panose="030F0702030302020204" pitchFamily="66" charset="0"/>
              </a:rPr>
              <a:t> power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inherently</a:t>
            </a:r>
            <a:r>
              <a:rPr lang="de-DE" dirty="0" smtClean="0">
                <a:latin typeface="Comic Sans MS" panose="030F0702030302020204" pitchFamily="66" charset="0"/>
              </a:rPr>
              <a:t> human </a:t>
            </a:r>
          </a:p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</a:rPr>
              <a:t>	(</a:t>
            </a:r>
            <a:r>
              <a:rPr lang="de-DE" dirty="0" err="1" smtClean="0">
                <a:latin typeface="Comic Sans MS" panose="030F0702030302020204" pitchFamily="66" charset="0"/>
              </a:rPr>
              <a:t>psychological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relationship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de-DE" dirty="0" smtClean="0">
                <a:latin typeface="Comic Sans MS" panose="030F0702030302020204" pitchFamily="66" charset="0"/>
              </a:rPr>
              <a:t>States </a:t>
            </a:r>
            <a:r>
              <a:rPr lang="de-DE" dirty="0" err="1" smtClean="0">
                <a:latin typeface="Comic Sans MS" panose="030F0702030302020204" pitchFamily="66" charset="0"/>
              </a:rPr>
              <a:t>are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likened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to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individuals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de-DE" dirty="0">
                <a:latin typeface="Comic Sans MS" panose="030F0702030302020204" pitchFamily="66" charset="0"/>
              </a:rPr>
              <a:t>	</a:t>
            </a:r>
            <a:r>
              <a:rPr lang="de-DE" dirty="0" smtClean="0">
                <a:latin typeface="Comic Sans MS" panose="030F0702030302020204" pitchFamily="66" charset="0"/>
              </a:rPr>
              <a:t>(</a:t>
            </a:r>
            <a:r>
              <a:rPr lang="de-DE" dirty="0" err="1" smtClean="0">
                <a:latin typeface="Comic Sans MS" panose="030F0702030302020204" pitchFamily="66" charset="0"/>
              </a:rPr>
              <a:t>psychological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explanation</a:t>
            </a:r>
            <a:r>
              <a:rPr lang="de-DE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de-DE" dirty="0" err="1" smtClean="0">
                <a:latin typeface="Comic Sans MS" panose="030F0702030302020204" pitchFamily="66" charset="0"/>
              </a:rPr>
              <a:t>Destructive</a:t>
            </a:r>
            <a:r>
              <a:rPr lang="de-DE" dirty="0" smtClean="0">
                <a:latin typeface="Comic Sans MS" panose="030F0702030302020204" pitchFamily="66" charset="0"/>
              </a:rPr>
              <a:t> potential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power </a:t>
            </a:r>
            <a:r>
              <a:rPr lang="de-DE" dirty="0" err="1" smtClean="0">
                <a:latin typeface="Comic Sans MS" panose="030F0702030302020204" pitchFamily="66" charset="0"/>
              </a:rPr>
              <a:t>politics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can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only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be</a:t>
            </a:r>
            <a:r>
              <a:rPr lang="de-DE" dirty="0" smtClean="0">
                <a:latin typeface="Comic Sans MS" panose="030F0702030302020204" pitchFamily="66" charset="0"/>
              </a:rPr>
              <a:t> 		</a:t>
            </a: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constrained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enlightened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leaders</a:t>
            </a:r>
            <a:r>
              <a:rPr lang="de-DE" dirty="0" smtClean="0">
                <a:latin typeface="Comic Sans MS" panose="030F0702030302020204" pitchFamily="66" charset="0"/>
              </a:rPr>
              <a:t> /</a:t>
            </a:r>
            <a:r>
              <a:rPr lang="de-DE" dirty="0" err="1" smtClean="0">
                <a:latin typeface="Comic Sans MS" panose="030F0702030302020204" pitchFamily="66" charset="0"/>
              </a:rPr>
              <a:t>statesmen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Politics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contextual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depends</a:t>
            </a:r>
            <a:r>
              <a:rPr lang="de-DE" dirty="0" smtClean="0">
                <a:latin typeface="Comic Sans MS" panose="030F0702030302020204" pitchFamily="66" charset="0"/>
              </a:rPr>
              <a:t> on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subjective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understandings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goals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skills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actors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involved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</a:p>
          <a:p>
            <a:endParaRPr lang="de-DE" b="1" dirty="0" smtClean="0">
              <a:latin typeface="Bradley Hand ITC" panose="03070402050302030203" pitchFamily="66" charset="0"/>
            </a:endParaRPr>
          </a:p>
          <a:p>
            <a:endParaRPr lang="de-DE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de-DE" b="1" dirty="0" smtClean="0">
              <a:latin typeface="Bradley Hand ITC" panose="03070402050302030203" pitchFamily="66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7280821" y="1084758"/>
            <a:ext cx="5727519" cy="4739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John </a:t>
            </a:r>
            <a:r>
              <a:rPr lang="de-DE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Mearsheimer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de-DE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Font typeface="Wingdings 3" charset="2"/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States </a:t>
            </a:r>
            <a:r>
              <a:rPr lang="de-DE" dirty="0" err="1" smtClean="0">
                <a:latin typeface="Comic Sans MS" panose="030F0702030302020204" pitchFamily="66" charset="0"/>
              </a:rPr>
              <a:t>are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billard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balls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  <a:r>
              <a:rPr lang="de-DE" dirty="0" err="1" smtClean="0">
                <a:latin typeface="Comic Sans MS" panose="030F0702030302020204" pitchFamily="66" charset="0"/>
              </a:rPr>
              <a:t>black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boxes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States </a:t>
            </a:r>
            <a:r>
              <a:rPr lang="de-DE" dirty="0" err="1" smtClean="0">
                <a:latin typeface="Comic Sans MS" panose="030F0702030302020204" pitchFamily="66" charset="0"/>
              </a:rPr>
              <a:t>are</a:t>
            </a:r>
            <a:r>
              <a:rPr lang="de-DE" dirty="0" smtClean="0">
                <a:latin typeface="Comic Sans MS" panose="030F0702030302020204" pitchFamily="66" charset="0"/>
              </a:rPr>
              <a:t> rational </a:t>
            </a:r>
            <a:r>
              <a:rPr lang="de-DE" dirty="0" err="1" smtClean="0">
                <a:latin typeface="Comic Sans MS" panose="030F0702030302020204" pitchFamily="66" charset="0"/>
              </a:rPr>
              <a:t>actors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Deterrence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Font typeface="Wingdings 3" charset="2"/>
              <a:buNone/>
            </a:pP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Mechanistic</a:t>
            </a: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world</a:t>
            </a: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view</a:t>
            </a: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Robert 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Keohane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Robert </a:t>
            </a:r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Axelrod</a:t>
            </a:r>
          </a:p>
          <a:p>
            <a:r>
              <a:rPr lang="de-DE" dirty="0" err="1" smtClean="0">
                <a:latin typeface="Comic Sans MS" panose="030F0702030302020204" pitchFamily="66" charset="0"/>
              </a:rPr>
              <a:t>Payoff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structures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Institutions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  <a:r>
              <a:rPr lang="de-DE" dirty="0" err="1" smtClean="0">
                <a:latin typeface="Comic Sans MS" panose="030F0702030302020204" pitchFamily="66" charset="0"/>
              </a:rPr>
              <a:t>cooperation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Economic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incentives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Economic</a:t>
            </a: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world</a:t>
            </a:r>
            <a:r>
              <a:rPr lang="de-DE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view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8371" y="365125"/>
            <a:ext cx="11617088" cy="1325563"/>
          </a:xfrm>
        </p:spPr>
        <p:txBody>
          <a:bodyPr>
            <a:normAutofit/>
          </a:bodyPr>
          <a:lstStyle/>
          <a:p>
            <a:r>
              <a:rPr lang="de-DE" sz="3200" dirty="0" err="1" smtClean="0">
                <a:latin typeface="Comic Sans MS" panose="030F0702030302020204" pitchFamily="66" charset="0"/>
              </a:rPr>
              <a:t>Realists</a:t>
            </a:r>
            <a:r>
              <a:rPr lang="de-DE" sz="3200" dirty="0" smtClean="0">
                <a:latin typeface="Comic Sans MS" panose="030F0702030302020204" pitchFamily="66" charset="0"/>
              </a:rPr>
              <a:t>‘, Neo-</a:t>
            </a:r>
            <a:r>
              <a:rPr lang="de-DE" sz="3200" dirty="0" err="1" smtClean="0">
                <a:latin typeface="Comic Sans MS" panose="030F0702030302020204" pitchFamily="66" charset="0"/>
              </a:rPr>
              <a:t>realists</a:t>
            </a:r>
            <a:r>
              <a:rPr lang="de-DE" sz="3200" dirty="0" smtClean="0">
                <a:latin typeface="Comic Sans MS" panose="030F0702030302020204" pitchFamily="66" charset="0"/>
              </a:rPr>
              <a:t>‘ </a:t>
            </a:r>
            <a:r>
              <a:rPr lang="de-DE" sz="3200" dirty="0" err="1" smtClean="0">
                <a:latin typeface="Comic Sans MS" panose="030F0702030302020204" pitchFamily="66" charset="0"/>
              </a:rPr>
              <a:t>and</a:t>
            </a:r>
            <a:r>
              <a:rPr lang="de-DE" sz="3200" dirty="0" smtClean="0">
                <a:latin typeface="Comic Sans MS" panose="030F0702030302020204" pitchFamily="66" charset="0"/>
              </a:rPr>
              <a:t> neo-</a:t>
            </a:r>
            <a:r>
              <a:rPr lang="de-DE" sz="3200" dirty="0" err="1" smtClean="0">
                <a:latin typeface="Comic Sans MS" panose="030F0702030302020204" pitchFamily="66" charset="0"/>
              </a:rPr>
              <a:t>liberals</a:t>
            </a:r>
            <a:r>
              <a:rPr lang="de-DE" sz="3200" dirty="0" smtClean="0">
                <a:latin typeface="Comic Sans MS" panose="030F0702030302020204" pitchFamily="66" charset="0"/>
              </a:rPr>
              <a:t>‘ </a:t>
            </a:r>
            <a:br>
              <a:rPr lang="de-DE" sz="3200" dirty="0" smtClean="0">
                <a:latin typeface="Comic Sans MS" panose="030F0702030302020204" pitchFamily="66" charset="0"/>
              </a:rPr>
            </a:br>
            <a:r>
              <a:rPr lang="de-DE" sz="3200" dirty="0" err="1" smtClean="0">
                <a:latin typeface="Comic Sans MS" panose="030F0702030302020204" pitchFamily="66" charset="0"/>
              </a:rPr>
              <a:t>tragic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reading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of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world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politics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8978" y="2052918"/>
            <a:ext cx="11029071" cy="4195481"/>
          </a:xfrm>
        </p:spPr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Pessimism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err="1" smtClean="0">
                <a:latin typeface="Comic Sans MS" panose="030F0702030302020204" pitchFamily="66" charset="0"/>
              </a:rPr>
              <a:t>Tragic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choices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which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lead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to</a:t>
            </a:r>
            <a:r>
              <a:rPr lang="de-DE" dirty="0" smtClean="0">
                <a:latin typeface="Comic Sans MS" panose="030F0702030302020204" pitchFamily="66" charset="0"/>
              </a:rPr>
              <a:t> war / </a:t>
            </a:r>
            <a:r>
              <a:rPr lang="de-DE" dirty="0" err="1" smtClean="0">
                <a:latin typeface="Comic Sans MS" panose="030F0702030302020204" pitchFamily="66" charset="0"/>
              </a:rPr>
              <a:t>destruction</a:t>
            </a:r>
            <a:endParaRPr lang="de-DE" dirty="0" smtClean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Security </a:t>
            </a:r>
            <a:r>
              <a:rPr lang="de-DE" dirty="0" err="1" smtClean="0">
                <a:latin typeface="Comic Sans MS" panose="030F0702030302020204" pitchFamily="66" charset="0"/>
              </a:rPr>
              <a:t>dilemma</a:t>
            </a:r>
            <a:endParaRPr lang="de-DE" dirty="0">
              <a:latin typeface="Comic Sans MS" panose="030F0702030302020204" pitchFamily="66" charset="0"/>
            </a:endParaRPr>
          </a:p>
          <a:p>
            <a:r>
              <a:rPr lang="de-DE" dirty="0" smtClean="0">
                <a:latin typeface="Comic Sans MS" panose="030F0702030302020204" pitchFamily="66" charset="0"/>
              </a:rPr>
              <a:t>Hybris – Nemesis / imperial </a:t>
            </a:r>
            <a:r>
              <a:rPr lang="de-DE" dirty="0" err="1" smtClean="0">
                <a:latin typeface="Comic Sans MS" panose="030F0702030302020204" pitchFamily="66" charset="0"/>
              </a:rPr>
              <a:t>ambitions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state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actors</a:t>
            </a:r>
            <a:endParaRPr lang="de-DE" dirty="0" smtClean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For</a:t>
            </a:r>
            <a:r>
              <a:rPr lang="de-DE" dirty="0" smtClean="0">
                <a:latin typeface="Comic Sans MS" panose="030F0702030302020204" pitchFamily="66" charset="0"/>
              </a:rPr>
              <a:t> Morgenthau: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human nature </a:t>
            </a:r>
            <a:r>
              <a:rPr lang="en-GB" dirty="0" smtClean="0">
                <a:latin typeface="Comic Sans MS" panose="030F0702030302020204" pitchFamily="66" charset="0"/>
              </a:rPr>
              <a:t>is the root of tragedy</a:t>
            </a:r>
          </a:p>
          <a:p>
            <a:pPr marL="0" indent="0">
              <a:buNone/>
            </a:pPr>
            <a:r>
              <a:rPr lang="de-DE" dirty="0" err="1" smtClean="0">
                <a:latin typeface="Comic Sans MS" panose="030F0702030302020204" pitchFamily="66" charset="0"/>
              </a:rPr>
              <a:t>For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Mearsheimer</a:t>
            </a:r>
            <a:r>
              <a:rPr lang="de-DE" dirty="0" smtClean="0">
                <a:latin typeface="Comic Sans MS" panose="030F0702030302020204" pitchFamily="66" charset="0"/>
              </a:rPr>
              <a:t> / </a:t>
            </a:r>
            <a:r>
              <a:rPr lang="de-DE" dirty="0" err="1" smtClean="0">
                <a:latin typeface="Comic Sans MS" panose="030F0702030302020204" pitchFamily="66" charset="0"/>
              </a:rPr>
              <a:t>Keohane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Axelrod: </a:t>
            </a:r>
            <a:r>
              <a:rPr lang="de-DE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architecture</a:t>
            </a:r>
            <a:r>
              <a:rPr lang="de-DE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of</a:t>
            </a:r>
            <a:r>
              <a:rPr lang="de-DE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de-DE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system</a:t>
            </a:r>
            <a:r>
              <a:rPr lang="de-DE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is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the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root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tragedy</a:t>
            </a:r>
            <a:endParaRPr lang="de-DE" dirty="0" smtClean="0">
              <a:latin typeface="Comic Sans MS" panose="030F0702030302020204" pitchFamily="66" charset="0"/>
            </a:endParaRPr>
          </a:p>
          <a:p>
            <a:pPr marL="0" indent="0">
              <a:buNone/>
              <a:tabLst>
                <a:tab pos="7718425" algn="l"/>
              </a:tabLst>
            </a:pPr>
            <a:r>
              <a:rPr lang="de-DE" dirty="0" smtClean="0">
                <a:latin typeface="Bradley Hand ITC" panose="03070402050302030203" pitchFamily="66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947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8535" y="990599"/>
            <a:ext cx="11653465" cy="4831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200" dirty="0" err="1" smtClean="0">
                <a:latin typeface="Comic Sans MS" panose="030F0702030302020204" pitchFamily="66" charset="0"/>
              </a:rPr>
              <a:t>Looking</a:t>
            </a:r>
            <a:r>
              <a:rPr lang="de-DE" sz="3200" dirty="0" smtClean="0">
                <a:latin typeface="Comic Sans MS" panose="030F0702030302020204" pitchFamily="66" charset="0"/>
              </a:rPr>
              <a:t> at IR-</a:t>
            </a:r>
            <a:r>
              <a:rPr lang="de-DE" sz="3200" dirty="0" err="1" smtClean="0">
                <a:latin typeface="Comic Sans MS" panose="030F0702030302020204" pitchFamily="66" charset="0"/>
              </a:rPr>
              <a:t>theories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from</a:t>
            </a:r>
            <a:r>
              <a:rPr lang="de-DE" sz="3200" dirty="0" smtClean="0">
                <a:latin typeface="Comic Sans MS" panose="030F0702030302020204" pitchFamily="66" charset="0"/>
              </a:rPr>
              <a:t> a narrative </a:t>
            </a:r>
            <a:r>
              <a:rPr lang="de-DE" sz="3200" dirty="0" err="1" smtClean="0">
                <a:latin typeface="Comic Sans MS" panose="030F0702030302020204" pitchFamily="66" charset="0"/>
              </a:rPr>
              <a:t>point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of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view</a:t>
            </a:r>
            <a:r>
              <a:rPr lang="de-DE" sz="32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endParaRPr lang="de-DE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What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do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we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learn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de-DE" sz="2400" dirty="0" smtClean="0">
                <a:latin typeface="Comic Sans MS" panose="030F0702030302020204" pitchFamily="66" charset="0"/>
              </a:rPr>
              <a:t> - </a:t>
            </a:r>
            <a:r>
              <a:rPr lang="de-DE" sz="2600" dirty="0" err="1" smtClean="0">
                <a:latin typeface="Comic Sans MS" panose="030F0702030302020204" pitchFamily="66" charset="0"/>
              </a:rPr>
              <a:t>Those</a:t>
            </a:r>
            <a:r>
              <a:rPr lang="de-DE" sz="2600" dirty="0" smtClean="0">
                <a:latin typeface="Comic Sans MS" panose="030F0702030302020204" pitchFamily="66" charset="0"/>
              </a:rPr>
              <a:t> </a:t>
            </a:r>
            <a:r>
              <a:rPr lang="de-DE" sz="2600" dirty="0" err="1" smtClean="0">
                <a:latin typeface="Comic Sans MS" panose="030F0702030302020204" pitchFamily="66" charset="0"/>
              </a:rPr>
              <a:t>theories</a:t>
            </a:r>
            <a:r>
              <a:rPr lang="de-DE" sz="2600" dirty="0" smtClean="0">
                <a:latin typeface="Comic Sans MS" panose="030F0702030302020204" pitchFamily="66" charset="0"/>
              </a:rPr>
              <a:t> do not </a:t>
            </a:r>
            <a:r>
              <a:rPr lang="de-DE" sz="2600" dirty="0" err="1" smtClean="0">
                <a:latin typeface="Comic Sans MS" panose="030F0702030302020204" pitchFamily="66" charset="0"/>
              </a:rPr>
              <a:t>represent</a:t>
            </a:r>
            <a:r>
              <a:rPr lang="de-DE" sz="2600" dirty="0" smtClean="0">
                <a:latin typeface="Comic Sans MS" panose="030F0702030302020204" pitchFamily="66" charset="0"/>
              </a:rPr>
              <a:t> an absolute </a:t>
            </a:r>
            <a:r>
              <a:rPr lang="de-DE" sz="2600" dirty="0" err="1" smtClean="0">
                <a:latin typeface="Comic Sans MS" panose="030F0702030302020204" pitchFamily="66" charset="0"/>
              </a:rPr>
              <a:t>point</a:t>
            </a:r>
            <a:r>
              <a:rPr lang="de-DE" sz="2600" dirty="0" smtClean="0">
                <a:latin typeface="Comic Sans MS" panose="030F0702030302020204" pitchFamily="66" charset="0"/>
              </a:rPr>
              <a:t> </a:t>
            </a:r>
            <a:r>
              <a:rPr lang="de-DE" sz="2600" dirty="0" err="1" smtClean="0">
                <a:latin typeface="Comic Sans MS" panose="030F0702030302020204" pitchFamily="66" charset="0"/>
              </a:rPr>
              <a:t>of</a:t>
            </a:r>
            <a:r>
              <a:rPr lang="de-DE" sz="2600" dirty="0" smtClean="0">
                <a:latin typeface="Comic Sans MS" panose="030F0702030302020204" pitchFamily="66" charset="0"/>
              </a:rPr>
              <a:t> </a:t>
            </a:r>
            <a:r>
              <a:rPr lang="de-DE" sz="2600" dirty="0" err="1" smtClean="0">
                <a:latin typeface="Comic Sans MS" panose="030F0702030302020204" pitchFamily="66" charset="0"/>
              </a:rPr>
              <a:t>view</a:t>
            </a:r>
            <a:r>
              <a:rPr lang="de-DE" sz="26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endParaRPr lang="de-DE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How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can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we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explain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the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dominance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of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those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theories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(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or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stories</a:t>
            </a:r>
            <a:r>
              <a:rPr lang="de-DE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) in IR?</a:t>
            </a:r>
            <a:endParaRPr lang="de-DE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600" dirty="0" smtClean="0">
                <a:latin typeface="Comic Sans MS" panose="030F0702030302020204" pitchFamily="66" charset="0"/>
              </a:rPr>
              <a:t>Power </a:t>
            </a:r>
            <a:endParaRPr lang="en-GB" sz="26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600" dirty="0" smtClean="0">
                <a:latin typeface="Comic Sans MS" panose="030F0702030302020204" pitchFamily="66" charset="0"/>
              </a:rPr>
              <a:t>Political </a:t>
            </a:r>
            <a:r>
              <a:rPr lang="de-DE" sz="2600" dirty="0" err="1" smtClean="0">
                <a:latin typeface="Comic Sans MS" panose="030F0702030302020204" pitchFamily="66" charset="0"/>
              </a:rPr>
              <a:t>context</a:t>
            </a:r>
            <a:endParaRPr lang="de-DE" sz="26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600" dirty="0" err="1" smtClean="0">
                <a:latin typeface="Comic Sans MS" panose="030F0702030302020204" pitchFamily="66" charset="0"/>
              </a:rPr>
              <a:t>Storytellers</a:t>
            </a:r>
            <a:endParaRPr lang="de-DE" sz="2600" dirty="0" smtClean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de-DE" sz="2600" dirty="0" err="1">
                <a:latin typeface="Comic Sans MS" panose="030F0702030302020204" pitchFamily="66" charset="0"/>
              </a:rPr>
              <a:t>A</a:t>
            </a:r>
            <a:r>
              <a:rPr lang="de-DE" sz="2600" dirty="0" err="1" smtClean="0">
                <a:latin typeface="Comic Sans MS" panose="030F0702030302020204" pitchFamily="66" charset="0"/>
              </a:rPr>
              <a:t>udience</a:t>
            </a:r>
            <a:endParaRPr lang="de-DE" sz="2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The Medium </a:t>
            </a:r>
            <a:r>
              <a:rPr lang="de-DE" dirty="0" err="1" smtClean="0">
                <a:latin typeface="Comic Sans MS" panose="030F0702030302020204" pitchFamily="66" charset="0"/>
              </a:rPr>
              <a:t>of</a:t>
            </a:r>
            <a:r>
              <a:rPr lang="de-DE" dirty="0" smtClean="0">
                <a:latin typeface="Comic Sans MS" panose="030F0702030302020204" pitchFamily="66" charset="0"/>
              </a:rPr>
              <a:t> narrative 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4214" y="1853248"/>
            <a:ext cx="9264370" cy="4468906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>
                <a:latin typeface="Comic Sans MS" panose="030F0702030302020204" pitchFamily="66" charset="0"/>
              </a:rPr>
              <a:t>“</a:t>
            </a:r>
            <a:r>
              <a:rPr lang="de-DE" sz="2400" i="1" dirty="0" smtClean="0">
                <a:latin typeface="Comic Sans MS" panose="030F0702030302020204" pitchFamily="66" charset="0"/>
              </a:rPr>
              <a:t>The medium </a:t>
            </a:r>
            <a:r>
              <a:rPr lang="de-DE" sz="2400" i="1" dirty="0" err="1" smtClean="0">
                <a:latin typeface="Comic Sans MS" panose="030F0702030302020204" pitchFamily="66" charset="0"/>
              </a:rPr>
              <a:t>is</a:t>
            </a:r>
            <a:r>
              <a:rPr lang="de-DE" sz="2400" i="1" dirty="0" smtClean="0">
                <a:latin typeface="Comic Sans MS" panose="030F0702030302020204" pitchFamily="66" charset="0"/>
              </a:rPr>
              <a:t> </a:t>
            </a:r>
            <a:r>
              <a:rPr lang="de-DE" sz="2400" i="1" dirty="0" err="1" smtClean="0">
                <a:latin typeface="Comic Sans MS" panose="030F0702030302020204" pitchFamily="66" charset="0"/>
              </a:rPr>
              <a:t>the</a:t>
            </a:r>
            <a:r>
              <a:rPr lang="de-DE" sz="2400" i="1" dirty="0" smtClean="0">
                <a:latin typeface="Comic Sans MS" panose="030F0702030302020204" pitchFamily="66" charset="0"/>
              </a:rPr>
              <a:t> </a:t>
            </a:r>
            <a:r>
              <a:rPr lang="de-DE" sz="2400" i="1" dirty="0" err="1" smtClean="0">
                <a:latin typeface="Comic Sans MS" panose="030F0702030302020204" pitchFamily="66" charset="0"/>
              </a:rPr>
              <a:t>message</a:t>
            </a:r>
            <a:r>
              <a:rPr lang="de-DE" sz="2400" i="1" dirty="0" smtClean="0">
                <a:latin typeface="Comic Sans MS" panose="030F0702030302020204" pitchFamily="66" charset="0"/>
              </a:rPr>
              <a:t>.“</a:t>
            </a:r>
          </a:p>
          <a:p>
            <a:pPr marL="0" indent="0">
              <a:buNone/>
            </a:pPr>
            <a:r>
              <a:rPr lang="de-DE" sz="1600" dirty="0" smtClean="0">
                <a:latin typeface="Comic Sans MS" panose="030F0702030302020204" pitchFamily="66" charset="0"/>
              </a:rPr>
              <a:t>				Marshall McLuhan (1911–1980) </a:t>
            </a:r>
          </a:p>
          <a:p>
            <a:pPr marL="0" indent="0">
              <a:buNone/>
            </a:pPr>
            <a:endParaRPr lang="de-DE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mic Sans MS" panose="030F0702030302020204" pitchFamily="66" charset="0"/>
                <a:hlinkClick r:id="rId2"/>
              </a:rPr>
              <a:t>The Medium is the Message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sz="1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de-DE" sz="1800" dirty="0" smtClean="0">
                <a:latin typeface="Comic Sans MS" panose="030F0702030302020204" pitchFamily="66" charset="0"/>
              </a:rPr>
              <a:t>Narratives </a:t>
            </a:r>
            <a:r>
              <a:rPr lang="de-DE" sz="1800" dirty="0" err="1" smtClean="0">
                <a:latin typeface="Comic Sans MS" panose="030F0702030302020204" pitchFamily="66" charset="0"/>
              </a:rPr>
              <a:t>come</a:t>
            </a:r>
            <a:r>
              <a:rPr lang="de-DE" sz="1800" dirty="0" smtClean="0">
                <a:latin typeface="Comic Sans MS" panose="030F0702030302020204" pitchFamily="66" charset="0"/>
              </a:rPr>
              <a:t> in different </a:t>
            </a:r>
            <a:r>
              <a:rPr lang="de-DE" sz="1800" dirty="0" err="1" smtClean="0">
                <a:latin typeface="Comic Sans MS" panose="030F0702030302020204" pitchFamily="66" charset="0"/>
              </a:rPr>
              <a:t>forms</a:t>
            </a:r>
            <a:r>
              <a:rPr lang="de-DE" sz="1800" dirty="0" smtClean="0">
                <a:latin typeface="Comic Sans MS" panose="030F0702030302020204" pitchFamily="66" charset="0"/>
              </a:rPr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 smtClean="0">
                <a:latin typeface="Comic Sans MS" panose="030F0702030302020204" pitchFamily="66" charset="0"/>
              </a:rPr>
              <a:t>Greek</a:t>
            </a:r>
            <a:r>
              <a:rPr lang="de-DE" sz="1800" dirty="0" smtClean="0">
                <a:latin typeface="Comic Sans MS" panose="030F0702030302020204" pitchFamily="66" charset="0"/>
              </a:rPr>
              <a:t> Tragedies (</a:t>
            </a:r>
            <a:r>
              <a:rPr lang="de-DE" sz="1800" dirty="0" err="1" smtClean="0">
                <a:latin typeface="Comic Sans MS" panose="030F0702030302020204" pitchFamily="66" charset="0"/>
              </a:rPr>
              <a:t>theatre</a:t>
            </a:r>
            <a:r>
              <a:rPr lang="de-DE" sz="1800" dirty="0" smtClean="0">
                <a:latin typeface="Comic Sans MS" panose="030F0702030302020204" pitchFamily="66" charset="0"/>
              </a:rPr>
              <a:t> </a:t>
            </a:r>
            <a:r>
              <a:rPr lang="de-DE" sz="1800" dirty="0" err="1" smtClean="0">
                <a:latin typeface="Comic Sans MS" panose="030F0702030302020204" pitchFamily="66" charset="0"/>
              </a:rPr>
              <a:t>plays</a:t>
            </a:r>
            <a:r>
              <a:rPr lang="de-DE" sz="18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smtClean="0">
                <a:latin typeface="Comic Sans MS" panose="030F0702030302020204" pitchFamily="66" charset="0"/>
              </a:rPr>
              <a:t>Historical </a:t>
            </a:r>
            <a:r>
              <a:rPr lang="de-DE" sz="1800" dirty="0" err="1" smtClean="0">
                <a:latin typeface="Comic Sans MS" panose="030F0702030302020204" pitchFamily="66" charset="0"/>
              </a:rPr>
              <a:t>accounts</a:t>
            </a:r>
            <a:r>
              <a:rPr lang="de-DE" sz="1800" dirty="0" smtClean="0">
                <a:latin typeface="Comic Sans MS" panose="030F0702030302020204" pitchFamily="66" charset="0"/>
              </a:rPr>
              <a:t> (</a:t>
            </a:r>
            <a:r>
              <a:rPr lang="de-DE" sz="1800" dirty="0" err="1" smtClean="0">
                <a:latin typeface="Comic Sans MS" panose="030F0702030302020204" pitchFamily="66" charset="0"/>
              </a:rPr>
              <a:t>books</a:t>
            </a:r>
            <a:r>
              <a:rPr lang="de-DE" sz="1800" dirty="0" smtClean="0">
                <a:latin typeface="Comic Sans MS" panose="030F0702030302020204" pitchFamily="66" charset="0"/>
              </a:rPr>
              <a:t>, </a:t>
            </a:r>
            <a:r>
              <a:rPr lang="de-DE" sz="1800" dirty="0" err="1" smtClean="0">
                <a:latin typeface="Comic Sans MS" panose="030F0702030302020204" pitchFamily="66" charset="0"/>
              </a:rPr>
              <a:t>novels</a:t>
            </a:r>
            <a:r>
              <a:rPr lang="de-DE" sz="1800" dirty="0" smtClean="0">
                <a:latin typeface="Comic Sans MS" panose="030F0702030302020204" pitchFamily="66" charset="0"/>
              </a:rPr>
              <a:t>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smtClean="0">
                <a:latin typeface="Comic Sans MS" panose="030F0702030302020204" pitchFamily="66" charset="0"/>
              </a:rPr>
              <a:t>Films / </a:t>
            </a:r>
            <a:r>
              <a:rPr lang="de-DE" sz="1800" dirty="0">
                <a:latin typeface="Comic Sans MS" panose="030F0702030302020204" pitchFamily="66" charset="0"/>
              </a:rPr>
              <a:t>C</a:t>
            </a:r>
            <a:r>
              <a:rPr lang="de-DE" sz="1800" dirty="0" smtClean="0">
                <a:latin typeface="Comic Sans MS" panose="030F0702030302020204" pitchFamily="66" charset="0"/>
              </a:rPr>
              <a:t>inema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800" dirty="0" err="1">
                <a:latin typeface="Comic Sans MS" panose="030F0702030302020204" pitchFamily="66" charset="0"/>
              </a:rPr>
              <a:t>T</a:t>
            </a:r>
            <a:r>
              <a:rPr lang="de-DE" sz="1800" dirty="0" err="1" smtClean="0">
                <a:latin typeface="Comic Sans MS" panose="030F0702030302020204" pitchFamily="66" charset="0"/>
              </a:rPr>
              <a:t>heories</a:t>
            </a:r>
            <a:endParaRPr lang="de-DE" sz="1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5785758" y="4865602"/>
            <a:ext cx="1990165" cy="56477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7879975" y="4865602"/>
            <a:ext cx="317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omic Sans MS" panose="030F0702030302020204" pitchFamily="66" charset="0"/>
              </a:rPr>
              <a:t>Different </a:t>
            </a:r>
            <a:r>
              <a:rPr lang="de-DE" sz="2400" dirty="0" err="1" smtClean="0">
                <a:latin typeface="Comic Sans MS" panose="030F0702030302020204" pitchFamily="66" charset="0"/>
              </a:rPr>
              <a:t>audiences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742" y="600168"/>
            <a:ext cx="9404723" cy="1400530"/>
          </a:xfrm>
        </p:spPr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Brainstorming 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6742" y="2387058"/>
            <a:ext cx="1043426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latin typeface="Comic Sans MS" panose="030F0702030302020204" pitchFamily="66" charset="0"/>
              </a:rPr>
              <a:t>Think </a:t>
            </a:r>
            <a:r>
              <a:rPr lang="de-DE" sz="2800" dirty="0" err="1" smtClean="0">
                <a:latin typeface="Comic Sans MS" panose="030F0702030302020204" pitchFamily="66" charset="0"/>
              </a:rPr>
              <a:t>with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your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neighbour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about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two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key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elements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of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tragedy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and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write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them</a:t>
            </a:r>
            <a:r>
              <a:rPr lang="de-DE" sz="2800" dirty="0" smtClean="0">
                <a:latin typeface="Comic Sans MS" panose="030F0702030302020204" pitchFamily="66" charset="0"/>
              </a:rPr>
              <a:t> down </a:t>
            </a:r>
          </a:p>
          <a:p>
            <a:pPr marL="0" indent="0">
              <a:buNone/>
            </a:pPr>
            <a:r>
              <a:rPr lang="de-DE" sz="2800" dirty="0" smtClean="0">
                <a:latin typeface="Comic Sans MS" panose="030F0702030302020204" pitchFamily="66" charset="0"/>
              </a:rPr>
              <a:t>on </a:t>
            </a:r>
            <a:r>
              <a:rPr lang="de-DE" sz="2800" dirty="0" err="1" smtClean="0">
                <a:latin typeface="Comic Sans MS" panose="030F0702030302020204" pitchFamily="66" charset="0"/>
              </a:rPr>
              <a:t>the</a:t>
            </a:r>
            <a:r>
              <a:rPr lang="de-DE" sz="28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err="1" smtClean="0">
                <a:latin typeface="Comic Sans MS" panose="030F0702030302020204" pitchFamily="66" charset="0"/>
              </a:rPr>
              <a:t>whiteboard</a:t>
            </a:r>
            <a:r>
              <a:rPr lang="de-DE" sz="2800" dirty="0" smtClean="0">
                <a:latin typeface="Comic Sans MS" panose="030F0702030302020204" pitchFamily="66" charset="0"/>
              </a:rPr>
              <a:t> !!!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696" y="3014868"/>
            <a:ext cx="4396264" cy="35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Tragedy</a:t>
            </a:r>
            <a:r>
              <a:rPr lang="de-DE" dirty="0" smtClean="0">
                <a:latin typeface="Comic Sans MS" panose="030F0702030302020204" pitchFamily="66" charset="0"/>
              </a:rPr>
              <a:t> in </a:t>
            </a:r>
            <a:r>
              <a:rPr lang="de-DE" dirty="0" err="1" smtClean="0">
                <a:latin typeface="Comic Sans MS" panose="030F0702030302020204" pitchFamily="66" charset="0"/>
              </a:rPr>
              <a:t>Ancient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Greece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2066365"/>
            <a:ext cx="10837676" cy="4195481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world </a:t>
            </a:r>
            <a:r>
              <a:rPr lang="en-GB">
                <a:latin typeface="Comic Sans MS" panose="030F0702030302020204" pitchFamily="66" charset="0"/>
              </a:rPr>
              <a:t>of </a:t>
            </a:r>
            <a:r>
              <a:rPr lang="en-GB" smtClean="0">
                <a:latin typeface="Comic Sans MS" panose="030F0702030302020204" pitchFamily="66" charset="0"/>
              </a:rPr>
              <a:t>Ancient </a:t>
            </a:r>
            <a:r>
              <a:rPr lang="en-GB" dirty="0">
                <a:latin typeface="Comic Sans MS" panose="030F0702030302020204" pitchFamily="66" charset="0"/>
              </a:rPr>
              <a:t>Greece was populated by different </a:t>
            </a:r>
            <a:r>
              <a:rPr lang="en-GB" dirty="0" smtClean="0">
                <a:latin typeface="Comic Sans MS" panose="030F0702030302020204" pitchFamily="66" charset="0"/>
              </a:rPr>
              <a:t>narratives </a:t>
            </a:r>
            <a:r>
              <a:rPr lang="en-GB" dirty="0">
                <a:latin typeface="Comic Sans MS" panose="030F0702030302020204" pitchFamily="66" charset="0"/>
              </a:rPr>
              <a:t>to understand and give meaning to their own </a:t>
            </a:r>
            <a:r>
              <a:rPr lang="en-GB" dirty="0" smtClean="0">
                <a:latin typeface="Comic Sans MS" panose="030F0702030302020204" pitchFamily="66" charset="0"/>
              </a:rPr>
              <a:t>realities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tories </a:t>
            </a:r>
            <a:r>
              <a:rPr lang="en-GB" dirty="0">
                <a:latin typeface="Comic Sans MS" panose="030F0702030302020204" pitchFamily="66" charset="0"/>
              </a:rPr>
              <a:t>based on Greek Mythology, the Epical </a:t>
            </a:r>
            <a:r>
              <a:rPr lang="en-GB" dirty="0" smtClean="0">
                <a:latin typeface="Comic Sans MS" panose="030F0702030302020204" pitchFamily="66" charset="0"/>
              </a:rPr>
              <a:t>Poems (Euripides‘s </a:t>
            </a:r>
            <a:r>
              <a:rPr lang="en-GB" dirty="0">
                <a:latin typeface="Comic Sans MS" panose="030F0702030302020204" pitchFamily="66" charset="0"/>
              </a:rPr>
              <a:t>The Trojan Women)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Stories </a:t>
            </a:r>
            <a:r>
              <a:rPr lang="en-GB" dirty="0">
                <a:latin typeface="Comic Sans MS" panose="030F0702030302020204" pitchFamily="66" charset="0"/>
              </a:rPr>
              <a:t>based on real events (Thucydides' The Peloponnesian War - Pericles' Funeral Oration / The Melian Dialogue</a:t>
            </a:r>
            <a:r>
              <a:rPr lang="en-GB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The dominant storyline: TRAGEDY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688" y="1689846"/>
            <a:ext cx="10488053" cy="47647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social </a:t>
            </a:r>
            <a:r>
              <a:rPr lang="en-GB" dirty="0">
                <a:latin typeface="Comic Sans MS" panose="030F0702030302020204" pitchFamily="66" charset="0"/>
              </a:rPr>
              <a:t>and political </a:t>
            </a:r>
            <a:r>
              <a:rPr lang="en-GB" dirty="0" smtClean="0">
                <a:latin typeface="Comic Sans MS" panose="030F0702030302020204" pitchFamily="66" charset="0"/>
              </a:rPr>
              <a:t>critique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suffering</a:t>
            </a:r>
            <a:r>
              <a:rPr lang="en-GB" dirty="0">
                <a:latin typeface="Comic Sans MS" panose="030F0702030302020204" pitchFamily="66" charset="0"/>
              </a:rPr>
              <a:t>, sorrow, </a:t>
            </a:r>
            <a:r>
              <a:rPr lang="en-GB" dirty="0" smtClean="0">
                <a:latin typeface="Comic Sans MS" panose="030F0702030302020204" pitchFamily="66" charset="0"/>
              </a:rPr>
              <a:t>pain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encounter of different ethical </a:t>
            </a:r>
            <a:r>
              <a:rPr lang="en-GB" dirty="0" smtClean="0">
                <a:latin typeface="Comic Sans MS" panose="030F0702030302020204" pitchFamily="66" charset="0"/>
              </a:rPr>
              <a:t>convictions /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ethical conflict (</a:t>
            </a:r>
            <a:r>
              <a:rPr lang="en-GB" dirty="0" err="1" smtClean="0">
                <a:latin typeface="Comic Sans MS" panose="030F0702030302020204" pitchFamily="66" charset="0"/>
              </a:rPr>
              <a:t>agon</a:t>
            </a:r>
            <a:r>
              <a:rPr lang="en-GB" dirty="0" smtClean="0">
                <a:latin typeface="Comic Sans MS" panose="030F0702030302020204" pitchFamily="66" charset="0"/>
              </a:rPr>
              <a:t>)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tragic choice</a:t>
            </a: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questions </a:t>
            </a:r>
            <a:r>
              <a:rPr lang="en-GB" dirty="0">
                <a:latin typeface="Comic Sans MS" panose="030F0702030302020204" pitchFamily="66" charset="0"/>
              </a:rPr>
              <a:t>of morality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moral </a:t>
            </a:r>
            <a:r>
              <a:rPr lang="en-GB" dirty="0">
                <a:latin typeface="Comic Sans MS" panose="030F0702030302020204" pitchFamily="66" charset="0"/>
              </a:rPr>
              <a:t>corruption of the </a:t>
            </a:r>
            <a:r>
              <a:rPr lang="en-GB" dirty="0" smtClean="0">
                <a:latin typeface="Comic Sans MS" panose="030F0702030302020204" pitchFamily="66" charset="0"/>
              </a:rPr>
              <a:t>powerful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injustice </a:t>
            </a:r>
            <a:r>
              <a:rPr lang="en-GB" dirty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victims)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latin typeface="Comic Sans MS" panose="030F0702030302020204" pitchFamily="66" charset="0"/>
              </a:rPr>
              <a:t>HYBRIS </a:t>
            </a:r>
            <a:r>
              <a:rPr lang="en-GB" dirty="0">
                <a:latin typeface="Comic Sans MS" panose="030F0702030302020204" pitchFamily="66" charset="0"/>
              </a:rPr>
              <a:t>vs </a:t>
            </a:r>
            <a:r>
              <a:rPr lang="en-GB" dirty="0" smtClean="0">
                <a:latin typeface="Comic Sans MS" panose="030F0702030302020204" pitchFamily="66" charset="0"/>
              </a:rPr>
              <a:t>NEMESIS  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		. the </a:t>
            </a:r>
            <a:r>
              <a:rPr lang="en-GB" dirty="0">
                <a:latin typeface="Comic Sans MS" panose="030F0702030302020204" pitchFamily="66" charset="0"/>
              </a:rPr>
              <a:t>fall from greatness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	. the </a:t>
            </a:r>
            <a:r>
              <a:rPr lang="en-GB" dirty="0">
                <a:latin typeface="Comic Sans MS" panose="030F0702030302020204" pitchFamily="66" charset="0"/>
              </a:rPr>
              <a:t>fall of Empires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	. the </a:t>
            </a:r>
            <a:r>
              <a:rPr lang="en-GB" dirty="0">
                <a:latin typeface="Comic Sans MS" panose="030F0702030302020204" pitchFamily="66" charset="0"/>
              </a:rPr>
              <a:t>betrayal of </a:t>
            </a:r>
            <a:r>
              <a:rPr lang="en-GB" dirty="0" smtClean="0">
                <a:latin typeface="Comic Sans MS" panose="030F0702030302020204" pitchFamily="66" charset="0"/>
              </a:rPr>
              <a:t>principles     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	. </a:t>
            </a:r>
            <a:r>
              <a:rPr lang="en-GB" dirty="0">
                <a:latin typeface="Comic Sans MS" panose="030F0702030302020204" pitchFamily="66" charset="0"/>
              </a:rPr>
              <a:t>the loss of the moral </a:t>
            </a:r>
            <a:r>
              <a:rPr lang="en-GB" dirty="0" smtClean="0">
                <a:latin typeface="Comic Sans MS" panose="030F0702030302020204" pitchFamily="66" charset="0"/>
              </a:rPr>
              <a:t>high ground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96318" y="3489528"/>
            <a:ext cx="579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OUTCOME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800" dirty="0" smtClean="0">
                <a:latin typeface="Comic Sans MS" panose="030F0702030302020204" pitchFamily="66" charset="0"/>
              </a:rPr>
              <a:t>≠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INITIAL INTENTIONS</a:t>
            </a:r>
            <a:endParaRPr lang="en-GB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Nach links gekrümmter Pfeil 8"/>
          <p:cNvSpPr/>
          <p:nvPr/>
        </p:nvSpPr>
        <p:spPr>
          <a:xfrm rot="5400000">
            <a:off x="8493857" y="2568239"/>
            <a:ext cx="1840059" cy="4605968"/>
          </a:xfrm>
          <a:prstGeom prst="curvedLeftArrow">
            <a:avLst>
              <a:gd name="adj1" fmla="val 25000"/>
              <a:gd name="adj2" fmla="val 50000"/>
              <a:gd name="adj3" fmla="val 593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23729" y="5852808"/>
            <a:ext cx="291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Activities</a:t>
            </a:r>
            <a:r>
              <a:rPr lang="de-DE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de-DE" sz="2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/ </a:t>
            </a:r>
            <a:r>
              <a:rPr lang="de-DE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B</a:t>
            </a:r>
            <a:r>
              <a:rPr lang="de-DE" sz="20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ehaviour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17407" cy="1400530"/>
          </a:xfrm>
        </p:spPr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Tragedy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IR – First </a:t>
            </a:r>
            <a:r>
              <a:rPr lang="de-DE" dirty="0" err="1" smtClean="0">
                <a:latin typeface="Comic Sans MS" panose="030F0702030302020204" pitchFamily="66" charset="0"/>
              </a:rPr>
              <a:t>Considerations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958700" cy="4668576"/>
          </a:xfrm>
        </p:spPr>
        <p:txBody>
          <a:bodyPr>
            <a:normAutofit lnSpcReduction="10000"/>
          </a:bodyPr>
          <a:lstStyle/>
          <a:p>
            <a:r>
              <a:rPr lang="de-DE" sz="2400" dirty="0" smtClean="0">
                <a:latin typeface="Comic Sans MS" panose="030F0702030302020204" pitchFamily="66" charset="0"/>
              </a:rPr>
              <a:t>BREXIT: </a:t>
            </a:r>
            <a:r>
              <a:rPr lang="de-DE" sz="2400" dirty="0" err="1" smtClean="0">
                <a:latin typeface="Comic Sans MS" panose="030F0702030302020204" pitchFamily="66" charset="0"/>
              </a:rPr>
              <a:t>Decision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UK </a:t>
            </a:r>
            <a:r>
              <a:rPr lang="de-DE" sz="2400" dirty="0" err="1" smtClean="0">
                <a:latin typeface="Comic Sans MS" panose="030F0702030302020204" pitchFamily="66" charset="0"/>
              </a:rPr>
              <a:t>government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leave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EU.</a:t>
            </a:r>
          </a:p>
          <a:p>
            <a:pPr marL="0" indent="0">
              <a:buNone/>
            </a:pPr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smtClean="0">
                <a:latin typeface="Comic Sans MS" panose="030F0702030302020204" pitchFamily="66" charset="0"/>
              </a:rPr>
              <a:t>US </a:t>
            </a:r>
            <a:r>
              <a:rPr lang="de-DE" sz="2400" dirty="0" err="1" smtClean="0">
                <a:latin typeface="Comic Sans MS" panose="030F0702030302020204" pitchFamily="66" charset="0"/>
              </a:rPr>
              <a:t>Government</a:t>
            </a:r>
            <a:r>
              <a:rPr lang="de-DE" sz="2400" dirty="0" smtClean="0">
                <a:latin typeface="Comic Sans MS" panose="030F0702030302020204" pitchFamily="66" charset="0"/>
              </a:rPr>
              <a:t>: </a:t>
            </a:r>
            <a:r>
              <a:rPr lang="de-DE" sz="2400" dirty="0" err="1" smtClean="0">
                <a:latin typeface="Comic Sans MS" panose="030F0702030302020204" pitchFamily="66" charset="0"/>
              </a:rPr>
              <a:t>Decision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current</a:t>
            </a:r>
            <a:r>
              <a:rPr lang="de-DE" sz="2400" dirty="0" smtClean="0">
                <a:latin typeface="Comic Sans MS" panose="030F0702030302020204" pitchFamily="66" charset="0"/>
              </a:rPr>
              <a:t> US </a:t>
            </a:r>
            <a:r>
              <a:rPr lang="de-DE" sz="2400" dirty="0" err="1" smtClean="0">
                <a:latin typeface="Comic Sans MS" panose="030F0702030302020204" pitchFamily="66" charset="0"/>
              </a:rPr>
              <a:t>president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withdraw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from</a:t>
            </a:r>
            <a:r>
              <a:rPr lang="de-DE" sz="2400" dirty="0" smtClean="0">
                <a:latin typeface="Comic Sans MS" panose="030F0702030302020204" pitchFamily="66" charset="0"/>
              </a:rPr>
              <a:t> multilateral </a:t>
            </a:r>
            <a:r>
              <a:rPr lang="de-DE" sz="2400" dirty="0" err="1" smtClean="0">
                <a:latin typeface="Comic Sans MS" panose="030F0702030302020204" pitchFamily="66" charset="0"/>
              </a:rPr>
              <a:t>agreements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oppose</a:t>
            </a:r>
            <a:r>
              <a:rPr lang="de-DE" sz="2400" dirty="0" smtClean="0">
                <a:latin typeface="Comic Sans MS" panose="030F0702030302020204" pitchFamily="66" charset="0"/>
              </a:rPr>
              <a:t> UN </a:t>
            </a:r>
            <a:r>
              <a:rPr lang="de-DE" sz="2400" dirty="0" err="1" smtClean="0">
                <a:latin typeface="Comic Sans MS" panose="030F0702030302020204" pitchFamily="66" charset="0"/>
              </a:rPr>
              <a:t>institutions</a:t>
            </a:r>
            <a:r>
              <a:rPr lang="de-DE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err="1" smtClean="0">
                <a:latin typeface="Comic Sans MS" panose="030F0702030302020204" pitchFamily="66" charset="0"/>
              </a:rPr>
              <a:t>Refugee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Crisis</a:t>
            </a:r>
            <a:r>
              <a:rPr lang="de-DE" sz="2400" dirty="0" smtClean="0">
                <a:latin typeface="Comic Sans MS" panose="030F0702030302020204" pitchFamily="66" charset="0"/>
              </a:rPr>
              <a:t> in Europe in 2015/2016: </a:t>
            </a:r>
            <a:r>
              <a:rPr lang="de-DE" sz="2400" dirty="0" err="1" smtClean="0">
                <a:latin typeface="Comic Sans MS" panose="030F0702030302020204" pitchFamily="66" charset="0"/>
              </a:rPr>
              <a:t>Decision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German </a:t>
            </a:r>
            <a:r>
              <a:rPr lang="de-DE" sz="2400" dirty="0" err="1" smtClean="0">
                <a:latin typeface="Comic Sans MS" panose="030F0702030302020204" pitchFamily="66" charset="0"/>
              </a:rPr>
              <a:t>Chancellor</a:t>
            </a:r>
            <a:r>
              <a:rPr lang="de-DE" sz="2400" dirty="0" smtClean="0">
                <a:latin typeface="Comic Sans MS" panose="030F0702030302020204" pitchFamily="66" charset="0"/>
              </a:rPr>
              <a:t> Angela Merkel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 smtClean="0">
                <a:latin typeface="Comic Sans MS" panose="030F0702030302020204" pitchFamily="66" charset="0"/>
              </a:rPr>
              <a:t> open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borders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hundreds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thousands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Syrian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refugees</a:t>
            </a:r>
            <a:r>
              <a:rPr lang="de-DE" sz="2400" dirty="0" smtClean="0">
                <a:latin typeface="Comic Sans MS" panose="030F0702030302020204" pitchFamily="66" charset="0"/>
              </a:rPr>
              <a:t>. </a:t>
            </a:r>
          </a:p>
          <a:p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smtClean="0">
                <a:latin typeface="Comic Sans MS" panose="030F0702030302020204" pitchFamily="66" charset="0"/>
              </a:rPr>
              <a:t>2008 Financial </a:t>
            </a:r>
            <a:r>
              <a:rPr lang="de-DE" sz="2400" dirty="0" err="1" smtClean="0">
                <a:latin typeface="Comic Sans MS" panose="030F0702030302020204" pitchFamily="66" charset="0"/>
              </a:rPr>
              <a:t>Crisis</a:t>
            </a:r>
            <a:r>
              <a:rPr lang="de-DE" sz="2400" dirty="0" smtClean="0">
                <a:latin typeface="Comic Sans MS" panose="030F0702030302020204" pitchFamily="66" charset="0"/>
              </a:rPr>
              <a:t>: </a:t>
            </a:r>
            <a:r>
              <a:rPr lang="de-DE" sz="2400" dirty="0" err="1" smtClean="0">
                <a:latin typeface="Comic Sans MS" panose="030F0702030302020204" pitchFamily="66" charset="0"/>
              </a:rPr>
              <a:t>Decision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US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European </a:t>
            </a:r>
            <a:r>
              <a:rPr lang="de-DE" sz="2400" dirty="0" err="1" smtClean="0">
                <a:latin typeface="Comic Sans MS" panose="030F0702030302020204" pitchFamily="66" charset="0"/>
              </a:rPr>
              <a:t>governments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bailout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banks</a:t>
            </a:r>
            <a:r>
              <a:rPr lang="de-DE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7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omic Sans MS" panose="030F0702030302020204" pitchFamily="66" charset="0"/>
              </a:rPr>
              <a:t>IR-</a:t>
            </a:r>
            <a:r>
              <a:rPr lang="de-DE" dirty="0" err="1" smtClean="0">
                <a:latin typeface="Comic Sans MS" panose="030F0702030302020204" pitchFamily="66" charset="0"/>
              </a:rPr>
              <a:t>Theories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Tragedy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111" y="2079812"/>
            <a:ext cx="10541841" cy="4195481"/>
          </a:xfrm>
        </p:spPr>
        <p:txBody>
          <a:bodyPr/>
          <a:lstStyle/>
          <a:p>
            <a:r>
              <a:rPr lang="de-DE" sz="2400" dirty="0" err="1" smtClean="0">
                <a:latin typeface="Comic Sans MS" panose="030F0702030302020204" pitchFamily="66" charset="0"/>
              </a:rPr>
              <a:t>According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to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your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theory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political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theorist</a:t>
            </a:r>
            <a:r>
              <a:rPr lang="de-DE" sz="2400" dirty="0" smtClean="0">
                <a:latin typeface="Comic Sans MS" panose="030F0702030302020204" pitchFamily="66" charset="0"/>
              </a:rPr>
              <a:t>(s), </a:t>
            </a:r>
          </a:p>
          <a:p>
            <a:pPr marL="0" indent="0">
              <a:buNone/>
            </a:pPr>
            <a:r>
              <a:rPr lang="de-DE" sz="2400" dirty="0">
                <a:latin typeface="Comic Sans MS" panose="030F0702030302020204" pitchFamily="66" charset="0"/>
              </a:rPr>
              <a:t>	</a:t>
            </a:r>
            <a:r>
              <a:rPr lang="de-DE" sz="2400" dirty="0" err="1" smtClean="0">
                <a:latin typeface="Comic Sans MS" panose="030F0702030302020204" pitchFamily="66" charset="0"/>
              </a:rPr>
              <a:t>what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tragedy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IR?</a:t>
            </a:r>
          </a:p>
          <a:p>
            <a:pPr marL="0" indent="0">
              <a:buNone/>
            </a:pPr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err="1" smtClean="0">
                <a:latin typeface="Comic Sans MS" panose="030F0702030302020204" pitchFamily="66" charset="0"/>
              </a:rPr>
              <a:t>How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does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tragedy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materialise</a:t>
            </a:r>
            <a:r>
              <a:rPr lang="de-DE" sz="2400" dirty="0" smtClean="0">
                <a:latin typeface="Comic Sans MS" panose="030F0702030302020204" pitchFamily="66" charset="0"/>
              </a:rPr>
              <a:t> in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international </a:t>
            </a:r>
            <a:r>
              <a:rPr lang="de-DE" sz="2400" dirty="0" err="1" smtClean="0">
                <a:latin typeface="Comic Sans MS" panose="030F0702030302020204" pitchFamily="66" charset="0"/>
              </a:rPr>
              <a:t>system</a:t>
            </a:r>
            <a:r>
              <a:rPr lang="de-DE" sz="2400" dirty="0" smtClean="0">
                <a:latin typeface="Comic Sans MS" panose="030F0702030302020204" pitchFamily="66" charset="0"/>
              </a:rPr>
              <a:t>?</a:t>
            </a:r>
          </a:p>
          <a:p>
            <a:endParaRPr lang="de-DE" sz="2400" dirty="0">
              <a:latin typeface="Comic Sans MS" panose="030F0702030302020204" pitchFamily="66" charset="0"/>
            </a:endParaRPr>
          </a:p>
          <a:p>
            <a:r>
              <a:rPr lang="de-DE" sz="2400" dirty="0" err="1" smtClean="0">
                <a:latin typeface="Comic Sans MS" panose="030F0702030302020204" pitchFamily="66" charset="0"/>
              </a:rPr>
              <a:t>Describe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decisions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and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actions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of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major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protagonists</a:t>
            </a:r>
            <a:r>
              <a:rPr lang="de-DE" sz="2400" dirty="0" smtClean="0">
                <a:latin typeface="Comic Sans MS" panose="030F0702030302020204" pitchFamily="66" charset="0"/>
              </a:rPr>
              <a:t> in </a:t>
            </a:r>
            <a:r>
              <a:rPr lang="de-DE" sz="2400" dirty="0" err="1" smtClean="0">
                <a:latin typeface="Comic Sans MS" panose="030F0702030302020204" pitchFamily="66" charset="0"/>
              </a:rPr>
              <a:t>these</a:t>
            </a:r>
            <a:r>
              <a:rPr lang="de-DE" sz="2400" dirty="0" smtClean="0">
                <a:latin typeface="Comic Sans MS" panose="030F0702030302020204" pitchFamily="66" charset="0"/>
              </a:rPr>
              <a:t> tragedies!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2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Comic Sans MS" panose="030F0702030302020204" pitchFamily="66" charset="0"/>
              </a:rPr>
              <a:t>Theories</a:t>
            </a:r>
            <a:r>
              <a:rPr lang="de-DE" dirty="0" smtClean="0">
                <a:latin typeface="Comic Sans MS" panose="030F0702030302020204" pitchFamily="66" charset="0"/>
              </a:rPr>
              <a:t> </a:t>
            </a:r>
            <a:r>
              <a:rPr lang="de-DE" dirty="0" err="1" smtClean="0">
                <a:latin typeface="Comic Sans MS" panose="030F0702030302020204" pitchFamily="66" charset="0"/>
              </a:rPr>
              <a:t>and</a:t>
            </a:r>
            <a:r>
              <a:rPr lang="de-DE" dirty="0" smtClean="0">
                <a:latin typeface="Comic Sans MS" panose="030F0702030302020204" pitchFamily="66" charset="0"/>
              </a:rPr>
              <a:t> Single Stories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9076" cy="4195481"/>
          </a:xfrm>
        </p:spPr>
        <p:txBody>
          <a:bodyPr/>
          <a:lstStyle/>
          <a:p>
            <a:r>
              <a:rPr lang="de-DE" sz="2400" dirty="0" err="1" smtClean="0">
                <a:latin typeface="Comic Sans MS" panose="030F0702030302020204" pitchFamily="66" charset="0"/>
              </a:rPr>
              <a:t>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your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theory</a:t>
            </a:r>
            <a:r>
              <a:rPr lang="de-DE" sz="2400" dirty="0" smtClean="0">
                <a:latin typeface="Comic Sans MS" panose="030F0702030302020204" pitchFamily="66" charset="0"/>
              </a:rPr>
              <a:t> a </a:t>
            </a:r>
            <a:r>
              <a:rPr lang="de-DE" sz="2400" dirty="0" err="1" smtClean="0">
                <a:latin typeface="Comic Sans MS" panose="030F0702030302020204" pitchFamily="66" charset="0"/>
              </a:rPr>
              <a:t>single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story</a:t>
            </a:r>
            <a:r>
              <a:rPr lang="de-DE" sz="2400" dirty="0" smtClean="0">
                <a:latin typeface="Comic Sans MS" panose="030F0702030302020204" pitchFamily="66" charset="0"/>
              </a:rPr>
              <a:t>?</a:t>
            </a:r>
          </a:p>
          <a:p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err="1" smtClean="0">
                <a:latin typeface="Comic Sans MS" panose="030F0702030302020204" pitchFamily="66" charset="0"/>
              </a:rPr>
              <a:t>If</a:t>
            </a:r>
            <a:r>
              <a:rPr lang="de-DE" sz="2400" dirty="0" smtClean="0">
                <a:latin typeface="Comic Sans MS" panose="030F0702030302020204" pitchFamily="66" charset="0"/>
              </a:rPr>
              <a:t> not, </a:t>
            </a:r>
            <a:r>
              <a:rPr lang="de-DE" sz="2400" dirty="0" err="1" smtClean="0">
                <a:latin typeface="Comic Sans MS" panose="030F0702030302020204" pitchFamily="66" charset="0"/>
              </a:rPr>
              <a:t>why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the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case</a:t>
            </a:r>
            <a:r>
              <a:rPr lang="de-DE" sz="2400" dirty="0" smtClean="0"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endParaRPr lang="de-DE" sz="2400" dirty="0" smtClean="0">
              <a:latin typeface="Comic Sans MS" panose="030F0702030302020204" pitchFamily="66" charset="0"/>
            </a:endParaRPr>
          </a:p>
          <a:p>
            <a:r>
              <a:rPr lang="de-DE" sz="2400" dirty="0" err="1" smtClean="0">
                <a:latin typeface="Comic Sans MS" panose="030F0702030302020204" pitchFamily="66" charset="0"/>
              </a:rPr>
              <a:t>If</a:t>
            </a:r>
            <a:r>
              <a:rPr lang="de-DE" sz="2400" dirty="0" smtClean="0">
                <a:latin typeface="Comic Sans MS" panose="030F0702030302020204" pitchFamily="66" charset="0"/>
              </a:rPr>
              <a:t> so, </a:t>
            </a:r>
            <a:r>
              <a:rPr lang="de-DE" sz="2400" dirty="0" err="1">
                <a:latin typeface="Comic Sans MS" panose="030F0702030302020204" pitchFamily="66" charset="0"/>
              </a:rPr>
              <a:t>w</a:t>
            </a:r>
            <a:r>
              <a:rPr lang="de-DE" sz="2400" dirty="0" err="1" smtClean="0">
                <a:latin typeface="Comic Sans MS" panose="030F0702030302020204" pitchFamily="66" charset="0"/>
              </a:rPr>
              <a:t>hat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does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this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story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emphasise</a:t>
            </a:r>
            <a:r>
              <a:rPr lang="de-DE" sz="2400" dirty="0" smtClean="0">
                <a:latin typeface="Comic Sans MS" panose="030F0702030302020204" pitchFamily="66" charset="0"/>
              </a:rPr>
              <a:t>, </a:t>
            </a:r>
            <a:r>
              <a:rPr lang="de-DE" sz="2400" dirty="0" err="1" smtClean="0">
                <a:latin typeface="Comic Sans MS" panose="030F0702030302020204" pitchFamily="66" charset="0"/>
              </a:rPr>
              <a:t>what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does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it</a:t>
            </a:r>
            <a:r>
              <a:rPr lang="de-DE" sz="2400" dirty="0" smtClean="0">
                <a:latin typeface="Comic Sans MS" panose="030F0702030302020204" pitchFamily="66" charset="0"/>
              </a:rPr>
              <a:t> </a:t>
            </a:r>
            <a:r>
              <a:rPr lang="de-DE" sz="2400" dirty="0" err="1" smtClean="0">
                <a:latin typeface="Comic Sans MS" panose="030F0702030302020204" pitchFamily="66" charset="0"/>
              </a:rPr>
              <a:t>ignore</a:t>
            </a:r>
            <a:r>
              <a:rPr lang="de-DE" sz="2400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76519" y="936812"/>
            <a:ext cx="11815482" cy="47378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de-DE" sz="3200" u="sng" dirty="0" err="1" smtClean="0">
                <a:latin typeface="Comic Sans MS" panose="030F0702030302020204" pitchFamily="66" charset="0"/>
              </a:rPr>
              <a:t>Similarities</a:t>
            </a:r>
            <a:endParaRPr lang="de-DE" sz="3200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de-DE" sz="3200" u="sng" dirty="0" smtClean="0">
              <a:latin typeface="Comic Sans MS" panose="030F0702030302020204" pitchFamily="66" charset="0"/>
            </a:endParaRPr>
          </a:p>
          <a:p>
            <a:r>
              <a:rPr lang="de-DE" sz="3200" dirty="0" err="1" smtClean="0">
                <a:latin typeface="Comic Sans MS" panose="030F0702030302020204" pitchFamily="66" charset="0"/>
              </a:rPr>
              <a:t>Anarchic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self-help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system</a:t>
            </a:r>
            <a:r>
              <a:rPr lang="de-DE" sz="3200" dirty="0">
                <a:latin typeface="Comic Sans MS" panose="030F0702030302020204" pitchFamily="66" charset="0"/>
              </a:rPr>
              <a:t> </a:t>
            </a:r>
            <a:r>
              <a:rPr lang="de-DE" sz="3200" dirty="0" smtClean="0">
                <a:latin typeface="Comic Sans MS" panose="030F0702030302020204" pitchFamily="66" charset="0"/>
              </a:rPr>
              <a:t>(</a:t>
            </a:r>
            <a:r>
              <a:rPr lang="de-DE" sz="3200" dirty="0" err="1" smtClean="0">
                <a:latin typeface="Comic Sans MS" panose="030F0702030302020204" pitchFamily="66" charset="0"/>
              </a:rPr>
              <a:t>absence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of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constraints</a:t>
            </a:r>
            <a:r>
              <a:rPr lang="de-DE" sz="3200" dirty="0" smtClean="0">
                <a:latin typeface="Comic Sans MS" panose="030F0702030302020204" pitchFamily="66" charset="0"/>
              </a:rPr>
              <a:t> on </a:t>
            </a:r>
            <a:r>
              <a:rPr lang="de-DE" sz="3200" dirty="0" err="1" smtClean="0">
                <a:latin typeface="Comic Sans MS" panose="030F0702030302020204" pitchFamily="66" charset="0"/>
              </a:rPr>
              <a:t>state</a:t>
            </a:r>
            <a:r>
              <a:rPr lang="de-DE" sz="3200" dirty="0" smtClean="0">
                <a:latin typeface="Comic Sans MS" panose="030F0702030302020204" pitchFamily="66" charset="0"/>
              </a:rPr>
              <a:t> power)</a:t>
            </a:r>
          </a:p>
          <a:p>
            <a:r>
              <a:rPr lang="de-DE" sz="3200" dirty="0" smtClean="0">
                <a:latin typeface="Comic Sans MS" panose="030F0702030302020204" pitchFamily="66" charset="0"/>
              </a:rPr>
              <a:t>The </a:t>
            </a:r>
            <a:r>
              <a:rPr lang="de-DE" sz="3200" dirty="0" err="1" smtClean="0">
                <a:latin typeface="Comic Sans MS" panose="030F0702030302020204" pitchFamily="66" charset="0"/>
              </a:rPr>
              <a:t>state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as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the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primary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actor</a:t>
            </a:r>
            <a:endParaRPr lang="de-DE" sz="3200" dirty="0" smtClean="0">
              <a:latin typeface="Comic Sans MS" panose="030F0702030302020204" pitchFamily="66" charset="0"/>
            </a:endParaRPr>
          </a:p>
          <a:p>
            <a:r>
              <a:rPr lang="de-DE" sz="3200" dirty="0" err="1" smtClean="0">
                <a:latin typeface="Comic Sans MS" panose="030F0702030302020204" pitchFamily="66" charset="0"/>
              </a:rPr>
              <a:t>Importance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of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military</a:t>
            </a:r>
            <a:r>
              <a:rPr lang="de-DE" sz="3200" dirty="0" smtClean="0">
                <a:latin typeface="Comic Sans MS" panose="030F0702030302020204" pitchFamily="66" charset="0"/>
              </a:rPr>
              <a:t> </a:t>
            </a:r>
            <a:r>
              <a:rPr lang="de-DE" sz="3200" dirty="0" err="1" smtClean="0">
                <a:latin typeface="Comic Sans MS" panose="030F0702030302020204" pitchFamily="66" charset="0"/>
              </a:rPr>
              <a:t>capabilities</a:t>
            </a:r>
            <a:endParaRPr lang="de-DE" sz="3200" dirty="0" smtClean="0">
              <a:latin typeface="Comic Sans MS" panose="030F0702030302020204" pitchFamily="66" charset="0"/>
            </a:endParaRPr>
          </a:p>
          <a:p>
            <a:r>
              <a:rPr lang="de-DE" sz="3200" dirty="0" err="1" smtClean="0">
                <a:latin typeface="Comic Sans MS" panose="030F0702030302020204" pitchFamily="66" charset="0"/>
              </a:rPr>
              <a:t>Pessimism</a:t>
            </a:r>
            <a:endParaRPr lang="de-DE" sz="3200" dirty="0" smtClean="0">
              <a:latin typeface="Comic Sans MS" panose="030F0702030302020204" pitchFamily="66" charset="0"/>
            </a:endParaRPr>
          </a:p>
          <a:p>
            <a:r>
              <a:rPr lang="de-DE" sz="3200" dirty="0" smtClean="0">
                <a:latin typeface="Comic Sans MS" panose="030F0702030302020204" pitchFamily="66" charset="0"/>
              </a:rPr>
              <a:t>Balance </a:t>
            </a:r>
            <a:r>
              <a:rPr lang="de-DE" sz="3200" dirty="0" err="1" smtClean="0">
                <a:latin typeface="Comic Sans MS" panose="030F0702030302020204" pitchFamily="66" charset="0"/>
              </a:rPr>
              <a:t>of</a:t>
            </a:r>
            <a:r>
              <a:rPr lang="de-DE" sz="3200" dirty="0" smtClean="0">
                <a:latin typeface="Comic Sans MS" panose="030F0702030302020204" pitchFamily="66" charset="0"/>
              </a:rPr>
              <a:t> power (</a:t>
            </a:r>
            <a:r>
              <a:rPr lang="de-DE" sz="3200" dirty="0" err="1" smtClean="0">
                <a:latin typeface="Comic Sans MS" panose="030F0702030302020204" pitchFamily="66" charset="0"/>
              </a:rPr>
              <a:t>multipolarism</a:t>
            </a:r>
            <a:r>
              <a:rPr lang="de-DE" sz="3200" dirty="0" smtClean="0">
                <a:latin typeface="Comic Sans MS" panose="030F0702030302020204" pitchFamily="66" charset="0"/>
              </a:rPr>
              <a:t> / </a:t>
            </a:r>
            <a:r>
              <a:rPr lang="de-DE" sz="3200" dirty="0" err="1" smtClean="0">
                <a:latin typeface="Comic Sans MS" panose="030F0702030302020204" pitchFamily="66" charset="0"/>
              </a:rPr>
              <a:t>bipolarism</a:t>
            </a:r>
            <a:r>
              <a:rPr lang="de-DE" sz="32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de-DE" sz="3200" dirty="0" smtClean="0">
                <a:latin typeface="Comic Sans MS" panose="030F0702030302020204" pitchFamily="66" charset="0"/>
              </a:rPr>
              <a:t>Security </a:t>
            </a:r>
            <a:r>
              <a:rPr lang="de-DE" sz="3200" dirty="0" err="1" smtClean="0">
                <a:latin typeface="Comic Sans MS" panose="030F0702030302020204" pitchFamily="66" charset="0"/>
              </a:rPr>
              <a:t>dilemma</a:t>
            </a:r>
            <a:endParaRPr lang="de-DE" sz="3200" dirty="0" smtClean="0">
              <a:latin typeface="Comic Sans MS" panose="030F0702030302020204" pitchFamily="66" charset="0"/>
            </a:endParaRPr>
          </a:p>
          <a:p>
            <a:r>
              <a:rPr lang="de-DE" sz="3200" dirty="0" smtClean="0">
                <a:latin typeface="Comic Sans MS" panose="030F0702030302020204" pitchFamily="66" charset="0"/>
              </a:rPr>
              <a:t>Politics = Power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2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447</Words>
  <Application>Microsoft Office PowerPoint</Application>
  <PresentationFormat>Breitbild</PresentationFormat>
  <Paragraphs>116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Bradley Hand ITC</vt:lpstr>
      <vt:lpstr>Century Gothic</vt:lpstr>
      <vt:lpstr>Comic Sans MS</vt:lpstr>
      <vt:lpstr>Wingdings</vt:lpstr>
      <vt:lpstr>Wingdings 3</vt:lpstr>
      <vt:lpstr>Ion</vt:lpstr>
      <vt:lpstr>Tragedy</vt:lpstr>
      <vt:lpstr>The Medium of narrative …</vt:lpstr>
      <vt:lpstr>Brainstorming …</vt:lpstr>
      <vt:lpstr>Tragedy in Ancient Greece</vt:lpstr>
      <vt:lpstr>The dominant storyline: TRAGEDY  </vt:lpstr>
      <vt:lpstr>Tragedy and IR – First Considerations</vt:lpstr>
      <vt:lpstr>IR-Theories and Tragedy</vt:lpstr>
      <vt:lpstr>Theories and Single Stories</vt:lpstr>
      <vt:lpstr>PowerPoint-Präsentation</vt:lpstr>
      <vt:lpstr>PowerPoint-Präsentation</vt:lpstr>
      <vt:lpstr>Realists‘, Neo-realists‘ and neo-liberals‘  tragic reading of world politics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Tragedy</dc:title>
  <dc:creator>Markus Fraundorfer</dc:creator>
  <cp:lastModifiedBy>Markus Fraundorfer</cp:lastModifiedBy>
  <cp:revision>29</cp:revision>
  <dcterms:created xsi:type="dcterms:W3CDTF">2017-03-29T14:07:40Z</dcterms:created>
  <dcterms:modified xsi:type="dcterms:W3CDTF">2017-08-28T12:20:09Z</dcterms:modified>
</cp:coreProperties>
</file>