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0"/>
  </p:notesMasterIdLst>
  <p:sldIdLst>
    <p:sldId id="263" r:id="rId2"/>
    <p:sldId id="264" r:id="rId3"/>
    <p:sldId id="265" r:id="rId4"/>
    <p:sldId id="266" r:id="rId5"/>
    <p:sldId id="269" r:id="rId6"/>
    <p:sldId id="267" r:id="rId7"/>
    <p:sldId id="268" r:id="rId8"/>
    <p:sldId id="271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50698-F996-4D82-AD68-76C47F5BB079}" type="datetimeFigureOut">
              <a:rPr lang="pt-BR" smtClean="0"/>
              <a:pPr/>
              <a:t>04/12/2015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107D6-CA99-4A6F-ACB3-DF07BAD883B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14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04/12/2015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04/12/2015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04/12/2015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04/12/2015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04/12/2015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04/12/2015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04/12/2015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04/12/2015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04/12/2015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04/12/2015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04/12/2015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E8437-1EE4-4D78-B2BC-7A18B6F0CEB0}" type="datetimeFigureOut">
              <a:rPr lang="pt-BR" smtClean="0"/>
              <a:pPr/>
              <a:t>04/12/2015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7BA73-9F89-426E-B5E0-2E4F62AAF428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http://blog.cha.go.kr/user/kso1259/images/DSC02143_0.JPG" TargetMode="External"/><Relationship Id="rId7" Type="http://schemas.openxmlformats.org/officeDocument/2006/relationships/image" Target="http://cafe.cha.go.kr/user/kso1259/images/DSC0214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http://cafe.cha.go.kr/user/sl9518/images/DSC04566.JPG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cfile9.uf.tistory.com/image/27588C475566B53520333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755576" y="548680"/>
            <a:ext cx="8115423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>
              <a:spcBef>
                <a:spcPts val="600"/>
              </a:spcBef>
            </a:pPr>
            <a:r>
              <a:rPr lang="pt-BR" sz="9200" b="1" dirty="0" smtClean="0"/>
              <a:t>Pansori, </a:t>
            </a:r>
            <a:r>
              <a:rPr lang="pt-BR" altLang="ko-KR" sz="9200" b="1" dirty="0"/>
              <a:t>a arte coreana de contar </a:t>
            </a:r>
            <a:r>
              <a:rPr lang="pt-BR" altLang="ko-KR" sz="9200" b="1" dirty="0" smtClean="0"/>
              <a:t>histórias</a:t>
            </a:r>
            <a:endParaRPr lang="pt-BR" altLang="ko-KR" sz="9200" b="1" dirty="0" smtClean="0"/>
          </a:p>
        </p:txBody>
      </p:sp>
      <p:sp>
        <p:nvSpPr>
          <p:cNvPr id="2" name="직사각형 1"/>
          <p:cNvSpPr/>
          <p:nvPr/>
        </p:nvSpPr>
        <p:spPr>
          <a:xfrm>
            <a:off x="683568" y="1268760"/>
            <a:ext cx="49965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1">
              <a:buFontTx/>
              <a:buChar char="-"/>
            </a:pPr>
            <a:r>
              <a:rPr lang="pt-BR" altLang="ko-KR" dirty="0" smtClean="0"/>
              <a:t>Gênero </a:t>
            </a:r>
            <a:r>
              <a:rPr lang="pt-BR" altLang="ko-KR" dirty="0"/>
              <a:t>musical nascido no século 18 e em voga durante todo o século </a:t>
            </a:r>
            <a:r>
              <a:rPr lang="pt-BR" altLang="ko-KR" dirty="0" smtClean="0"/>
              <a:t>19</a:t>
            </a:r>
          </a:p>
          <a:p>
            <a:pPr marL="285750" indent="-285750" latinLnBrk="1">
              <a:buFontTx/>
              <a:buChar char="-"/>
            </a:pPr>
            <a:r>
              <a:rPr lang="pt-BR" altLang="ko-KR" dirty="0" smtClean="0"/>
              <a:t>Início </a:t>
            </a:r>
            <a:r>
              <a:rPr lang="pt-BR" altLang="ko-KR" dirty="0"/>
              <a:t>na cultura popular, conquistando, </a:t>
            </a:r>
            <a:r>
              <a:rPr lang="pt-BR" altLang="ko-KR" dirty="0" smtClean="0"/>
              <a:t>depois, a nobreza. </a:t>
            </a:r>
            <a:r>
              <a:rPr lang="pt-BR" altLang="ko-KR" dirty="0"/>
              <a:t>Com isso, alguns traços burlescos próprios da cultura popular </a:t>
            </a:r>
            <a:r>
              <a:rPr lang="pt-BR" altLang="ko-KR" dirty="0" smtClean="0"/>
              <a:t>atenuaram-se.</a:t>
            </a:r>
          </a:p>
          <a:p>
            <a:pPr marL="285750" indent="-285750" latinLnBrk="1">
              <a:buFontTx/>
              <a:buChar char="-"/>
            </a:pPr>
            <a:r>
              <a:rPr lang="pt-BR" altLang="ko-KR" i="1" dirty="0" smtClean="0"/>
              <a:t>Pan</a:t>
            </a:r>
            <a:r>
              <a:rPr lang="pt-BR" altLang="ko-KR" dirty="0" smtClean="0"/>
              <a:t> = </a:t>
            </a:r>
            <a:r>
              <a:rPr lang="ko-KR" altLang="ko-KR" dirty="0" smtClean="0"/>
              <a:t>“</a:t>
            </a:r>
            <a:r>
              <a:rPr lang="en-US" altLang="ko-KR" dirty="0" err="1" smtClean="0"/>
              <a:t>qualquer</a:t>
            </a:r>
            <a:r>
              <a:rPr lang="en-US" altLang="ko-KR" dirty="0" smtClean="0"/>
              <a:t> </a:t>
            </a:r>
            <a:r>
              <a:rPr lang="pt-BR" altLang="ko-KR" dirty="0"/>
              <a:t>lugar </a:t>
            </a:r>
            <a:r>
              <a:rPr lang="pt-BR" altLang="ko-KR" dirty="0" smtClean="0"/>
              <a:t>(microuniverso) não especifico onde </a:t>
            </a:r>
            <a:r>
              <a:rPr lang="pt-BR" altLang="ko-KR" dirty="0"/>
              <a:t>pessoas se reúnem e acontece um evento</a:t>
            </a:r>
            <a:r>
              <a:rPr lang="ko-KR" altLang="ko-KR" dirty="0" smtClean="0"/>
              <a:t>”</a:t>
            </a:r>
            <a:endParaRPr lang="pt-BR" altLang="ko-KR" dirty="0" smtClean="0"/>
          </a:p>
          <a:p>
            <a:pPr marL="285750" indent="-285750" latinLnBrk="1">
              <a:buFontTx/>
              <a:buChar char="-"/>
            </a:pPr>
            <a:r>
              <a:rPr lang="pt-BR" altLang="ko-KR" dirty="0" smtClean="0"/>
              <a:t>Num </a:t>
            </a:r>
            <a:r>
              <a:rPr lang="pt-BR" altLang="ko-KR" i="1" dirty="0"/>
              <a:t>pan</a:t>
            </a:r>
            <a:r>
              <a:rPr lang="pt-BR" altLang="ko-KR" dirty="0"/>
              <a:t> há vários atores e também audiência, e o evento acontece através de suas interações. </a:t>
            </a:r>
            <a:endParaRPr lang="ko-KR" altLang="ko-KR" dirty="0"/>
          </a:p>
        </p:txBody>
      </p:sp>
      <p:pic>
        <p:nvPicPr>
          <p:cNvPr id="1027" name="그림 13" descr="http://i.kdaq.empas.com/imgs/knsi.tsp/344504/7/판소리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24" y="1151866"/>
            <a:ext cx="319087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1" descr="http://4000cc.co.kr/board/data/munhwa/panso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84" y="4410695"/>
            <a:ext cx="2600325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jjan.kr/news/photo/200311/105781_311_47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56" y="4312270"/>
            <a:ext cx="4762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1"/>
            <a:ext cx="5194920" cy="2160240"/>
          </a:xfrm>
        </p:spPr>
        <p:txBody>
          <a:bodyPr>
            <a:normAutofit fontScale="55000" lnSpcReduction="20000"/>
          </a:bodyPr>
          <a:lstStyle/>
          <a:p>
            <a:pPr latinLnBrk="1">
              <a:buFontTx/>
              <a:buChar char="-"/>
            </a:pPr>
            <a:r>
              <a:rPr lang="pt-BR" altLang="ko-KR" i="1" dirty="0" smtClean="0">
                <a:latin typeface="+mj-lt"/>
              </a:rPr>
              <a:t>Sori = </a:t>
            </a:r>
            <a:r>
              <a:rPr lang="ko-KR" altLang="ko-KR" dirty="0" smtClean="0">
                <a:latin typeface="+mj-lt"/>
              </a:rPr>
              <a:t>“</a:t>
            </a:r>
            <a:r>
              <a:rPr lang="pt-BR" altLang="ko-KR" dirty="0">
                <a:latin typeface="+mj-lt"/>
              </a:rPr>
              <a:t>som</a:t>
            </a:r>
            <a:r>
              <a:rPr lang="ko-KR" altLang="ko-KR" dirty="0">
                <a:latin typeface="+mj-lt"/>
              </a:rPr>
              <a:t>”</a:t>
            </a:r>
            <a:r>
              <a:rPr lang="pt-BR" altLang="ko-KR" dirty="0">
                <a:latin typeface="+mj-lt"/>
              </a:rPr>
              <a:t> em toda a sua totalidade, </a:t>
            </a:r>
            <a:r>
              <a:rPr lang="pt-BR" altLang="ko-KR" dirty="0" smtClean="0">
                <a:latin typeface="+mj-lt"/>
              </a:rPr>
              <a:t>até </a:t>
            </a:r>
            <a:r>
              <a:rPr lang="pt-BR" altLang="ko-KR" dirty="0">
                <a:latin typeface="+mj-lt"/>
              </a:rPr>
              <a:t>o </a:t>
            </a:r>
            <a:r>
              <a:rPr lang="pt-BR" altLang="ko-KR" dirty="0" smtClean="0">
                <a:latin typeface="+mj-lt"/>
              </a:rPr>
              <a:t>ruído. </a:t>
            </a:r>
          </a:p>
          <a:p>
            <a:pPr latinLnBrk="1">
              <a:buFontTx/>
              <a:buChar char="-"/>
            </a:pPr>
            <a:r>
              <a:rPr lang="pt-BR" altLang="ko-KR" dirty="0" smtClean="0">
                <a:latin typeface="+mj-lt"/>
              </a:rPr>
              <a:t>Sons </a:t>
            </a:r>
            <a:r>
              <a:rPr lang="pt-BR" altLang="ko-KR" dirty="0">
                <a:latin typeface="+mj-lt"/>
              </a:rPr>
              <a:t>e ruídos da natureza e </a:t>
            </a:r>
            <a:r>
              <a:rPr lang="pt-BR" altLang="ko-KR" dirty="0">
                <a:latin typeface="+mj-lt"/>
              </a:rPr>
              <a:t>das </a:t>
            </a:r>
            <a:r>
              <a:rPr lang="pt-BR" altLang="ko-KR" dirty="0" smtClean="0">
                <a:latin typeface="+mj-lt"/>
              </a:rPr>
              <a:t>ações </a:t>
            </a:r>
            <a:r>
              <a:rPr lang="pt-BR" altLang="ko-KR" dirty="0" smtClean="0">
                <a:latin typeface="+mj-lt"/>
              </a:rPr>
              <a:t>humanas. </a:t>
            </a:r>
          </a:p>
          <a:p>
            <a:pPr latinLnBrk="1">
              <a:buFontTx/>
              <a:buChar char="-"/>
            </a:pPr>
            <a:r>
              <a:rPr lang="pt-BR" altLang="ko-KR" dirty="0" smtClean="0">
                <a:latin typeface="+mj-lt"/>
              </a:rPr>
              <a:t>Explora as </a:t>
            </a:r>
            <a:r>
              <a:rPr lang="pt-BR" altLang="ko-KR" dirty="0">
                <a:latin typeface="+mj-lt"/>
              </a:rPr>
              <a:t>possibilidades e os limites da expressão </a:t>
            </a:r>
            <a:r>
              <a:rPr lang="pt-BR" altLang="ko-KR" dirty="0" smtClean="0">
                <a:latin typeface="+mj-lt"/>
              </a:rPr>
              <a:t>vocálica</a:t>
            </a:r>
          </a:p>
          <a:p>
            <a:pPr latinLnBrk="1">
              <a:buFontTx/>
              <a:buChar char="-"/>
            </a:pPr>
            <a:r>
              <a:rPr lang="pt-BR" altLang="ko-KR" i="1" dirty="0" smtClean="0">
                <a:latin typeface="+mj-lt"/>
              </a:rPr>
              <a:t>Sorikkun</a:t>
            </a:r>
            <a:r>
              <a:rPr lang="pt-BR" altLang="ko-KR" dirty="0" smtClean="0">
                <a:latin typeface="+mj-lt"/>
              </a:rPr>
              <a:t>, cantor </a:t>
            </a:r>
            <a:r>
              <a:rPr lang="pt-BR" altLang="ko-KR" dirty="0">
                <a:latin typeface="+mj-lt"/>
              </a:rPr>
              <a:t>de </a:t>
            </a:r>
            <a:r>
              <a:rPr lang="pt-BR" altLang="ko-KR" i="1" dirty="0">
                <a:latin typeface="+mj-lt"/>
              </a:rPr>
              <a:t>pansori</a:t>
            </a:r>
            <a:r>
              <a:rPr lang="pt-BR" altLang="ko-KR" dirty="0">
                <a:latin typeface="+mj-lt"/>
              </a:rPr>
              <a:t>, </a:t>
            </a:r>
            <a:r>
              <a:rPr lang="pt-BR" altLang="ko-KR" dirty="0" smtClean="0">
                <a:latin typeface="+mj-lt"/>
              </a:rPr>
              <a:t>segura </a:t>
            </a:r>
            <a:r>
              <a:rPr lang="pt-BR" altLang="ko-KR" dirty="0">
                <a:latin typeface="+mj-lt"/>
              </a:rPr>
              <a:t>um leque </a:t>
            </a:r>
            <a:r>
              <a:rPr lang="pt-BR" altLang="ko-KR" dirty="0" smtClean="0">
                <a:latin typeface="+mj-lt"/>
              </a:rPr>
              <a:t>e “canta” uma história </a:t>
            </a:r>
            <a:r>
              <a:rPr lang="pt-BR" altLang="ko-KR" dirty="0">
                <a:latin typeface="+mj-lt"/>
              </a:rPr>
              <a:t>que pode se estender </a:t>
            </a:r>
            <a:r>
              <a:rPr lang="pt-BR" altLang="ko-KR" dirty="0" smtClean="0">
                <a:latin typeface="+mj-lt"/>
              </a:rPr>
              <a:t>de 2 a 6 horas. </a:t>
            </a:r>
          </a:p>
          <a:p>
            <a:pPr latinLnBrk="1">
              <a:buFontTx/>
              <a:buChar char="-"/>
            </a:pPr>
            <a:endParaRPr lang="pt-BR" altLang="ko-KR" dirty="0" smtClean="0">
              <a:latin typeface="+mj-lt"/>
            </a:endParaRPr>
          </a:p>
          <a:p>
            <a:endParaRPr lang="ko-KR" altLang="en-US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755576" y="548680"/>
            <a:ext cx="72008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pt-BR" sz="3900" b="1" dirty="0" smtClean="0"/>
              <a:t>Pansori, </a:t>
            </a:r>
            <a:r>
              <a:rPr lang="pt-BR" altLang="ko-KR" sz="3900" b="1" dirty="0"/>
              <a:t>a arte coreana de contar </a:t>
            </a:r>
            <a:r>
              <a:rPr lang="pt-BR" altLang="ko-KR" sz="3900" b="1" dirty="0" smtClean="0"/>
              <a:t>histórias</a:t>
            </a:r>
          </a:p>
          <a:p>
            <a:pPr>
              <a:spcBef>
                <a:spcPts val="600"/>
              </a:spcBef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그림 4" descr="http://www.cinet.gov.vn/thegioiquanhta/hanquoc/image/Pansori_Chunhyang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30257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39551" y="2996952"/>
            <a:ext cx="81383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1">
              <a:buFontTx/>
              <a:buChar char="-"/>
            </a:pPr>
            <a:r>
              <a:rPr lang="pt-BR" altLang="ko-KR" dirty="0" smtClean="0"/>
              <a:t>Leque </a:t>
            </a:r>
            <a:r>
              <a:rPr lang="pt-BR" altLang="ko-KR" dirty="0"/>
              <a:t>como extensão de seus </a:t>
            </a:r>
            <a:r>
              <a:rPr lang="pt-BR" altLang="ko-KR" dirty="0" smtClean="0"/>
              <a:t>gestos. Um </a:t>
            </a:r>
            <a:r>
              <a:rPr lang="pt-BR" altLang="ko-KR" dirty="0"/>
              <a:t>movimento brusco </a:t>
            </a:r>
            <a:r>
              <a:rPr lang="pt-BR" altLang="ko-KR" dirty="0" smtClean="0"/>
              <a:t>anuncia </a:t>
            </a:r>
            <a:r>
              <a:rPr lang="pt-BR" altLang="ko-KR" dirty="0"/>
              <a:t>uma mudança de cena. </a:t>
            </a:r>
            <a:endParaRPr lang="pt-BR" altLang="ko-KR" dirty="0" smtClean="0"/>
          </a:p>
          <a:p>
            <a:pPr marL="285750" indent="-285750" latinLnBrk="1">
              <a:buFontTx/>
              <a:buChar char="-"/>
            </a:pPr>
            <a:r>
              <a:rPr lang="pt-BR" altLang="ko-KR" dirty="0"/>
              <a:t>Mistura </a:t>
            </a:r>
            <a:r>
              <a:rPr lang="pt-BR" altLang="ko-KR" i="1" dirty="0" smtClean="0"/>
              <a:t>chang </a:t>
            </a:r>
            <a:r>
              <a:rPr lang="pt-BR" altLang="ko-KR" dirty="0"/>
              <a:t>(canto tradicional), </a:t>
            </a:r>
            <a:r>
              <a:rPr lang="pt-BR" altLang="ko-KR" i="1" dirty="0"/>
              <a:t>aniri</a:t>
            </a:r>
            <a:r>
              <a:rPr lang="pt-BR" altLang="ko-KR" dirty="0"/>
              <a:t> (recitação, fala descritiva entoada) e </a:t>
            </a:r>
            <a:r>
              <a:rPr lang="pt-BR" altLang="ko-KR" i="1" dirty="0"/>
              <a:t>ballim</a:t>
            </a:r>
            <a:r>
              <a:rPr lang="pt-BR" altLang="ko-KR" dirty="0"/>
              <a:t> (expressão corporal).</a:t>
            </a:r>
            <a:endParaRPr lang="pt-BR" altLang="ko-KR" dirty="0" smtClean="0"/>
          </a:p>
          <a:p>
            <a:pPr marL="285750" indent="-285750" latinLnBrk="1">
              <a:buFontTx/>
              <a:buChar char="-"/>
            </a:pPr>
            <a:r>
              <a:rPr lang="pt-BR" altLang="ko-KR" i="1" dirty="0" smtClean="0"/>
              <a:t>Gosu </a:t>
            </a:r>
            <a:r>
              <a:rPr lang="pt-BR" altLang="ko-KR" dirty="0"/>
              <a:t>toca </a:t>
            </a:r>
            <a:r>
              <a:rPr lang="pt-BR" altLang="ko-KR" i="1" dirty="0" smtClean="0"/>
              <a:t>buk</a:t>
            </a:r>
            <a:r>
              <a:rPr lang="pt-BR" altLang="ko-KR" dirty="0"/>
              <a:t>, intercalando-se ou justapondo-se com intervenções de voz, </a:t>
            </a:r>
            <a:r>
              <a:rPr lang="pt-BR" altLang="ko-KR" i="1" dirty="0" smtClean="0"/>
              <a:t>chuimsae</a:t>
            </a:r>
            <a:r>
              <a:rPr lang="pt-BR" altLang="ko-KR" dirty="0"/>
              <a:t>. Este pode ser </a:t>
            </a:r>
            <a:r>
              <a:rPr lang="pt-BR" altLang="ko-KR" dirty="0" smtClean="0"/>
              <a:t>uma </a:t>
            </a:r>
            <a:r>
              <a:rPr lang="pt-BR" altLang="ko-KR" dirty="0"/>
              <a:t>mera exclamacao, como também palavras curtas de encorajamento, concordancia, reforco, como </a:t>
            </a:r>
            <a:r>
              <a:rPr lang="pt-BR" altLang="ko-KR" i="1" dirty="0"/>
              <a:t>eolssigu</a:t>
            </a:r>
            <a:r>
              <a:rPr lang="pt-BR" altLang="ko-KR" dirty="0"/>
              <a:t> (urra) e </a:t>
            </a:r>
            <a:r>
              <a:rPr lang="pt-BR" altLang="ko-KR" i="1" dirty="0"/>
              <a:t>jota</a:t>
            </a:r>
            <a:r>
              <a:rPr lang="pt-BR" altLang="ko-KR" dirty="0"/>
              <a:t> (ótimo). </a:t>
            </a:r>
            <a:endParaRPr lang="pt-BR" altLang="ko-KR" dirty="0" smtClean="0"/>
          </a:p>
          <a:p>
            <a:pPr marL="285750" indent="-285750" latinLnBrk="1">
              <a:buFontTx/>
              <a:buChar char="-"/>
            </a:pPr>
            <a:r>
              <a:rPr lang="pt-BR" altLang="ko-KR" dirty="0" smtClean="0"/>
              <a:t>Contraponto </a:t>
            </a:r>
            <a:r>
              <a:rPr lang="pt-BR" altLang="ko-KR" dirty="0"/>
              <a:t>crucial à performance total do </a:t>
            </a:r>
            <a:r>
              <a:rPr lang="pt-BR" altLang="ko-KR" i="1" dirty="0"/>
              <a:t>pansori</a:t>
            </a:r>
            <a:r>
              <a:rPr lang="pt-BR" altLang="ko-KR" dirty="0"/>
              <a:t>. O tambor confere o mínimo de ritmo e cadência, e a sua concisão e economia contrastam com a profusão sonora do </a:t>
            </a:r>
            <a:r>
              <a:rPr lang="pt-BR" altLang="ko-KR" i="1" dirty="0"/>
              <a:t>sorikkun</a:t>
            </a:r>
            <a:r>
              <a:rPr lang="pt-BR" altLang="ko-KR" dirty="0"/>
              <a:t>. </a:t>
            </a:r>
            <a:endParaRPr lang="pt-BR" altLang="ko-KR" dirty="0" smtClean="0"/>
          </a:p>
          <a:p>
            <a:pPr marL="285750" indent="-285750" latinLnBrk="1">
              <a:buFontTx/>
              <a:buChar char="-"/>
            </a:pPr>
            <a:r>
              <a:rPr lang="pt-BR" altLang="ko-KR" dirty="0" smtClean="0"/>
              <a:t>A </a:t>
            </a:r>
            <a:r>
              <a:rPr lang="pt-BR" altLang="ko-KR" dirty="0"/>
              <a:t>audiência é o terceiro elemento, que contribui com </a:t>
            </a:r>
            <a:r>
              <a:rPr lang="pt-BR" altLang="ko-KR" i="1" dirty="0"/>
              <a:t>chuimsae</a:t>
            </a:r>
            <a:r>
              <a:rPr lang="pt-BR" altLang="ko-KR" dirty="0"/>
              <a:t>. </a:t>
            </a:r>
            <a:endParaRPr lang="pt-BR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8268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atinLnBrk="1"/>
            <a:r>
              <a:rPr lang="pt-BR" altLang="ko-KR" dirty="0" smtClean="0"/>
              <a:t>Usa apenas </a:t>
            </a:r>
            <a:r>
              <a:rPr lang="pt-BR" altLang="ko-KR" dirty="0"/>
              <a:t>com o instrumento da </a:t>
            </a:r>
            <a:r>
              <a:rPr lang="pt-BR" altLang="ko-KR" dirty="0" smtClean="0"/>
              <a:t>voz</a:t>
            </a:r>
            <a:r>
              <a:rPr lang="pt-BR" altLang="ko-KR" dirty="0"/>
              <a:t>: tom, ritmo, velocidade, cadência, pausa, </a:t>
            </a:r>
            <a:r>
              <a:rPr lang="pt-BR" altLang="ko-KR" dirty="0" smtClean="0"/>
              <a:t>acento</a:t>
            </a:r>
            <a:r>
              <a:rPr lang="pt-BR" altLang="ko-KR" dirty="0"/>
              <a:t>, volume, e, sobretudo, as palavras e a sua sonoridade, e, dentre elas, as onomatopéias, tão </a:t>
            </a:r>
            <a:r>
              <a:rPr lang="pt-BR" altLang="ko-KR" dirty="0" smtClean="0"/>
              <a:t>abundantes na </a:t>
            </a:r>
            <a:r>
              <a:rPr lang="pt-BR" altLang="ko-KR" dirty="0"/>
              <a:t>fala coreana. </a:t>
            </a:r>
            <a:endParaRPr lang="pt-BR" altLang="ko-KR" dirty="0" smtClean="0"/>
          </a:p>
          <a:p>
            <a:pPr latinLnBrk="1"/>
            <a:r>
              <a:rPr lang="pt-BR" altLang="ko-KR" i="1" dirty="0" smtClean="0"/>
              <a:t>Pansori</a:t>
            </a:r>
            <a:r>
              <a:rPr lang="pt-BR" altLang="ko-KR" dirty="0" smtClean="0"/>
              <a:t> </a:t>
            </a:r>
            <a:r>
              <a:rPr lang="pt-BR" altLang="ko-KR" dirty="0"/>
              <a:t>é a cristalização do ritmo e da música da fala coreana, alternando momentos de contenção e de liberação de todos os sons possíveis pela voz </a:t>
            </a:r>
            <a:r>
              <a:rPr lang="pt-BR" altLang="ko-KR" dirty="0" smtClean="0"/>
              <a:t>humana.</a:t>
            </a:r>
            <a:endParaRPr lang="ko-KR" altLang="ko-KR" dirty="0"/>
          </a:p>
          <a:p>
            <a:r>
              <a:rPr lang="pt-BR" altLang="ko-KR" dirty="0"/>
              <a:t>Eram conhecidos 12 </a:t>
            </a:r>
            <a:r>
              <a:rPr lang="pt-BR" altLang="ko-KR" i="1" dirty="0"/>
              <a:t>madang</a:t>
            </a:r>
            <a:r>
              <a:rPr lang="pt-BR" altLang="ko-KR" dirty="0"/>
              <a:t> ou </a:t>
            </a:r>
            <a:r>
              <a:rPr lang="pt-BR" altLang="ko-KR" i="1" dirty="0" smtClean="0"/>
              <a:t>batang</a:t>
            </a:r>
            <a:r>
              <a:rPr lang="pt-BR" altLang="ko-KR" dirty="0" smtClean="0"/>
              <a:t>, </a:t>
            </a:r>
            <a:r>
              <a:rPr lang="pt-BR" altLang="ko-KR" dirty="0"/>
              <a:t>dos quais 5 sobrevivem nos dias atuais. </a:t>
            </a:r>
            <a:endParaRPr lang="pt-BR" altLang="ko-KR" dirty="0" smtClean="0"/>
          </a:p>
          <a:p>
            <a:r>
              <a:rPr lang="pt-BR" altLang="ko-KR" dirty="0" smtClean="0"/>
              <a:t>Designado como Legado </a:t>
            </a:r>
            <a:r>
              <a:rPr lang="pt-BR" altLang="ko-KR" dirty="0"/>
              <a:t>Cultural Intangível da Humanidade pela UNESCO em </a:t>
            </a:r>
            <a:r>
              <a:rPr lang="pt-BR" altLang="ko-KR" dirty="0" smtClean="0"/>
              <a:t>2003.</a:t>
            </a:r>
            <a:endParaRPr lang="ko-KR" altLang="en-US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755576" y="548680"/>
            <a:ext cx="763284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>
              <a:spcBef>
                <a:spcPts val="600"/>
              </a:spcBef>
            </a:pPr>
            <a:r>
              <a:rPr lang="pt-BR" sz="6300" b="1" dirty="0" smtClean="0"/>
              <a:t>Pansori, </a:t>
            </a:r>
            <a:r>
              <a:rPr lang="pt-BR" altLang="ko-KR" sz="6300" b="1" dirty="0"/>
              <a:t>a arte coreana de contar </a:t>
            </a:r>
            <a:r>
              <a:rPr lang="pt-BR" altLang="ko-KR" sz="6300" b="1" dirty="0" smtClean="0"/>
              <a:t>histórias</a:t>
            </a:r>
          </a:p>
          <a:p>
            <a:pPr>
              <a:spcBef>
                <a:spcPts val="600"/>
              </a:spcBef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81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atinLnBrk="1"/>
            <a:r>
              <a:rPr lang="pt-BR" altLang="ko-KR" dirty="0" smtClean="0"/>
              <a:t>História </a:t>
            </a:r>
            <a:r>
              <a:rPr lang="pt-BR" altLang="ko-KR" dirty="0"/>
              <a:t>de </a:t>
            </a:r>
            <a:r>
              <a:rPr lang="pt-BR" altLang="ko-KR" dirty="0" smtClean="0"/>
              <a:t>amor entre Chun-Hyang</a:t>
            </a:r>
            <a:r>
              <a:rPr lang="pt-BR" altLang="ko-KR" dirty="0"/>
              <a:t>, filha de uma </a:t>
            </a:r>
            <a:r>
              <a:rPr lang="pt-BR" altLang="ko-KR" i="1" dirty="0"/>
              <a:t>guiseng</a:t>
            </a:r>
            <a:r>
              <a:rPr lang="pt-BR" altLang="ko-KR" dirty="0"/>
              <a:t> (mulher virtuosa em várias formas de arte e que servia aos nobres</a:t>
            </a:r>
            <a:r>
              <a:rPr lang="pt-BR" altLang="ko-KR" dirty="0" smtClean="0"/>
              <a:t>) </a:t>
            </a:r>
            <a:r>
              <a:rPr lang="pt-BR" altLang="ko-KR" dirty="0"/>
              <a:t>e Yi Mong-Ryong, filho de um governante local. </a:t>
            </a:r>
            <a:endParaRPr lang="pt-BR" altLang="ko-KR" dirty="0" smtClean="0"/>
          </a:p>
          <a:p>
            <a:pPr latinLnBrk="1"/>
            <a:r>
              <a:rPr lang="pt-BR" altLang="ko-KR" dirty="0" smtClean="0"/>
              <a:t>Depois </a:t>
            </a:r>
            <a:r>
              <a:rPr lang="pt-BR" altLang="ko-KR" dirty="0"/>
              <a:t>de se casarem em segredo, Mong-Ryong é obrigado a acompanhar o pai, que fora promovido para a capital. </a:t>
            </a:r>
            <a:endParaRPr lang="pt-BR" altLang="ko-KR" dirty="0" smtClean="0"/>
          </a:p>
          <a:p>
            <a:pPr latinLnBrk="1"/>
            <a:r>
              <a:rPr lang="pt-BR" altLang="ko-KR" dirty="0" smtClean="0"/>
              <a:t>Em </a:t>
            </a:r>
            <a:r>
              <a:rPr lang="pt-BR" altLang="ko-KR" dirty="0"/>
              <a:t>seu lugar, chega um novo governante corrupto, que deseja fazer de Chun-Hyang sua concubina, como é de seu direito por lei. </a:t>
            </a:r>
            <a:endParaRPr lang="pt-BR" altLang="ko-KR" dirty="0" smtClean="0"/>
          </a:p>
          <a:p>
            <a:pPr latinLnBrk="1"/>
            <a:r>
              <a:rPr lang="pt-BR" altLang="ko-KR" dirty="0" smtClean="0"/>
              <a:t>Ela </a:t>
            </a:r>
            <a:r>
              <a:rPr lang="pt-BR" altLang="ko-KR" dirty="0"/>
              <a:t>se recusa e vai de encontro à morte por desacato, mas é salva no último minuto por Mong-Ryong, que retorna como inspetor real secreto. </a:t>
            </a:r>
            <a:endParaRPr lang="pt-BR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27584" y="627683"/>
            <a:ext cx="583264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err="1" smtClean="0"/>
              <a:t>Pansori</a:t>
            </a:r>
            <a:r>
              <a:rPr lang="en-US" altLang="ko-KR" dirty="0" smtClean="0"/>
              <a:t> - </a:t>
            </a:r>
            <a:r>
              <a:rPr lang="pt-BR" altLang="ko-KR" b="1" dirty="0"/>
              <a:t>A Canção de Chun-Hyang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172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.cha.go.kr/user/kso1259/images/DSC02143_0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989" y="1412776"/>
            <a:ext cx="2689597" cy="201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ttp://cafe.cha.go.kr/user/sl9518/images/DSC04566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78050"/>
            <a:ext cx="2301627" cy="306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cafe.cha.go.kr/user/kso1259/images/DSC02144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989" y="4271751"/>
            <a:ext cx="2781760" cy="208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341" y="3548608"/>
            <a:ext cx="3144648" cy="206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827584" y="627683"/>
            <a:ext cx="590465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err="1" smtClean="0"/>
              <a:t>Pansori</a:t>
            </a:r>
            <a:r>
              <a:rPr lang="en-US" altLang="ko-KR" dirty="0" smtClean="0"/>
              <a:t> - </a:t>
            </a:r>
            <a:r>
              <a:rPr lang="pt-BR" altLang="ko-KR" b="1" dirty="0"/>
              <a:t>A Canção de Chun-Hyang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757008" y="1293664"/>
            <a:ext cx="5119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1">
              <a:buFontTx/>
              <a:buChar char="-"/>
            </a:pPr>
            <a:r>
              <a:rPr lang="pt-BR" altLang="ko-KR" sz="2400" dirty="0" smtClean="0"/>
              <a:t>A </a:t>
            </a:r>
            <a:r>
              <a:rPr lang="pt-BR" altLang="ko-KR" sz="2400" dirty="0"/>
              <a:t>história se passa no município de Namwon, província de Jolla, onde acontece, todos os anos, a festa de Chun-Hyang para homenagear a </a:t>
            </a:r>
            <a:r>
              <a:rPr lang="pt-BR" altLang="ko-KR" sz="2400" dirty="0" smtClean="0"/>
              <a:t>sua fidelidade.</a:t>
            </a:r>
          </a:p>
        </p:txBody>
      </p:sp>
    </p:spTree>
    <p:extLst>
      <p:ext uri="{BB962C8B-B14F-4D97-AF65-F5344CB8AC3E}">
        <p14:creationId xmlns:p14="http://schemas.microsoft.com/office/powerpoint/2010/main" val="1121652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24536"/>
          </a:xfrm>
        </p:spPr>
        <p:txBody>
          <a:bodyPr>
            <a:noAutofit/>
          </a:bodyPr>
          <a:lstStyle/>
          <a:p>
            <a:pPr latinLnBrk="1"/>
            <a:r>
              <a:rPr lang="pt-BR" altLang="ko-KR" sz="1900" dirty="0" smtClean="0"/>
              <a:t>Sim-Cheong </a:t>
            </a:r>
            <a:r>
              <a:rPr lang="pt-BR" altLang="ko-KR" sz="1900" dirty="0"/>
              <a:t>cuida do seu pai cego com todo o zelo e devoção após a morte de sua mãe. </a:t>
            </a:r>
            <a:endParaRPr lang="pt-BR" altLang="ko-KR" sz="1900" dirty="0" smtClean="0"/>
          </a:p>
          <a:p>
            <a:pPr latinLnBrk="1"/>
            <a:r>
              <a:rPr lang="pt-BR" altLang="ko-KR" sz="1900" dirty="0" smtClean="0"/>
              <a:t>Um </a:t>
            </a:r>
            <a:r>
              <a:rPr lang="pt-BR" altLang="ko-KR" sz="1900" dirty="0"/>
              <a:t>dia, o pai cai numa vala e é salvo por um monge budista. Este lhe diz que Buda restabeleceria sua visão se doasse 300 sacas de arroz ao templo. </a:t>
            </a:r>
            <a:endParaRPr lang="pt-BR" altLang="ko-KR" sz="1900" dirty="0" smtClean="0"/>
          </a:p>
          <a:p>
            <a:pPr latinLnBrk="1"/>
            <a:r>
              <a:rPr lang="pt-BR" altLang="ko-KR" sz="1900" dirty="0" smtClean="0"/>
              <a:t>Ao </a:t>
            </a:r>
            <a:r>
              <a:rPr lang="pt-BR" altLang="ko-KR" sz="1900" dirty="0"/>
              <a:t>saber que os marinheiros estavam oferecendo qualquer preço pelo sacrifício de uma virgem ao mar, Sim-Cheong se oferece por 300 sacas de arroz. </a:t>
            </a:r>
            <a:endParaRPr lang="pt-BR" altLang="ko-KR" sz="1900" dirty="0" smtClean="0"/>
          </a:p>
          <a:p>
            <a:pPr latinLnBrk="1"/>
            <a:r>
              <a:rPr lang="pt-BR" altLang="ko-KR" sz="1900" dirty="0" smtClean="0"/>
              <a:t>O </a:t>
            </a:r>
            <a:r>
              <a:rPr lang="pt-BR" altLang="ko-KR" sz="1900" dirty="0"/>
              <a:t>sacrifício seria oferecido ao Rei Dragão do mar para aplacar a sua ira e garantir uma viagem segura ao navio mercante. </a:t>
            </a:r>
            <a:endParaRPr lang="pt-BR" altLang="ko-KR" sz="1900" dirty="0" smtClean="0"/>
          </a:p>
          <a:p>
            <a:pPr latinLnBrk="1"/>
            <a:r>
              <a:rPr lang="pt-BR" altLang="ko-KR" sz="1900" dirty="0" smtClean="0"/>
              <a:t>Ela </a:t>
            </a:r>
            <a:r>
              <a:rPr lang="pt-BR" altLang="ko-KR" sz="1900" dirty="0"/>
              <a:t>é jogada ao mar e levada ao palácio do Rei Dragão no fundo do oceano. </a:t>
            </a:r>
            <a:endParaRPr lang="pt-BR" altLang="ko-KR" sz="1900" dirty="0" smtClean="0"/>
          </a:p>
          <a:p>
            <a:pPr latinLnBrk="1"/>
            <a:r>
              <a:rPr lang="pt-BR" altLang="ko-KR" sz="1900" dirty="0" smtClean="0"/>
              <a:t>Este</a:t>
            </a:r>
            <a:r>
              <a:rPr lang="pt-BR" altLang="ko-KR" sz="1900" dirty="0"/>
              <a:t>, profundamente comovido pela devoção filial de Sim-Cheong, manda-a de volta à terra envolta numa flor-de-lótus. De volta à terra, é levada ao palácio do imperador, o qual se apaixona por ela e a desposa. </a:t>
            </a:r>
            <a:endParaRPr lang="pt-BR" altLang="ko-KR" sz="1900" dirty="0" smtClean="0"/>
          </a:p>
          <a:p>
            <a:pPr latinLnBrk="1"/>
            <a:r>
              <a:rPr lang="pt-BR" altLang="ko-KR" sz="1900" dirty="0" smtClean="0"/>
              <a:t>Agora </a:t>
            </a:r>
            <a:r>
              <a:rPr lang="pt-BR" altLang="ko-KR" sz="1900" dirty="0"/>
              <a:t>imperatriz, Sim-Cheong oferece um banquete para todos os cegos do reino na esperança de encontrar seu pai. </a:t>
            </a:r>
            <a:endParaRPr lang="pt-BR" altLang="ko-KR" sz="1900" dirty="0" smtClean="0"/>
          </a:p>
          <a:p>
            <a:pPr latinLnBrk="1"/>
            <a:r>
              <a:rPr lang="pt-BR" altLang="ko-KR" sz="1900" dirty="0" smtClean="0"/>
              <a:t>Na </a:t>
            </a:r>
            <a:r>
              <a:rPr lang="pt-BR" altLang="ko-KR" sz="1900" dirty="0"/>
              <a:t>festa, ao ouvir a voz da filha que julgava morta, o pai recupera a visão</a:t>
            </a:r>
            <a:r>
              <a:rPr lang="pt-BR" altLang="ko-KR" sz="1900" dirty="0" smtClean="0"/>
              <a:t>.</a:t>
            </a:r>
            <a:endParaRPr lang="ko-KR" altLang="ko-KR" sz="1900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67544" y="490662"/>
            <a:ext cx="5976664" cy="490066"/>
          </a:xfrm>
        </p:spPr>
        <p:txBody>
          <a:bodyPr>
            <a:noAutofit/>
          </a:bodyPr>
          <a:lstStyle/>
          <a:p>
            <a:r>
              <a:rPr lang="en-US" altLang="ko-KR" sz="3000" b="1" dirty="0" err="1" smtClean="0"/>
              <a:t>Pansori</a:t>
            </a:r>
            <a:r>
              <a:rPr lang="en-US" altLang="ko-KR" sz="3000" b="1" dirty="0" smtClean="0"/>
              <a:t> -</a:t>
            </a:r>
            <a:r>
              <a:rPr lang="en-US" altLang="ko-KR" sz="3000" dirty="0" smtClean="0"/>
              <a:t> </a:t>
            </a:r>
            <a:r>
              <a:rPr lang="pt-BR" altLang="ko-KR" sz="3000" b="1" dirty="0"/>
              <a:t>A Canção de Sim-Cheong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77671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cfile9.uf.tistory.com/image/27588C475566B53520333E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92896"/>
            <a:ext cx="206079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67544" y="490662"/>
            <a:ext cx="8219256" cy="562074"/>
          </a:xfrm>
        </p:spPr>
        <p:txBody>
          <a:bodyPr>
            <a:normAutofit/>
          </a:bodyPr>
          <a:lstStyle/>
          <a:p>
            <a:r>
              <a:rPr lang="en-US" altLang="ko-KR" sz="3000" b="1" dirty="0" err="1" smtClean="0"/>
              <a:t>Pansori</a:t>
            </a:r>
            <a:r>
              <a:rPr lang="en-US" altLang="ko-KR" sz="3000" b="1" dirty="0" smtClean="0"/>
              <a:t> -</a:t>
            </a:r>
            <a:r>
              <a:rPr lang="en-US" altLang="ko-KR" sz="3000" dirty="0" smtClean="0"/>
              <a:t> </a:t>
            </a:r>
            <a:r>
              <a:rPr lang="pt-BR" altLang="ko-KR" sz="3000" b="1" dirty="0"/>
              <a:t>A Canção de Sim-Cheong</a:t>
            </a:r>
            <a:endParaRPr lang="ko-KR" altLang="en-US" sz="3000" dirty="0"/>
          </a:p>
        </p:txBody>
      </p:sp>
      <p:sp>
        <p:nvSpPr>
          <p:cNvPr id="2" name="AutoShape 2" descr="Resultado de imagem para 심청이 동상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8" name="Picture 4" descr="http://cfile1.uf.tistory.com/image/1872CE3E4ED145AE3D7CD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16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 txBox="1">
            <a:spLocks/>
          </p:cNvSpPr>
          <p:nvPr/>
        </p:nvSpPr>
        <p:spPr>
          <a:xfrm>
            <a:off x="473304" y="126876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/>
              <a:t>Entre o </a:t>
            </a:r>
            <a:r>
              <a:rPr lang="en-US" altLang="ko-KR" sz="2400" dirty="0" err="1" smtClean="0"/>
              <a:t>governante</a:t>
            </a:r>
            <a:r>
              <a:rPr lang="en-US" altLang="ko-KR" sz="2400" dirty="0" smtClean="0"/>
              <a:t> e </a:t>
            </a:r>
            <a:r>
              <a:rPr lang="en-US" altLang="ko-KR" sz="2400" dirty="0" err="1" smtClean="0"/>
              <a:t>governado</a:t>
            </a:r>
            <a:r>
              <a:rPr lang="en-US" altLang="ko-KR" sz="2400" dirty="0" smtClean="0"/>
              <a:t>  -  LEALDADE</a:t>
            </a:r>
          </a:p>
          <a:p>
            <a:r>
              <a:rPr lang="en-US" altLang="ko-KR" sz="2400" dirty="0" smtClean="0"/>
              <a:t>Entre </a:t>
            </a:r>
            <a:r>
              <a:rPr lang="en-US" altLang="ko-KR" sz="2400" dirty="0" err="1" smtClean="0"/>
              <a:t>pai</a:t>
            </a:r>
            <a:r>
              <a:rPr lang="en-US" altLang="ko-KR" sz="2400" dirty="0" smtClean="0"/>
              <a:t> e </a:t>
            </a:r>
            <a:r>
              <a:rPr lang="en-US" altLang="ko-KR" sz="2400" dirty="0" err="1" smtClean="0"/>
              <a:t>filho</a:t>
            </a:r>
            <a:r>
              <a:rPr lang="en-US" altLang="ko-KR" sz="2400" dirty="0" smtClean="0"/>
              <a:t> – INTIMIDADE</a:t>
            </a:r>
          </a:p>
          <a:p>
            <a:r>
              <a:rPr lang="en-US" altLang="ko-KR" sz="2400" dirty="0" smtClean="0"/>
              <a:t>Entre </a:t>
            </a:r>
            <a:r>
              <a:rPr lang="en-US" altLang="ko-KR" sz="2400" dirty="0" err="1" smtClean="0"/>
              <a:t>marido</a:t>
            </a:r>
            <a:r>
              <a:rPr lang="en-US" altLang="ko-KR" sz="2400" dirty="0" smtClean="0"/>
              <a:t> e </a:t>
            </a:r>
            <a:r>
              <a:rPr lang="en-US" altLang="ko-KR" sz="2400" dirty="0" err="1" smtClean="0"/>
              <a:t>mulher</a:t>
            </a:r>
            <a:r>
              <a:rPr lang="en-US" altLang="ko-KR" sz="2400" dirty="0" smtClean="0"/>
              <a:t> – DISTINCAO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VALOR-MOR – LEALDADE, FIDELIDADE</a:t>
            </a:r>
            <a:endParaRPr lang="pt-BR" altLang="ko-KR" sz="2400" dirty="0"/>
          </a:p>
          <a:p>
            <a:endParaRPr lang="en-US" altLang="ko-KR" sz="2000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7544" y="490662"/>
            <a:ext cx="597666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 smtClean="0"/>
              <a:t>As 3  </a:t>
            </a:r>
            <a:r>
              <a:rPr lang="en-US" altLang="ko-KR" sz="3000" b="1" dirty="0" err="1" smtClean="0"/>
              <a:t>virtudes</a:t>
            </a:r>
            <a:r>
              <a:rPr lang="en-US" altLang="ko-KR" sz="3000" b="1" dirty="0" smtClean="0"/>
              <a:t> </a:t>
            </a:r>
            <a:r>
              <a:rPr lang="en-US" altLang="ko-KR" sz="3000" b="1" dirty="0" err="1" smtClean="0"/>
              <a:t>confucionistas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0458609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</TotalTime>
  <Words>773</Words>
  <Application>Microsoft Office PowerPoint</Application>
  <PresentationFormat>화면 슬라이드 쇼(4:3)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Tema do Office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Pansori - A Canção de Sim-Cheong</vt:lpstr>
      <vt:lpstr>Pansori - A Canção de Sim-Cheong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cultura do registro escrito  nos reinos coreanos antigos  Disciplina: História da arte e do desenvolvimento humano    na cultura oriental  Curso de Pós-Graduação em Arte e Desenvolvimento  Humano na Cultura Oriental Faculdade Messiânica   25 de fevereiro de 2015 Profa. Dra. Yun Jung Im</dc:title>
  <dc:creator>user</dc:creator>
  <cp:lastModifiedBy>LinaVitor</cp:lastModifiedBy>
  <cp:revision>195</cp:revision>
  <dcterms:created xsi:type="dcterms:W3CDTF">2015-02-03T13:27:40Z</dcterms:created>
  <dcterms:modified xsi:type="dcterms:W3CDTF">2015-12-04T13:01:08Z</dcterms:modified>
</cp:coreProperties>
</file>