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77" r:id="rId6"/>
    <p:sldId id="278" r:id="rId7"/>
    <p:sldId id="258" r:id="rId8"/>
    <p:sldId id="279" r:id="rId9"/>
    <p:sldId id="280" r:id="rId10"/>
    <p:sldId id="281" r:id="rId11"/>
    <p:sldId id="286" r:id="rId12"/>
    <p:sldId id="288" r:id="rId13"/>
    <p:sldId id="283" r:id="rId14"/>
    <p:sldId id="291" r:id="rId15"/>
    <p:sldId id="287" r:id="rId16"/>
    <p:sldId id="285" r:id="rId17"/>
    <p:sldId id="292" r:id="rId18"/>
    <p:sldId id="282" r:id="rId19"/>
  </p:sldIdLst>
  <p:sldSz cx="12192000" cy="6858000"/>
  <p:notesSz cx="6858000" cy="9144000"/>
  <p:custShowLst>
    <p:custShow name="Apresentação personalizada 1" id="0">
      <p:sldLst/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56569-CE44-452F-9BA5-87AA3F4E7E9D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CC2D3-A30A-4B77-AF9D-E79614C84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E450-B35A-ED4F-BB96-099E8C559D2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70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307FD-F3CC-4EC3-9802-3305493E4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F5F8A-3129-421B-89AC-C95A0774F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D38F7-B2B1-4163-9421-46B4F291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5FE34-9E95-4C62-AE31-AA453D77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E87137-345F-4A12-AD5D-8E01AEDC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1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01E49-19D1-4B24-9CB5-0EE561C6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FA377E-F893-477A-9135-B4C5FA6A5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2B57E3-468D-4459-807E-E01825A4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C37C6-FDFF-4721-A7F6-41A5E1EB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6F0FA4-ED7F-4C11-B410-F4B35605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47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02B2E7-7F60-42B6-9525-0EB61CE6B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FCED85-4AE5-4C7E-9EA1-E6C9B5BBA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2F5821-1022-455D-B747-A04AC107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0ABD5-215D-4ECF-A381-C1C483C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778BBF-DC32-4B87-9D53-C8471F7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3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5C49A-21A8-4F4A-8D75-EF95EFE5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4E4516-BBC5-40B7-8A76-0184CDB5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AA73B8-4913-4008-A3CA-0DC728B1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99770-B416-4601-8657-68E8A55F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E80C7-6CEA-4EA9-A3D2-53A3F77C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56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EAF73-DDF1-4D95-9AE0-A8E93953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E55121-0F93-47C8-845F-06B6C31C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3EB1C6-AA41-429A-A23D-67586AF5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454001-BE91-4FCB-8D14-5AB47AFF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66F8CD-E290-45E0-899C-F3B7B38A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48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A5779-1837-4DB8-B020-C13DB4CF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9A7D3-3A17-49E5-93A2-464735B5B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F0FF9B-5C05-4BF8-B86E-DD4809764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EB0D47-8F6B-4A29-9804-66E2B848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49713F-4DC7-40FB-9E2D-0DD5F902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74A6E1-3837-4245-A5FE-4DE87658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56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F187D-6916-41EC-8A8A-4A86B145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23CCE1-E9B1-4801-B315-0A2ADA85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ED7F24-14D2-4409-8941-EC902EA5D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4E9446-45A3-41F3-8488-09B13B16C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69B6F0-EF8C-4B42-AB5C-2A80C9F03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6FD680-80B5-4420-ACA4-861B5B03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F8A0278-90A8-4645-A7FC-4A5A8E6A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D87CBA-9FB9-4D79-9F5A-D0A2FBB6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3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D5FA2-CC35-4B7D-9AC4-A5D3AC0F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9A55A0-460E-44A6-979C-C38565A6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594B09-7E04-4E15-9D9C-C023E47E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A8BC74-4948-449B-A107-51FA7DB9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8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8E7E58-480F-404A-9BDC-FB53118A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6133EA-90C3-493F-AC12-0B4A12E8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71B4C1-10A7-4523-9BC0-F60C619E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E702E-C4C5-4A45-8832-CAA6073F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9EF89-BC93-4A26-8FC5-C2DF5C06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4C5947-D706-4E07-BD9B-63CBD6F81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8B8689-0E23-4826-9FCE-8D27B09F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348DE6-F036-4BC4-AE93-841EF43C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9D28D6-7E40-4A2C-A360-50ED8452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95063-C80C-4F2E-BB9B-0265E9AA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F235BD-977B-458A-9414-007F3E7FD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981ABA-6F54-4893-A037-4E4FBDEF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493EB8-ED0B-4FB1-BFBF-CECBF44F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2D6458-39CE-461F-B6D6-FD3E1B4C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7A4C8E-EDE8-49C0-AB9D-F8DF4C6C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1EBEA5-B1A7-4592-93CF-47C312A6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782A58-D38E-4B43-B961-6AE1D805A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A7B4AC-3269-4FCC-8751-EA0093131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09A7-BD21-4896-B6D8-846C4F6419BF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4F6B5B-C8E5-49EA-B87E-4E12D30D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1776C-8FDC-45EF-AEA8-3C15CE27D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3E922-9C97-4192-B6EC-AD8764586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9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hyperlink" Target="https://eaulas.usp.br/portal/video.action?idItem=155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eaulas.usp.br/portal/video.action?idItem=3112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CFB41-949B-4FBE-A904-C3041F2C8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Metodologia de Pesquisa Aplicada à Contabilidade e Controladoria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ABB99B-5CCB-46EC-9C30-FFB92FA59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4</a:t>
            </a:r>
          </a:p>
          <a:p>
            <a:r>
              <a:rPr lang="pt-BR" dirty="0"/>
              <a:t>Boas práticas de leitura de textos científicos</a:t>
            </a:r>
          </a:p>
        </p:txBody>
      </p:sp>
    </p:spTree>
    <p:extLst>
      <p:ext uri="{BB962C8B-B14F-4D97-AF65-F5344CB8AC3E}">
        <p14:creationId xmlns:p14="http://schemas.microsoft.com/office/powerpoint/2010/main" val="17270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hlinkClick r:id="rId2"/>
            <a:extLst>
              <a:ext uri="{FF2B5EF4-FFF2-40B4-BE49-F238E27FC236}">
                <a16:creationId xmlns:a16="http://schemas.microsoft.com/office/drawing/2014/main" id="{9AE3142B-FED4-40AB-BC21-D0DC295B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8" y="346443"/>
            <a:ext cx="5906012" cy="3082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hlinkClick r:id="rId4"/>
            <a:extLst>
              <a:ext uri="{FF2B5EF4-FFF2-40B4-BE49-F238E27FC236}">
                <a16:creationId xmlns:a16="http://schemas.microsoft.com/office/drawing/2014/main" id="{21BF7455-F5E2-4DC1-A6CB-C8FB0EA7B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395" y="4050102"/>
            <a:ext cx="5818375" cy="2716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Mendeley – Wikipédia, a enciclopédia livre">
            <a:extLst>
              <a:ext uri="{FF2B5EF4-FFF2-40B4-BE49-F238E27FC236}">
                <a16:creationId xmlns:a16="http://schemas.microsoft.com/office/drawing/2014/main" id="{A47C451A-81D0-4A2A-9294-C9648006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02" y="795982"/>
            <a:ext cx="1937693" cy="19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dNote | The best reference management tool">
            <a:extLst>
              <a:ext uri="{FF2B5EF4-FFF2-40B4-BE49-F238E27FC236}">
                <a16:creationId xmlns:a16="http://schemas.microsoft.com/office/drawing/2014/main" id="{D5264853-D65E-4395-8E5A-6227EE22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00525"/>
            <a:ext cx="2590800" cy="16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9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DB4C-548E-4B87-99CE-17DBDF6B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Entrando na Literatura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5B7842-ACFB-4B35-AA43-EF059D7C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já se sabe sobre a área-tema-tópico?</a:t>
            </a:r>
          </a:p>
          <a:p>
            <a:r>
              <a:rPr lang="pt-BR" dirty="0"/>
              <a:t>Conceitos e teorias relevantes (orienta a pesquisa)</a:t>
            </a:r>
          </a:p>
          <a:p>
            <a:r>
              <a:rPr lang="pt-BR" dirty="0"/>
              <a:t>Consensos e dissensos (gap)</a:t>
            </a:r>
          </a:p>
          <a:p>
            <a:r>
              <a:rPr lang="pt-BR" dirty="0"/>
              <a:t>Metodologias empregadas</a:t>
            </a:r>
          </a:p>
          <a:p>
            <a:r>
              <a:rPr lang="pt-BR" dirty="0"/>
              <a:t>Controvérsias teóricas</a:t>
            </a:r>
          </a:p>
          <a:p>
            <a:r>
              <a:rPr lang="pt-BR" dirty="0"/>
              <a:t>Resultados inconsistentes e divergentes</a:t>
            </a:r>
          </a:p>
          <a:p>
            <a:r>
              <a:rPr lang="pt-BR" dirty="0"/>
              <a:t>Questões em aberto</a:t>
            </a:r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9579F67A-404C-4D08-95B7-1FEB34C372D7}"/>
              </a:ext>
            </a:extLst>
          </p:cNvPr>
          <p:cNvSpPr/>
          <p:nvPr/>
        </p:nvSpPr>
        <p:spPr>
          <a:xfrm>
            <a:off x="4261449" y="4876081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67F5B14-1811-4EA3-B509-04F039E7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Heurística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480F5BB-667E-46FA-8B9D-395EC9E1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Taxonomia de </a:t>
            </a:r>
            <a:r>
              <a:rPr lang="pt-BR" dirty="0" err="1"/>
              <a:t>Bryman</a:t>
            </a:r>
            <a:endParaRPr lang="pt-BR" dirty="0"/>
          </a:p>
          <a:p>
            <a:pPr lvl="1"/>
            <a:r>
              <a:rPr lang="pt-BR" dirty="0"/>
              <a:t>RSL</a:t>
            </a:r>
          </a:p>
          <a:p>
            <a:pPr lvl="1"/>
            <a:r>
              <a:rPr lang="pt-BR" dirty="0"/>
              <a:t>Revisão Narrativa</a:t>
            </a:r>
          </a:p>
          <a:p>
            <a:r>
              <a:rPr lang="pt-BR" dirty="0"/>
              <a:t>“Nossa heurística”</a:t>
            </a:r>
          </a:p>
          <a:p>
            <a:pPr lvl="1"/>
            <a:r>
              <a:rPr lang="pt-BR" dirty="0"/>
              <a:t>Influência de Luft &amp; Shields (2003)</a:t>
            </a:r>
          </a:p>
          <a:p>
            <a:pPr lvl="1"/>
            <a:r>
              <a:rPr lang="pt-BR" dirty="0"/>
              <a:t>Seleção eficaz</a:t>
            </a:r>
          </a:p>
          <a:p>
            <a:pPr lvl="1"/>
            <a:r>
              <a:rPr lang="pt-BR" dirty="0"/>
              <a:t>Trabalhar por camadas</a:t>
            </a:r>
          </a:p>
          <a:p>
            <a:pPr lvl="1"/>
            <a:r>
              <a:rPr lang="pt-BR" dirty="0"/>
              <a:t>Foco em trabalhos seguido a epistemologia positivista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DE2E21-5EA0-41D6-9697-F6B3E4DF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6350"/>
            <a:ext cx="5834870" cy="19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6DAC302-599D-4C09-A49D-7BFA793A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Organize sua leitura...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CE2CC91-126F-40DE-BAB5-40D8FA6A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é listagem cronológica de artigos</a:t>
            </a:r>
          </a:p>
          <a:p>
            <a:r>
              <a:rPr lang="pt-BR" dirty="0"/>
              <a:t>Evite o “</a:t>
            </a:r>
            <a:r>
              <a:rPr lang="pt-BR" dirty="0" err="1"/>
              <a:t>resumão</a:t>
            </a:r>
            <a:r>
              <a:rPr lang="pt-BR" dirty="0"/>
              <a:t>”</a:t>
            </a:r>
          </a:p>
          <a:p>
            <a:r>
              <a:rPr lang="pt-BR" dirty="0"/>
              <a:t>Nos textos empíricos tente </a:t>
            </a:r>
            <a:r>
              <a:rPr lang="pt-BR" dirty="0">
                <a:highlight>
                  <a:srgbClr val="FFFF00"/>
                </a:highlight>
              </a:rPr>
              <a:t>grifar</a:t>
            </a:r>
          </a:p>
          <a:p>
            <a:pPr lvl="1"/>
            <a:r>
              <a:rPr lang="pt-BR" dirty="0"/>
              <a:t>Problema de pesquisa</a:t>
            </a:r>
          </a:p>
          <a:p>
            <a:pPr lvl="1"/>
            <a:r>
              <a:rPr lang="pt-BR" dirty="0"/>
              <a:t>Questão(</a:t>
            </a:r>
            <a:r>
              <a:rPr lang="pt-BR" dirty="0" err="1"/>
              <a:t>ões</a:t>
            </a:r>
            <a:r>
              <a:rPr lang="pt-BR" dirty="0"/>
              <a:t>) de pesquisa</a:t>
            </a:r>
          </a:p>
          <a:p>
            <a:pPr lvl="1"/>
            <a:r>
              <a:rPr lang="pt-BR" dirty="0"/>
              <a:t>Lacuna</a:t>
            </a:r>
          </a:p>
          <a:p>
            <a:pPr lvl="1"/>
            <a:r>
              <a:rPr lang="pt-BR" dirty="0"/>
              <a:t>Método</a:t>
            </a:r>
          </a:p>
          <a:p>
            <a:pPr lvl="1"/>
            <a:r>
              <a:rPr lang="pt-BR" dirty="0"/>
              <a:t>Resultados ou conclusões</a:t>
            </a:r>
          </a:p>
          <a:p>
            <a:r>
              <a:rPr lang="pt-BR" dirty="0"/>
              <a:t>Se possível, planilhe essas coisas na base final de artigos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528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6DAC302-599D-4C09-A49D-7BFA793A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Organize sua leitura...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CE2CC91-126F-40DE-BAB5-40D8FA6A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Sekaran-Bougie</a:t>
            </a:r>
            <a:r>
              <a:rPr lang="pt-BR" dirty="0"/>
              <a:t>: novos elementos gerando um “novo todo”</a:t>
            </a:r>
          </a:p>
          <a:p>
            <a:pPr lvl="1"/>
            <a:r>
              <a:rPr lang="pt-BR" dirty="0"/>
              <a:t>Elementos: resultados dos artigos</a:t>
            </a:r>
          </a:p>
          <a:p>
            <a:pPr lvl="1"/>
            <a:r>
              <a:rPr lang="pt-BR" dirty="0"/>
              <a:t>“Novo Todo”: a conclusão tirada desses resultados reunidos</a:t>
            </a:r>
          </a:p>
          <a:p>
            <a:r>
              <a:rPr lang="pt-BR" dirty="0"/>
              <a:t>Em português: você está desenvolvendo uma estória que precisa fazer sentido (lógica)</a:t>
            </a:r>
          </a:p>
          <a:p>
            <a:pPr lvl="1"/>
            <a:r>
              <a:rPr lang="pt-BR" dirty="0"/>
              <a:t>E o primeiro a ver isso precisa ser... você</a:t>
            </a:r>
          </a:p>
        </p:txBody>
      </p:sp>
    </p:spTree>
    <p:extLst>
      <p:ext uri="{BB962C8B-B14F-4D97-AF65-F5344CB8AC3E}">
        <p14:creationId xmlns:p14="http://schemas.microsoft.com/office/powerpoint/2010/main" val="194050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0D638-53E0-4415-A268-2067ED3D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Organize sua leitura...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05962-C954-4DF0-BF3A-8BAC4EE36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Análise crítica dos textos (eu sei... Fácil falar!!!)</a:t>
            </a:r>
          </a:p>
          <a:p>
            <a:r>
              <a:rPr lang="pt-BR" dirty="0"/>
              <a:t>Não tente usar tudo que leu</a:t>
            </a:r>
          </a:p>
          <a:p>
            <a:r>
              <a:rPr lang="pt-BR" dirty="0"/>
              <a:t>Tenha claro para você a relação entre a literatura separada e seu problema e/ou questão de pesquisa</a:t>
            </a:r>
          </a:p>
          <a:p>
            <a:r>
              <a:rPr lang="pt-BR" dirty="0"/>
              <a:t>Protocolo interativo (revisitas e novas adições)</a:t>
            </a:r>
          </a:p>
          <a:p>
            <a:r>
              <a:rPr lang="pt-BR" dirty="0"/>
              <a:t>De novo: ponha atenção em artigos de revisão, meta-análises, e propostas de agenda de pesquisa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06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94D3712-EAF2-45D2-8B5D-2234832C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 a evitar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D98A4A1-1CB0-44BA-9D30-FD0E55E9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Clássicos em excesso</a:t>
            </a:r>
          </a:p>
          <a:p>
            <a:r>
              <a:rPr lang="pt-BR" dirty="0"/>
              <a:t>“Erudição”</a:t>
            </a:r>
          </a:p>
          <a:p>
            <a:r>
              <a:rPr lang="pt-BR" dirty="0"/>
              <a:t>Ventriloquismos</a:t>
            </a:r>
          </a:p>
          <a:p>
            <a:r>
              <a:rPr lang="pt-BR" dirty="0" err="1"/>
              <a:t>Apuds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19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ja oito mudanças que devem impactar o mercado de trabalho">
            <a:extLst>
              <a:ext uri="{FF2B5EF4-FFF2-40B4-BE49-F238E27FC236}">
                <a16:creationId xmlns:a16="http://schemas.microsoft.com/office/drawing/2014/main" id="{600EA04B-D9F3-42A3-B27A-53947F4B0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95432E-8F29-49DF-B0C1-596E840D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pt-BR" sz="3600" dirty="0"/>
              <a:t>E agora... Vocês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E92C95C9-5448-62CD-43A0-A649D4B6F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6671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4BF774A-AD65-400A-BF93-B0BA0699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61842"/>
            <a:ext cx="5157787" cy="4337417"/>
          </a:xfrm>
        </p:spPr>
        <p:txBody>
          <a:bodyPr>
            <a:normAutofit/>
          </a:bodyPr>
          <a:lstStyle/>
          <a:p>
            <a:r>
              <a:rPr lang="pt-BR" sz="2400" dirty="0"/>
              <a:t>Onde foi publicado</a:t>
            </a:r>
          </a:p>
          <a:p>
            <a:r>
              <a:rPr lang="pt-BR" sz="2400" dirty="0"/>
              <a:t>Clareza com relação a problema e/ou questões de pesquisa</a:t>
            </a:r>
          </a:p>
          <a:p>
            <a:r>
              <a:rPr lang="pt-BR" sz="2400" dirty="0"/>
              <a:t>Relevância demarcada</a:t>
            </a:r>
          </a:p>
          <a:p>
            <a:r>
              <a:rPr lang="pt-BR" sz="2400" dirty="0"/>
              <a:t>Debate com a literatura</a:t>
            </a:r>
          </a:p>
          <a:p>
            <a:r>
              <a:rPr lang="pt-BR" sz="2400" dirty="0"/>
              <a:t>Teoria (testando, desenvolvendo, criticando)</a:t>
            </a:r>
          </a:p>
          <a:p>
            <a:endParaRPr lang="pt-BR" sz="2400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CA30A7F-28D5-4B2D-99D2-ED99ECB7B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61842"/>
            <a:ext cx="5183188" cy="4337417"/>
          </a:xfrm>
        </p:spPr>
        <p:txBody>
          <a:bodyPr>
            <a:normAutofit/>
          </a:bodyPr>
          <a:lstStyle/>
          <a:p>
            <a:r>
              <a:rPr lang="pt-BR" sz="2400" dirty="0"/>
              <a:t>Método explicado e justificado</a:t>
            </a:r>
          </a:p>
          <a:p>
            <a:r>
              <a:rPr lang="pt-BR" sz="2400" dirty="0"/>
              <a:t>Amostragem adequada</a:t>
            </a:r>
          </a:p>
          <a:p>
            <a:r>
              <a:rPr lang="pt-BR" sz="2400" dirty="0"/>
              <a:t>Dados</a:t>
            </a:r>
          </a:p>
          <a:p>
            <a:r>
              <a:rPr lang="pt-BR" sz="2400" dirty="0"/>
              <a:t>Variáveis e construtos</a:t>
            </a:r>
          </a:p>
          <a:p>
            <a:r>
              <a:rPr lang="pt-BR" sz="2400" dirty="0"/>
              <a:t>Análise apropriada</a:t>
            </a:r>
          </a:p>
          <a:p>
            <a:r>
              <a:rPr lang="pt-BR" sz="2400" dirty="0"/>
              <a:t>Conclusões dialogando com que já se sabe a respeito do fenômeno</a:t>
            </a:r>
          </a:p>
          <a:p>
            <a:r>
              <a:rPr lang="pt-BR" sz="2400" dirty="0"/>
              <a:t>Limitações consideradas e explicadas</a:t>
            </a:r>
          </a:p>
          <a:p>
            <a:endParaRPr lang="pt-BR" sz="2400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D2A30CFF-AACE-4693-8A89-8192E6BD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de um bom trabalho (empírico)...</a:t>
            </a:r>
          </a:p>
        </p:txBody>
      </p:sp>
    </p:spTree>
    <p:extLst>
      <p:ext uri="{BB962C8B-B14F-4D97-AF65-F5344CB8AC3E}">
        <p14:creationId xmlns:p14="http://schemas.microsoft.com/office/powerpoint/2010/main" val="52280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ay Barney - Alchetron, The Free Social Encyclopedia">
            <a:extLst>
              <a:ext uri="{FF2B5EF4-FFF2-40B4-BE49-F238E27FC236}">
                <a16:creationId xmlns:a16="http://schemas.microsoft.com/office/drawing/2014/main" id="{3A80B303-A881-4CD8-AD62-A80D47CBE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079750"/>
            <a:ext cx="2127250" cy="2584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971A775-4D75-4F5F-B1BE-F61ECA808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5" y="3079750"/>
            <a:ext cx="7869238" cy="2584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B945AC-9960-4F34-AC43-06883BEA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Prólogo</a:t>
            </a:r>
          </a:p>
        </p:txBody>
      </p:sp>
    </p:spTree>
    <p:extLst>
      <p:ext uri="{BB962C8B-B14F-4D97-AF65-F5344CB8AC3E}">
        <p14:creationId xmlns:p14="http://schemas.microsoft.com/office/powerpoint/2010/main" val="167948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Áreas, Temas e Tópicos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Todo mundo vai fazer você ler</a:t>
            </a:r>
          </a:p>
          <a:p>
            <a:pPr lvl="1"/>
            <a:r>
              <a:rPr lang="pt-BR" dirty="0"/>
              <a:t>Sua área</a:t>
            </a:r>
          </a:p>
          <a:p>
            <a:pPr lvl="1"/>
            <a:r>
              <a:rPr lang="pt-BR" dirty="0"/>
              <a:t>Orientadores</a:t>
            </a:r>
          </a:p>
          <a:p>
            <a:pPr lvl="1"/>
            <a:r>
              <a:rPr lang="pt-BR" dirty="0"/>
              <a:t>Grupos de pesquisa</a:t>
            </a:r>
          </a:p>
          <a:p>
            <a:pPr lvl="1"/>
            <a:r>
              <a:rPr lang="pt-BR" dirty="0"/>
              <a:t>Disciplinas</a:t>
            </a:r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5" name="Conector reto 4"/>
          <p:cNvCxnSpPr>
            <a:cxnSpLocks/>
          </p:cNvCxnSpPr>
          <p:nvPr/>
        </p:nvCxnSpPr>
        <p:spPr>
          <a:xfrm>
            <a:off x="175846" y="4037846"/>
            <a:ext cx="114534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09" y="4555900"/>
            <a:ext cx="1821506" cy="9107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04" y="5904481"/>
            <a:ext cx="2095500" cy="790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21" y="5040869"/>
            <a:ext cx="874989" cy="70699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2" y="4495283"/>
            <a:ext cx="1010544" cy="10105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0" y="6004720"/>
            <a:ext cx="1390650" cy="676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89" y="6078059"/>
            <a:ext cx="576814" cy="57681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33" y="4755144"/>
            <a:ext cx="1190800" cy="8931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1" y="5201807"/>
            <a:ext cx="2190736" cy="30402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01" y="5696357"/>
            <a:ext cx="794519" cy="8596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76" y="4499011"/>
            <a:ext cx="1045729" cy="51226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96" y="6125263"/>
            <a:ext cx="796317" cy="58131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15" y="4091737"/>
            <a:ext cx="970145" cy="97014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21" y="4138857"/>
            <a:ext cx="2077726" cy="639630"/>
          </a:xfrm>
          <a:prstGeom prst="rect">
            <a:avLst/>
          </a:prstGeom>
        </p:spPr>
      </p:pic>
      <p:pic>
        <p:nvPicPr>
          <p:cNvPr id="1026" name="Picture 2" descr="Significado de YouTube (O que é, Conceito e Definição) - Significados">
            <a:extLst>
              <a:ext uri="{FF2B5EF4-FFF2-40B4-BE49-F238E27FC236}">
                <a16:creationId xmlns:a16="http://schemas.microsoft.com/office/drawing/2014/main" id="{912BDB9C-99B1-4611-8501-E1A065CB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038" y="5808307"/>
            <a:ext cx="1190800" cy="8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Importância da Leitura - Toda Matéria">
            <a:extLst>
              <a:ext uri="{FF2B5EF4-FFF2-40B4-BE49-F238E27FC236}">
                <a16:creationId xmlns:a16="http://schemas.microsoft.com/office/drawing/2014/main" id="{A51285E3-B615-4362-8654-B0277C6E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3" y="1385353"/>
            <a:ext cx="3333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... E muito mais!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19" y="3868779"/>
            <a:ext cx="1964414" cy="9053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76" y="5314999"/>
            <a:ext cx="2266624" cy="12779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39" y="1089221"/>
            <a:ext cx="3852867" cy="9256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2" y="4972822"/>
            <a:ext cx="2361975" cy="15746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87" y="1707616"/>
            <a:ext cx="1852513" cy="149731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3358249"/>
            <a:ext cx="2951431" cy="8243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55" y="4049844"/>
            <a:ext cx="2504038" cy="11178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87" y="5491896"/>
            <a:ext cx="2313306" cy="1101093"/>
          </a:xfrm>
          <a:prstGeom prst="rect">
            <a:avLst/>
          </a:prstGeom>
        </p:spPr>
      </p:pic>
      <p:pic>
        <p:nvPicPr>
          <p:cNvPr id="2050" name="Picture 2" descr="Quatro maiores consultorias do mundo deixam a Rússia">
            <a:extLst>
              <a:ext uri="{FF2B5EF4-FFF2-40B4-BE49-F238E27FC236}">
                <a16:creationId xmlns:a16="http://schemas.microsoft.com/office/drawing/2014/main" id="{2DC09766-BFC4-4DD7-83C5-601FB0BC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59" y="3375421"/>
            <a:ext cx="2383572" cy="16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Últimas Notícias | InfoMoney">
            <a:extLst>
              <a:ext uri="{FF2B5EF4-FFF2-40B4-BE49-F238E27FC236}">
                <a16:creationId xmlns:a16="http://schemas.microsoft.com/office/drawing/2014/main" id="{088CC052-BF8B-4CA4-A31A-5D58D22A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" y="1690688"/>
            <a:ext cx="1750645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utor Agro - Prof. Dr. Marcos Fava Neves">
            <a:extLst>
              <a:ext uri="{FF2B5EF4-FFF2-40B4-BE49-F238E27FC236}">
                <a16:creationId xmlns:a16="http://schemas.microsoft.com/office/drawing/2014/main" id="{EB9CA26F-647B-452D-98EE-655D6D2A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88" y="2191274"/>
            <a:ext cx="34766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4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ómo realizar una revisión de literatura y cómo personalizar Web of Science  – Noticias de la Biblioteca">
            <a:extLst>
              <a:ext uri="{FF2B5EF4-FFF2-40B4-BE49-F238E27FC236}">
                <a16:creationId xmlns:a16="http://schemas.microsoft.com/office/drawing/2014/main" id="{211A1141-316B-4CFA-99A0-912739A95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/>
          <a:stretch/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641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8AB23C-EFF3-4104-A469-D8D6F3B0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11" y="2263130"/>
            <a:ext cx="6724104" cy="25389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B4A3EE-9530-42D5-80BC-0BA0996F2A44}"/>
              </a:ext>
            </a:extLst>
          </p:cNvPr>
          <p:cNvSpPr txBox="1"/>
          <p:nvPr/>
        </p:nvSpPr>
        <p:spPr>
          <a:xfrm>
            <a:off x="542837" y="1368824"/>
            <a:ext cx="180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Autores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CCC9A6-C65A-4A4F-9225-D043B6452E59}"/>
              </a:ext>
            </a:extLst>
          </p:cNvPr>
          <p:cNvSpPr txBox="1"/>
          <p:nvPr/>
        </p:nvSpPr>
        <p:spPr>
          <a:xfrm>
            <a:off x="2815648" y="477538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Trabalhos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527136-5C01-4B04-BD81-C5221A792581}"/>
              </a:ext>
            </a:extLst>
          </p:cNvPr>
          <p:cNvSpPr txBox="1"/>
          <p:nvPr/>
        </p:nvSpPr>
        <p:spPr>
          <a:xfrm>
            <a:off x="5798397" y="560128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Periódicos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52B3C8-74F4-4233-AD78-CA0323F9C81E}"/>
              </a:ext>
            </a:extLst>
          </p:cNvPr>
          <p:cNvSpPr txBox="1"/>
          <p:nvPr/>
        </p:nvSpPr>
        <p:spPr>
          <a:xfrm>
            <a:off x="8663090" y="1000758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Grupos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46DED-641A-4116-8045-E216EE8C7484}"/>
              </a:ext>
            </a:extLst>
          </p:cNvPr>
          <p:cNvSpPr txBox="1"/>
          <p:nvPr/>
        </p:nvSpPr>
        <p:spPr>
          <a:xfrm>
            <a:off x="9920390" y="2578072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Congressos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C5E4F7-92DA-4698-AC07-55B85E84ED16}"/>
              </a:ext>
            </a:extLst>
          </p:cNvPr>
          <p:cNvSpPr txBox="1"/>
          <p:nvPr/>
        </p:nvSpPr>
        <p:spPr>
          <a:xfrm>
            <a:off x="9798895" y="4273460"/>
            <a:ext cx="227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Centros de Pesquisa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1B9DD7-127A-4A09-8836-47C61A553064}"/>
              </a:ext>
            </a:extLst>
          </p:cNvPr>
          <p:cNvSpPr txBox="1"/>
          <p:nvPr/>
        </p:nvSpPr>
        <p:spPr>
          <a:xfrm>
            <a:off x="7527285" y="5445722"/>
            <a:ext cx="227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Centros de Pesquisa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F2872D-3FF6-4C74-836B-B3E55E2C6B22}"/>
              </a:ext>
            </a:extLst>
          </p:cNvPr>
          <p:cNvSpPr txBox="1"/>
          <p:nvPr/>
        </p:nvSpPr>
        <p:spPr>
          <a:xfrm>
            <a:off x="5024555" y="6036262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Teoria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D72DA4-68A8-448B-9B76-3D25BF5AFACE}"/>
              </a:ext>
            </a:extLst>
          </p:cNvPr>
          <p:cNvSpPr txBox="1"/>
          <p:nvPr/>
        </p:nvSpPr>
        <p:spPr>
          <a:xfrm>
            <a:off x="2637385" y="5607398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Metodologia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67BF79-A870-4CE7-B388-28CCFDE6CAE8}"/>
              </a:ext>
            </a:extLst>
          </p:cNvPr>
          <p:cNvSpPr txBox="1"/>
          <p:nvPr/>
        </p:nvSpPr>
        <p:spPr>
          <a:xfrm>
            <a:off x="375621" y="4704347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Métodos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C0B7BB8-A350-4E61-8DB9-254B26593F85}"/>
              </a:ext>
            </a:extLst>
          </p:cNvPr>
          <p:cNvSpPr txBox="1"/>
          <p:nvPr/>
        </p:nvSpPr>
        <p:spPr>
          <a:xfrm>
            <a:off x="78769" y="2905780"/>
            <a:ext cx="22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292515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(Re)Visão da 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que?</a:t>
            </a:r>
          </a:p>
          <a:p>
            <a:pPr lvl="1"/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44" y="2809633"/>
            <a:ext cx="3120759" cy="266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8939" y="1232972"/>
            <a:ext cx="175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Alinhamento e</a:t>
            </a:r>
          </a:p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estado da arte</a:t>
            </a: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6978668" y="1940858"/>
            <a:ext cx="2306441" cy="1376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8103" y="4071244"/>
            <a:ext cx="177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Lentes teóricas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7277061" y="4142905"/>
            <a:ext cx="1301043" cy="128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906" y="5591004"/>
            <a:ext cx="1740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Abordagens</a:t>
            </a:r>
          </a:p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metodológicas</a:t>
            </a:r>
          </a:p>
        </p:txBody>
      </p:sp>
      <p:cxnSp>
        <p:nvCxnSpPr>
          <p:cNvPr id="16" name="Straight Connector 15"/>
          <p:cNvCxnSpPr>
            <a:stCxn id="15" idx="1"/>
          </p:cNvCxnSpPr>
          <p:nvPr/>
        </p:nvCxnSpPr>
        <p:spPr>
          <a:xfrm flipH="1" flipV="1">
            <a:off x="7277060" y="5142199"/>
            <a:ext cx="1105846" cy="802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1008" y="5667339"/>
            <a:ext cx="1291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Variáveis</a:t>
            </a:r>
          </a:p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relevantes</a:t>
            </a:r>
          </a:p>
        </p:txBody>
      </p:sp>
      <p:cxnSp>
        <p:nvCxnSpPr>
          <p:cNvPr id="20" name="Straight Connector 19"/>
          <p:cNvCxnSpPr>
            <a:stCxn id="19" idx="3"/>
          </p:cNvCxnSpPr>
          <p:nvPr/>
        </p:nvCxnSpPr>
        <p:spPr>
          <a:xfrm flipV="1">
            <a:off x="5082706" y="5086684"/>
            <a:ext cx="771704" cy="934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3544" y="4942144"/>
            <a:ext cx="1337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Linguagem</a:t>
            </a:r>
          </a:p>
        </p:txBody>
      </p:sp>
      <p:cxnSp>
        <p:nvCxnSpPr>
          <p:cNvPr id="24" name="Straight Connector 23"/>
          <p:cNvCxnSpPr>
            <a:cxnSpLocks/>
            <a:stCxn id="23" idx="3"/>
          </p:cNvCxnSpPr>
          <p:nvPr/>
        </p:nvCxnSpPr>
        <p:spPr>
          <a:xfrm flipV="1">
            <a:off x="2161218" y="4251867"/>
            <a:ext cx="3141872" cy="89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0872" y="2684803"/>
            <a:ext cx="2046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Comparação com</a:t>
            </a:r>
          </a:p>
          <a:p>
            <a:pPr algn="ctr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outros resultados</a:t>
            </a:r>
          </a:p>
        </p:txBody>
      </p:sp>
      <p:cxnSp>
        <p:nvCxnSpPr>
          <p:cNvPr id="29" name="Straight Connector 28"/>
          <p:cNvCxnSpPr>
            <a:cxnSpLocks/>
            <a:stCxn id="28" idx="3"/>
          </p:cNvCxnSpPr>
          <p:nvPr/>
        </p:nvCxnSpPr>
        <p:spPr>
          <a:xfrm>
            <a:off x="2837714" y="3038746"/>
            <a:ext cx="2475394" cy="677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9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Rectangle 8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9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Rectangle 9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40" name="Picture 20" descr="Information about Springer as an international publisher | European  Scientific Research and Publication Center">
            <a:extLst>
              <a:ext uri="{FF2B5EF4-FFF2-40B4-BE49-F238E27FC236}">
                <a16:creationId xmlns:a16="http://schemas.microsoft.com/office/drawing/2014/main" id="{82B8AEB6-438D-4CD2-A6D1-3EC566CB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2033588"/>
            <a:ext cx="3289300" cy="217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F71C885-7BB9-44FA-8351-8C1F495D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8" y="3914936"/>
            <a:ext cx="3289300" cy="2249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ebinar sobre uso da Base de Dados Scopus">
            <a:extLst>
              <a:ext uri="{FF2B5EF4-FFF2-40B4-BE49-F238E27FC236}">
                <a16:creationId xmlns:a16="http://schemas.microsoft.com/office/drawing/2014/main" id="{0885F98B-FB18-4366-997F-81DE3343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23" y="855566"/>
            <a:ext cx="2206625" cy="2206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SES DE DADOS INDEXADAS | RBPFEX - Revista Brasileira de Prescrição e  Fisiologia do Exercício">
            <a:extLst>
              <a:ext uri="{FF2B5EF4-FFF2-40B4-BE49-F238E27FC236}">
                <a16:creationId xmlns:a16="http://schemas.microsoft.com/office/drawing/2014/main" id="{C805452E-FAFF-4601-A876-8501ADFF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455988"/>
            <a:ext cx="2206625" cy="2211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ses de Periódicos, Repositório e Editora | Pró-Reitoria de Pesquisa,  Pós-Graduação e Inovação">
            <a:extLst>
              <a:ext uri="{FF2B5EF4-FFF2-40B4-BE49-F238E27FC236}">
                <a16:creationId xmlns:a16="http://schemas.microsoft.com/office/drawing/2014/main" id="{B76C587F-9522-44A3-A8E8-37E8DF17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19" y="725807"/>
            <a:ext cx="2043113" cy="469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Wiley Companion to the Mediterranean – Electronic Access – Medieval Art  Research">
            <a:extLst>
              <a:ext uri="{FF2B5EF4-FFF2-40B4-BE49-F238E27FC236}">
                <a16:creationId xmlns:a16="http://schemas.microsoft.com/office/drawing/2014/main" id="{7B06D69A-3230-4192-B8C7-CA10F2A2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19263"/>
            <a:ext cx="2043113" cy="628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ubmissões">
            <a:extLst>
              <a:ext uri="{FF2B5EF4-FFF2-40B4-BE49-F238E27FC236}">
                <a16:creationId xmlns:a16="http://schemas.microsoft.com/office/drawing/2014/main" id="{642E80CD-F2A9-4369-8B89-2E90E546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416175"/>
            <a:ext cx="2043113" cy="1141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AGE Publishing">
            <a:extLst>
              <a:ext uri="{FF2B5EF4-FFF2-40B4-BE49-F238E27FC236}">
                <a16:creationId xmlns:a16="http://schemas.microsoft.com/office/drawing/2014/main" id="{E88C2B77-96D0-41B9-BC8C-0ED91A8C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27" y="4171419"/>
            <a:ext cx="2043113" cy="2043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ciELO.org">
            <a:extLst>
              <a:ext uri="{FF2B5EF4-FFF2-40B4-BE49-F238E27FC236}">
                <a16:creationId xmlns:a16="http://schemas.microsoft.com/office/drawing/2014/main" id="{9832C72D-43EF-4420-B72D-BDB74810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3" y="1181100"/>
            <a:ext cx="2206625" cy="2206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aylor and Francis - Templates | Typeset">
            <a:extLst>
              <a:ext uri="{FF2B5EF4-FFF2-40B4-BE49-F238E27FC236}">
                <a16:creationId xmlns:a16="http://schemas.microsoft.com/office/drawing/2014/main" id="{D104ECEB-AC03-472A-9420-C2341992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90" y="3925357"/>
            <a:ext cx="2206625" cy="2211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upload.wikimedia.org/wikipedia/en/thumb/5/56/JS...">
            <a:extLst>
              <a:ext uri="{FF2B5EF4-FFF2-40B4-BE49-F238E27FC236}">
                <a16:creationId xmlns:a16="http://schemas.microsoft.com/office/drawing/2014/main" id="{5DAE8755-2229-45A5-B10D-664A3CFA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4" y="805574"/>
            <a:ext cx="998870" cy="13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6651B3B-2F8A-4E48-BEA0-5D35421C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Nova métrica Journal Citation Indicator (JCI) | LEAD – Laboratório de  Educação a Distância e Elearning">
            <a:extLst>
              <a:ext uri="{FF2B5EF4-FFF2-40B4-BE49-F238E27FC236}">
                <a16:creationId xmlns:a16="http://schemas.microsoft.com/office/drawing/2014/main" id="{5CF0F649-C8E1-40E0-8555-59A840C0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537237"/>
            <a:ext cx="6278851" cy="18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7"/>
            <a:ext cx="756629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Visibilidade e impacto da pesquisa: Publons, Scopus e Google Scholar  Metrics – Comunicar. Escola de Autores">
            <a:extLst>
              <a:ext uri="{FF2B5EF4-FFF2-40B4-BE49-F238E27FC236}">
                <a16:creationId xmlns:a16="http://schemas.microsoft.com/office/drawing/2014/main" id="{3CBA289C-F808-4C7B-A097-89BB5C06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376172"/>
            <a:ext cx="6278852" cy="26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82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Iran tops Middle East for applied mathematics in 2017 - Tehran Times">
            <a:extLst>
              <a:ext uri="{FF2B5EF4-FFF2-40B4-BE49-F238E27FC236}">
                <a16:creationId xmlns:a16="http://schemas.microsoft.com/office/drawing/2014/main" id="{4879999A-E793-4240-ADE2-DFF991CA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309" y="4267009"/>
            <a:ext cx="2737735" cy="21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JCR is not what it used to be: Towards a new JCR that is more universal  and, at the same time, selective – Comunicar. School of Authors">
            <a:extLst>
              <a:ext uri="{FF2B5EF4-FFF2-40B4-BE49-F238E27FC236}">
                <a16:creationId xmlns:a16="http://schemas.microsoft.com/office/drawing/2014/main" id="{7367B4C6-FCD4-4FD4-A2C4-E95A5460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54" y="321735"/>
            <a:ext cx="3218907" cy="32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394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  <vt:variant>
        <vt:lpstr>Apresentações personalizadas</vt:lpstr>
      </vt:variant>
      <vt:variant>
        <vt:i4>1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Metodologia de Pesquisa Aplicada à Contabilidade e Controladoria</vt:lpstr>
      <vt:lpstr>Prólogo</vt:lpstr>
      <vt:lpstr>Áreas, Temas e Tópicos</vt:lpstr>
      <vt:lpstr>... E muito mais!</vt:lpstr>
      <vt:lpstr>Apresentação do PowerPoint</vt:lpstr>
      <vt:lpstr>Apresentação do PowerPoint</vt:lpstr>
      <vt:lpstr>(Re)Visão da Literatura</vt:lpstr>
      <vt:lpstr>Apresentação do PowerPoint</vt:lpstr>
      <vt:lpstr>Apresentação do PowerPoint</vt:lpstr>
      <vt:lpstr>Apresentação do PowerPoint</vt:lpstr>
      <vt:lpstr>Entrando na Literatura</vt:lpstr>
      <vt:lpstr>Heurística</vt:lpstr>
      <vt:lpstr>Organize sua leitura...</vt:lpstr>
      <vt:lpstr>Organize sua leitura...</vt:lpstr>
      <vt:lpstr>Organize sua leitura...</vt:lpstr>
      <vt:lpstr>Algo a evitar</vt:lpstr>
      <vt:lpstr>E agora... Vocês</vt:lpstr>
      <vt:lpstr>Estrutura de um bom trabalho (empírico)...</vt:lpstr>
      <vt:lpstr>Apresentação personalizada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Eugenio Jose Silva Bitti</dc:creator>
  <cp:lastModifiedBy>Eugenio Jose Silva Bitti</cp:lastModifiedBy>
  <cp:revision>31</cp:revision>
  <dcterms:created xsi:type="dcterms:W3CDTF">2022-03-16T18:43:44Z</dcterms:created>
  <dcterms:modified xsi:type="dcterms:W3CDTF">2023-04-24T22:48:51Z</dcterms:modified>
</cp:coreProperties>
</file>