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66" r:id="rId4"/>
    <p:sldId id="267" r:id="rId5"/>
    <p:sldId id="268" r:id="rId6"/>
    <p:sldId id="269" r:id="rId7"/>
    <p:sldId id="25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7" r:id="rId21"/>
    <p:sldId id="289" r:id="rId22"/>
    <p:sldId id="28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64" d="100"/>
          <a:sy n="64" d="100"/>
        </p:scale>
        <p:origin x="131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E575-16A1-4FA4-8C29-DCCB45D57E85}" type="datetimeFigureOut">
              <a:rPr lang="pt-BR" smtClean="0"/>
              <a:pPr/>
              <a:t>19/01/2017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2809-6A32-4857-A254-8A228FBF82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vfolega@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"/>
            <a:ext cx="715950" cy="10325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79" y="0"/>
            <a:ext cx="1083600" cy="12255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8640"/>
            <a:ext cx="6858000" cy="1368152"/>
          </a:xfrm>
          <a:noFill/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 </a:t>
            </a:r>
            <a:r>
              <a:rPr lang="pt-BR" sz="1500" b="1" dirty="0"/>
              <a:t>UNIVERSIDADE DE SÃO PAULO </a:t>
            </a:r>
            <a:br>
              <a:rPr lang="pt-BR" sz="1500" b="1" dirty="0"/>
            </a:br>
            <a:r>
              <a:rPr lang="pt-BR" sz="1500" b="1" dirty="0"/>
              <a:t>ESCOLA SUPERIOR DE AGRICULTURA “LUIZ DE QUEIROZ” </a:t>
            </a:r>
            <a:br>
              <a:rPr lang="pt-BR" sz="1500" b="1" dirty="0"/>
            </a:br>
            <a:r>
              <a:rPr lang="pt-BR" sz="1500" b="1" dirty="0"/>
              <a:t>DEPARTAMENTO DE CIÊNCIA DO SOLO </a:t>
            </a:r>
            <a:br>
              <a:rPr lang="pt-BR" sz="1500" b="1" dirty="0"/>
            </a:br>
            <a:r>
              <a:rPr lang="pt-BR" sz="1500" b="1" dirty="0"/>
              <a:t>CURSO DE ESPECIALIZAÇÃO EM MANEJO DO SOLO </a:t>
            </a:r>
            <a:br>
              <a:rPr lang="pt-BR" sz="1500" dirty="0"/>
            </a:br>
            <a:br>
              <a:rPr lang="pt-BR" sz="1500" dirty="0"/>
            </a:br>
            <a:r>
              <a:rPr lang="pt-BR" sz="1500" dirty="0"/>
              <a:t> </a:t>
            </a:r>
            <a:r>
              <a:rPr lang="pt-BR" sz="1600" b="1" dirty="0"/>
              <a:t>Campo Verde –  (MT)</a:t>
            </a:r>
            <a:endParaRPr lang="pt-BR" sz="1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5950" y="3143250"/>
            <a:ext cx="7656525" cy="3022054"/>
          </a:xfrm>
        </p:spPr>
        <p:txBody>
          <a:bodyPr>
            <a:normAutofit fontScale="47500" lnSpcReduction="20000"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pt-BR" sz="2250" b="1" dirty="0">
                <a:solidFill>
                  <a:srgbClr val="FF0000"/>
                </a:solidFill>
              </a:rPr>
              <a:t>Água no Solo e Manejo da Irrigação</a:t>
            </a:r>
          </a:p>
          <a:p>
            <a:endParaRPr lang="pt-BR" sz="2250" b="1" dirty="0">
              <a:solidFill>
                <a:srgbClr val="FF0000"/>
              </a:solidFill>
            </a:endParaRPr>
          </a:p>
          <a:p>
            <a:r>
              <a:rPr lang="pt-BR" sz="2250" b="1" dirty="0">
                <a:solidFill>
                  <a:srgbClr val="FF0000"/>
                </a:solidFill>
              </a:rPr>
              <a:t>COLETA DE AMOSTRAS DE SOLO COM FINALIDADES DE PROJETO E MANEJO DE IRRIGAÇÃO</a:t>
            </a:r>
          </a:p>
          <a:p>
            <a:endParaRPr lang="pt-BR" b="1" dirty="0"/>
          </a:p>
          <a:p>
            <a:r>
              <a:rPr lang="pt-BR" dirty="0">
                <a:latin typeface="AR BLANCA" panose="02000000000000000000" pitchFamily="2" charset="0"/>
              </a:rPr>
              <a:t>Prof. Marcos </a:t>
            </a:r>
            <a:r>
              <a:rPr lang="pt-BR" dirty="0" err="1">
                <a:latin typeface="AR BLANCA" panose="02000000000000000000" pitchFamily="2" charset="0"/>
              </a:rPr>
              <a:t>Vinicíus</a:t>
            </a:r>
            <a:r>
              <a:rPr lang="pt-BR" dirty="0">
                <a:latin typeface="AR BLANCA" panose="02000000000000000000" pitchFamily="2" charset="0"/>
              </a:rPr>
              <a:t> Folegatti</a:t>
            </a:r>
          </a:p>
          <a:p>
            <a:r>
              <a:rPr lang="pt-BR" dirty="0">
                <a:latin typeface="+mj-lt"/>
                <a:hlinkClick r:id="rId4"/>
              </a:rPr>
              <a:t>mvfolega@usp.br</a:t>
            </a:r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endParaRPr lang="pt-BR" dirty="0">
              <a:latin typeface="+mj-lt"/>
            </a:endParaRPr>
          </a:p>
          <a:p>
            <a:r>
              <a:rPr lang="pt-BR" dirty="0"/>
              <a:t>Departamento de Engenharia de Biossistemas</a:t>
            </a:r>
          </a:p>
          <a:p>
            <a:r>
              <a:rPr lang="pt-BR" dirty="0"/>
              <a:t>ESALQ/USP</a:t>
            </a:r>
          </a:p>
        </p:txBody>
      </p:sp>
    </p:spTree>
    <p:extLst>
      <p:ext uri="{BB962C8B-B14F-4D97-AF65-F5344CB8AC3E}">
        <p14:creationId xmlns:p14="http://schemas.microsoft.com/office/powerpoint/2010/main" val="36792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06" y="642918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70C0"/>
                </a:solidFill>
              </a:rPr>
              <a:t>Manejo da irrigação em </a:t>
            </a:r>
            <a:r>
              <a:rPr lang="pt-BR" sz="2800" b="1" dirty="0" err="1">
                <a:solidFill>
                  <a:srgbClr val="0070C0"/>
                </a:solidFill>
              </a:rPr>
              <a:t>autopropelido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71414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SUGESTÕES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76" y="1517255"/>
            <a:ext cx="521494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Evite amostrar: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Nos carreadores de caminhamento do equipamento, (intensa compactação);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Regiões extremas da área onde não ocorrem sobreposição de lâmina;</a:t>
            </a:r>
          </a:p>
        </p:txBody>
      </p:sp>
      <p:pic>
        <p:nvPicPr>
          <p:cNvPr id="8" name="Imagem 7" descr="Carretel Autopropelid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419343"/>
            <a:ext cx="3429024" cy="243841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85720" y="5397215"/>
            <a:ext cx="87868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Recomenda-se um ponto de amostragem a cada 10-20ha de solo homogêneo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06" y="500042"/>
            <a:ext cx="650085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70C0"/>
                </a:solidFill>
              </a:rPr>
              <a:t>Manejo de irrigação em pivô central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71414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SUGESTÕES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76" y="1214422"/>
            <a:ext cx="8501090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Dividir a área em quatro quadrantes: e amostrar um ponto situado a 35, 61, 79 e 93% do raio de ação do equipamento;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2876" y="2500306"/>
            <a:ext cx="4286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Evitar tirar amostras de solo no primeiro vão entre torres e em áreas abrangidas pelo canhão final.</a:t>
            </a:r>
          </a:p>
        </p:txBody>
      </p:sp>
      <p:pic>
        <p:nvPicPr>
          <p:cNvPr id="7" name="Imagem 6" descr="irrigação em pivô central.jpg"/>
          <p:cNvPicPr>
            <a:picLocks noChangeAspect="1"/>
          </p:cNvPicPr>
          <p:nvPr/>
        </p:nvPicPr>
        <p:blipFill>
          <a:blip r:embed="rId2" cstate="print"/>
          <a:srcRect l="22656" t="45319" r="30469" b="3193"/>
          <a:stretch>
            <a:fillRect/>
          </a:stretch>
        </p:blipFill>
        <p:spPr>
          <a:xfrm>
            <a:off x="4643438" y="2571744"/>
            <a:ext cx="4286280" cy="3143272"/>
          </a:xfrm>
          <a:prstGeom prst="rect">
            <a:avLst/>
          </a:prstGeom>
        </p:spPr>
      </p:pic>
      <p:pic>
        <p:nvPicPr>
          <p:cNvPr id="10" name="Imagem 9" descr="ce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4985271"/>
            <a:ext cx="2286016" cy="1798065"/>
          </a:xfrm>
          <a:prstGeom prst="rect">
            <a:avLst/>
          </a:prstGeom>
        </p:spPr>
      </p:pic>
      <p:pic>
        <p:nvPicPr>
          <p:cNvPr id="12" name="Imagem 11" descr="canha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5991" y="4983626"/>
            <a:ext cx="2106009" cy="1782007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929322" y="3071810"/>
            <a:ext cx="2214578" cy="20002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5000628" y="3429000"/>
            <a:ext cx="3429024" cy="121444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 flipH="1" flipV="1">
            <a:off x="6715140" y="3643314"/>
            <a:ext cx="500066" cy="7143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>
            <a:off x="5786446" y="3857628"/>
            <a:ext cx="1071570" cy="8096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5400000">
            <a:off x="6357950" y="4286256"/>
            <a:ext cx="857256" cy="28575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6929454" y="3929066"/>
            <a:ext cx="1571636" cy="35719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6143636" y="4929198"/>
            <a:ext cx="8146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solidFill>
                  <a:srgbClr val="FFFF00"/>
                </a:solidFill>
              </a:rPr>
              <a:t>79%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5072066" y="3643314"/>
            <a:ext cx="8146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solidFill>
                  <a:srgbClr val="FFFF00"/>
                </a:solidFill>
              </a:rPr>
              <a:t>61%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7757882" y="4286256"/>
            <a:ext cx="8146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solidFill>
                  <a:srgbClr val="FFFF00"/>
                </a:solidFill>
              </a:rPr>
              <a:t>93% 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614873" y="2880508"/>
            <a:ext cx="8146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b="1" dirty="0">
                <a:solidFill>
                  <a:srgbClr val="FFFF00"/>
                </a:solidFill>
              </a:rPr>
              <a:t>35%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06" y="500042"/>
            <a:ext cx="650085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8000"/>
                </a:solidFill>
              </a:rPr>
              <a:t>Manejo de irrigação localizada</a:t>
            </a:r>
            <a:endParaRPr lang="pt-BR" sz="2800" dirty="0">
              <a:solidFill>
                <a:srgbClr val="008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71414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SUGESTÕES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76" y="1071546"/>
            <a:ext cx="8501090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Amostrar o volume de solo abrangido pelo bulbo molhado (concentração do sistema radicular);</a:t>
            </a:r>
          </a:p>
        </p:txBody>
      </p:sp>
      <p:pic>
        <p:nvPicPr>
          <p:cNvPr id="20" name="Imagem 19" descr="bulbos 1.jpg"/>
          <p:cNvPicPr>
            <a:picLocks noChangeAspect="1"/>
          </p:cNvPicPr>
          <p:nvPr/>
        </p:nvPicPr>
        <p:blipFill>
          <a:blip r:embed="rId2" cstate="print"/>
          <a:srcRect t="8310"/>
          <a:stretch>
            <a:fillRect/>
          </a:stretch>
        </p:blipFill>
        <p:spPr>
          <a:xfrm>
            <a:off x="3143272" y="2428868"/>
            <a:ext cx="5786446" cy="3405217"/>
          </a:xfrm>
          <a:prstGeom prst="rect">
            <a:avLst/>
          </a:prstGeom>
        </p:spPr>
      </p:pic>
      <p:pic>
        <p:nvPicPr>
          <p:cNvPr id="21" name="Imagem 20" descr="Microaspers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2428892" cy="1812366"/>
          </a:xfrm>
          <a:prstGeom prst="rect">
            <a:avLst/>
          </a:prstGeom>
        </p:spPr>
      </p:pic>
      <p:pic>
        <p:nvPicPr>
          <p:cNvPr id="22" name="Imagem 21" descr="gotejame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86256"/>
            <a:ext cx="2569565" cy="164307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71406" y="6045734"/>
            <a:ext cx="892971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 </a:t>
            </a:r>
            <a:r>
              <a:rPr lang="pt-BR" sz="2500" dirty="0"/>
              <a:t>Recomenda-se amostragem a cada 10-20ha de solo homogêneo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160358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CONSIDERAÇÕES SOBRE A AMOSTRAGEM NO CAMPO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2" y="857232"/>
            <a:ext cx="84296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A profundidade de amostragem deverá ser compatível com a PESR;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1406" y="6045734"/>
            <a:ext cx="750099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 D</a:t>
            </a:r>
            <a:r>
              <a:rPr lang="pt-BR" sz="2500" dirty="0"/>
              <a:t>eve-se amostrar no mínimo duas profundidades</a:t>
            </a:r>
          </a:p>
        </p:txBody>
      </p:sp>
      <p:pic>
        <p:nvPicPr>
          <p:cNvPr id="9" name="Imagem 8" descr="tricheira_cit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345" y="3422668"/>
            <a:ext cx="5182349" cy="2435224"/>
          </a:xfrm>
          <a:prstGeom prst="rect">
            <a:avLst/>
          </a:prstGeom>
        </p:spPr>
      </p:pic>
      <p:pic>
        <p:nvPicPr>
          <p:cNvPr id="15" name="Imagem 14" descr="root system.gif"/>
          <p:cNvPicPr>
            <a:picLocks noChangeAspect="1"/>
          </p:cNvPicPr>
          <p:nvPr/>
        </p:nvPicPr>
        <p:blipFill>
          <a:blip r:embed="rId3" cstate="print"/>
          <a:srcRect l="2500" t="1494" r="4999" b="4382"/>
          <a:stretch>
            <a:fillRect/>
          </a:stretch>
        </p:blipFill>
        <p:spPr>
          <a:xfrm>
            <a:off x="6567728" y="1928802"/>
            <a:ext cx="2433428" cy="414340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85720" y="2000240"/>
            <a:ext cx="5643570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 </a:t>
            </a:r>
            <a:r>
              <a:rPr lang="pt-BR" sz="2500" dirty="0"/>
              <a:t>A PESR poderá ser analisada através de trincheiras (evitar PESR tabelados);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rot="5400000">
            <a:off x="5371883" y="3857628"/>
            <a:ext cx="1856594" cy="7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429388" y="2928934"/>
            <a:ext cx="25717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429388" y="4784734"/>
            <a:ext cx="25717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6429388" y="3857628"/>
            <a:ext cx="25717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 rot="16200000">
            <a:off x="5495493" y="3577078"/>
            <a:ext cx="1023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/>
                <a:solidFill>
                  <a:srgbClr val="008000"/>
                </a:solidFill>
              </a:rPr>
              <a:t>PESR</a:t>
            </a:r>
          </a:p>
        </p:txBody>
      </p:sp>
      <p:sp>
        <p:nvSpPr>
          <p:cNvPr id="29" name="Elipse 28"/>
          <p:cNvSpPr/>
          <p:nvPr/>
        </p:nvSpPr>
        <p:spPr>
          <a:xfrm>
            <a:off x="6643702" y="4214818"/>
            <a:ext cx="214314" cy="214314"/>
          </a:xfrm>
          <a:prstGeom prst="ellipse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6643702" y="3286124"/>
            <a:ext cx="214314" cy="214314"/>
          </a:xfrm>
          <a:prstGeom prst="ellipse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160358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CONSIDERAÇÕES SOBRE A AMOSTRAGEM NO CAMPO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2" y="785794"/>
            <a:ext cx="84296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A coleta de amostras poderá ser efetuada dentro de trincheiras ou através de uma escavação mais superficial;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28596" y="5286388"/>
            <a:ext cx="78581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dirty="0"/>
              <a:t>→ trincheira: </a:t>
            </a:r>
            <a:r>
              <a:rPr lang="pt-BR" sz="2500" dirty="0"/>
              <a:t>Mais cômoda e permite uma observação mais detalhada do perfil do solo e PESR;</a:t>
            </a:r>
          </a:p>
          <a:p>
            <a:pPr algn="just"/>
            <a:r>
              <a:rPr lang="pt-BR" sz="2500" b="1" dirty="0"/>
              <a:t>→ Abertura mecânica: </a:t>
            </a:r>
            <a:r>
              <a:rPr lang="pt-BR" sz="2500" u="sng" dirty="0"/>
              <a:t>Cuidado com compactação do solo</a:t>
            </a:r>
            <a:r>
              <a:rPr lang="pt-BR" sz="2500" dirty="0"/>
              <a:t>.</a:t>
            </a:r>
          </a:p>
        </p:txBody>
      </p:sp>
      <p:pic>
        <p:nvPicPr>
          <p:cNvPr id="17" name="Imagem 16" descr="trincheira 1.gif"/>
          <p:cNvPicPr>
            <a:picLocks noChangeAspect="1"/>
          </p:cNvPicPr>
          <p:nvPr/>
        </p:nvPicPr>
        <p:blipFill>
          <a:blip r:embed="rId2" cstate="print"/>
          <a:srcRect r="22222"/>
          <a:stretch>
            <a:fillRect/>
          </a:stretch>
        </p:blipFill>
        <p:spPr>
          <a:xfrm>
            <a:off x="285720" y="2285992"/>
            <a:ext cx="2807698" cy="2714644"/>
          </a:xfrm>
          <a:prstGeom prst="rect">
            <a:avLst/>
          </a:prstGeom>
        </p:spPr>
      </p:pic>
      <p:pic>
        <p:nvPicPr>
          <p:cNvPr id="19" name="Imagem 18" descr="coleta s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214554"/>
            <a:ext cx="2071702" cy="2759131"/>
          </a:xfrm>
          <a:prstGeom prst="rect">
            <a:avLst/>
          </a:prstGeom>
        </p:spPr>
      </p:pic>
      <p:pic>
        <p:nvPicPr>
          <p:cNvPr id="20" name="Imagem 19" descr="retroescav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214554"/>
            <a:ext cx="278608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71414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CONSIDERAÇÕES SOBRE A AMOSTRAGEM NO CAMPO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2" y="696850"/>
            <a:ext cx="84296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Em cada camada de solo, coleta-se uma amostra </a:t>
            </a:r>
            <a:r>
              <a:rPr lang="pt-BR" sz="2500" dirty="0" err="1"/>
              <a:t>indeformada</a:t>
            </a:r>
            <a:r>
              <a:rPr lang="pt-BR" sz="2500" dirty="0"/>
              <a:t> e outra deformada;</a:t>
            </a:r>
          </a:p>
        </p:txBody>
      </p:sp>
      <p:pic>
        <p:nvPicPr>
          <p:cNvPr id="8" name="Imagem 7" descr="deformad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707" y="2143116"/>
            <a:ext cx="2877003" cy="2109802"/>
          </a:xfrm>
          <a:prstGeom prst="rect">
            <a:avLst/>
          </a:prstGeom>
        </p:spPr>
      </p:pic>
      <p:pic>
        <p:nvPicPr>
          <p:cNvPr id="9" name="Imagem 8" descr="cylinder volume soil 2.jpg"/>
          <p:cNvPicPr>
            <a:picLocks noChangeAspect="1"/>
          </p:cNvPicPr>
          <p:nvPr/>
        </p:nvPicPr>
        <p:blipFill>
          <a:blip r:embed="rId3" cstate="print"/>
          <a:srcRect l="14375" t="3750" r="13437" b="25000"/>
          <a:stretch>
            <a:fillRect/>
          </a:stretch>
        </p:blipFill>
        <p:spPr>
          <a:xfrm>
            <a:off x="1008873" y="2143116"/>
            <a:ext cx="2895119" cy="2143140"/>
          </a:xfrm>
          <a:prstGeom prst="rect">
            <a:avLst/>
          </a:prstGeom>
        </p:spPr>
      </p:pic>
      <p:pic>
        <p:nvPicPr>
          <p:cNvPr id="10" name="Imagem 9" descr="SoilC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500570"/>
            <a:ext cx="3195874" cy="2143116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rot="10800000" flipV="1">
            <a:off x="8143900" y="5214926"/>
            <a:ext cx="857256" cy="5000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85720" y="4357694"/>
            <a:ext cx="50006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</a:t>
            </a:r>
            <a:r>
              <a:rPr lang="az-Cyrl-AZ" sz="2500" dirty="0"/>
              <a:t>ф</a:t>
            </a:r>
            <a:r>
              <a:rPr lang="pt-BR" sz="2500" baseline="-25000" dirty="0"/>
              <a:t>interno</a:t>
            </a:r>
            <a:r>
              <a:rPr lang="pt-BR" sz="2500" dirty="0"/>
              <a:t> de 2”, H de 3cm e espessura da parede de 1mm;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Aço inox ou alumínio;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 I</a:t>
            </a:r>
            <a:r>
              <a:rPr lang="pt-BR" sz="2500" dirty="0"/>
              <a:t>dentificação na parede externa 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71414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PROCEDIMENTOS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2" y="968059"/>
            <a:ext cx="842965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O anel na posição vertical ou horizontal;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Superfície deverá estar limpa e bem aparada;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Evitar a compactação do solo (usar </a:t>
            </a:r>
            <a:r>
              <a:rPr lang="pt-BR" sz="2500" dirty="0" err="1"/>
              <a:t>amostrador</a:t>
            </a:r>
            <a:r>
              <a:rPr lang="pt-BR" sz="2500" dirty="0"/>
              <a:t>) </a:t>
            </a:r>
          </a:p>
        </p:txBody>
      </p:sp>
      <p:pic>
        <p:nvPicPr>
          <p:cNvPr id="11" name="Imagem 10" descr="Bulk Density Samples 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14686"/>
            <a:ext cx="3357586" cy="2271967"/>
          </a:xfrm>
          <a:prstGeom prst="rect">
            <a:avLst/>
          </a:prstGeom>
        </p:spPr>
      </p:pic>
      <p:pic>
        <p:nvPicPr>
          <p:cNvPr id="14" name="Imagem 13" descr="indeformad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143248"/>
            <a:ext cx="33337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71414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PROCEDIMENTOS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2" y="857232"/>
            <a:ext cx="842965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Retirar o anel fazendo pequena escavação em volta;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Manter uma porção superior e inferior de solo no anel (1cm), aparagem será efetuada no laboratório;</a:t>
            </a:r>
          </a:p>
        </p:txBody>
      </p:sp>
      <p:pic>
        <p:nvPicPr>
          <p:cNvPr id="6" name="Imagem 5" descr="indeformad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726" y="3000372"/>
            <a:ext cx="4200554" cy="3000396"/>
          </a:xfrm>
          <a:prstGeom prst="rect">
            <a:avLst/>
          </a:prstGeom>
        </p:spPr>
      </p:pic>
      <p:pic>
        <p:nvPicPr>
          <p:cNvPr id="7" name="Imagem 6" descr="indeformad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3020784"/>
            <a:ext cx="4171978" cy="29799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71414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PROCEDIMENTOS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5752" y="857232"/>
            <a:ext cx="48577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Retirada a amostra, envolve-la em papel alumínio e mantê-la preferencialmente em local refrigerado;</a:t>
            </a:r>
          </a:p>
        </p:txBody>
      </p:sp>
      <p:pic>
        <p:nvPicPr>
          <p:cNvPr id="8" name="Imagem 7" descr="indeformada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54" y="1000107"/>
            <a:ext cx="3548064" cy="2534331"/>
          </a:xfrm>
          <a:prstGeom prst="rect">
            <a:avLst/>
          </a:prstGeom>
        </p:spPr>
      </p:pic>
      <p:pic>
        <p:nvPicPr>
          <p:cNvPr id="9" name="Imagem 8" descr="deformad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274" y="4044930"/>
            <a:ext cx="3691882" cy="245590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4282" y="3885863"/>
            <a:ext cx="49292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Na mesma profundidade, recolher uma amostra de solo de 300cm</a:t>
            </a:r>
            <a:r>
              <a:rPr lang="pt-BR" sz="2500" baseline="30000" dirty="0"/>
              <a:t>3</a:t>
            </a:r>
            <a:r>
              <a:rPr lang="pt-BR" sz="2500" dirty="0"/>
              <a:t> (semelhante para fins de fertilidade do solo)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6" y="71414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TRANSPORTE DAS AMOSTRAS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066" y="1028343"/>
            <a:ext cx="800102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As amostras </a:t>
            </a:r>
            <a:r>
              <a:rPr lang="pt-BR" sz="2500" dirty="0" err="1"/>
              <a:t>indeformadas</a:t>
            </a:r>
            <a:r>
              <a:rPr lang="pt-BR" sz="2500" dirty="0"/>
              <a:t> deverão ser transportadas em condições mínimas de trepidação e compactação, visando preservar as características físicas das amostras coletadas.</a:t>
            </a:r>
          </a:p>
        </p:txBody>
      </p:sp>
      <p:pic>
        <p:nvPicPr>
          <p:cNvPr id="7" name="Imagem 6" descr="indeformada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214686"/>
            <a:ext cx="4429156" cy="3163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568091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Objetivo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472" y="207167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Orientar a coleta de amostras de solos utilizadas para obtenção de dados para projetos e manejo de irrigação e drenagem, proporcionando subsídios para o controle racional da lâmina de água a ser aplicada nas culturas irrigadas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0" y="1886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5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5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886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21429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/>
              <a:t>Informações obtidas  nas análises físicas de solo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00298" y="1571612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Análise granulométrica – classe </a:t>
            </a:r>
            <a:r>
              <a:rPr lang="pt-BR" sz="2800" dirty="0" err="1"/>
              <a:t>textural</a:t>
            </a:r>
            <a:endParaRPr lang="pt-BR" sz="2800" dirty="0"/>
          </a:p>
          <a:p>
            <a:r>
              <a:rPr lang="pt-BR" sz="2800" dirty="0"/>
              <a:t>Densidade das partículas do solo (real)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57290" y="3606605"/>
            <a:ext cx="75724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Densidade do solo (aparente)</a:t>
            </a:r>
          </a:p>
          <a:p>
            <a:r>
              <a:rPr lang="pt-BR" sz="2800" dirty="0"/>
              <a:t>Porosidade total do solo</a:t>
            </a:r>
          </a:p>
          <a:p>
            <a:r>
              <a:rPr lang="pt-BR" sz="2800" dirty="0"/>
              <a:t>Porosidade </a:t>
            </a:r>
            <a:r>
              <a:rPr lang="pt-BR" sz="2800" dirty="0" err="1"/>
              <a:t>drenável</a:t>
            </a:r>
            <a:r>
              <a:rPr lang="pt-BR" sz="2800" dirty="0"/>
              <a:t> do solo</a:t>
            </a:r>
          </a:p>
          <a:p>
            <a:r>
              <a:rPr lang="pt-BR" sz="2800" dirty="0"/>
              <a:t>Curva de retenção de água no solo</a:t>
            </a:r>
          </a:p>
          <a:p>
            <a:r>
              <a:rPr lang="pt-BR" sz="2800" dirty="0"/>
              <a:t>(potencial matricial x umidade)</a:t>
            </a:r>
          </a:p>
          <a:p>
            <a:r>
              <a:rPr lang="pt-BR" sz="2800" dirty="0"/>
              <a:t>Umidade do solo na capacidade de campo</a:t>
            </a:r>
          </a:p>
          <a:p>
            <a:r>
              <a:rPr lang="pt-BR" sz="2800" dirty="0"/>
              <a:t>Umidade do solo no ponto de murcha permanente</a:t>
            </a:r>
          </a:p>
        </p:txBody>
      </p:sp>
      <p:pic>
        <p:nvPicPr>
          <p:cNvPr id="11" name="Imagem 10" descr="deformada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1704977" cy="2300003"/>
          </a:xfrm>
          <a:prstGeom prst="rect">
            <a:avLst/>
          </a:prstGeom>
        </p:spPr>
      </p:pic>
      <p:pic>
        <p:nvPicPr>
          <p:cNvPr id="12" name="Imagem 11" descr="indeformada a.jpg"/>
          <p:cNvPicPr>
            <a:picLocks noChangeAspect="1"/>
          </p:cNvPicPr>
          <p:nvPr/>
        </p:nvPicPr>
        <p:blipFill>
          <a:blip r:embed="rId3" cstate="print"/>
          <a:srcRect r="68359"/>
          <a:stretch>
            <a:fillRect/>
          </a:stretch>
        </p:blipFill>
        <p:spPr>
          <a:xfrm>
            <a:off x="0" y="3471333"/>
            <a:ext cx="1071570" cy="3386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2910" y="21429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NÚMERO DE AMOSTRAS E UNIDADE DE ÁREA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2910" y="1214422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A pesquisa básica de física de solos não conseguiu quantificar de uma maneira convincente a variabilidade espacial do solo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4348" y="5844621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Utilizar conhecimento técnico e bom-senso!!!</a:t>
            </a:r>
          </a:p>
        </p:txBody>
      </p:sp>
      <p:sp>
        <p:nvSpPr>
          <p:cNvPr id="9" name="Retângulo 8"/>
          <p:cNvSpPr/>
          <p:nvPr/>
        </p:nvSpPr>
        <p:spPr>
          <a:xfrm>
            <a:off x="571472" y="3214686"/>
            <a:ext cx="2786050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/>
              <a:t>MAIOR NÚMERO DE AMOSTRAS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1472" y="476316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Limitações: ECONÔMICAS e CRONOLÓGICA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357818" y="3143248"/>
            <a:ext cx="3286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/>
              <a:t>INFORMAÇÕES  MAIS CONFIÁVEIS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3714744" y="3429000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2910" y="21429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LOCAIS DE AMOSTRAGEM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034" y="826171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/>
              <a:t>Importante conhecer: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1. Tamanho da área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2. Tipos de solos existentes no local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57224" y="6232588"/>
            <a:ext cx="3429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Planta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planialtimétrica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06734" y="6240976"/>
            <a:ext cx="19511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Mapa de solos</a:t>
            </a:r>
          </a:p>
        </p:txBody>
      </p:sp>
      <p:pic>
        <p:nvPicPr>
          <p:cNvPr id="16" name="Imagem 15" descr="planta planialtimétric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11" y="3214686"/>
            <a:ext cx="4336707" cy="3071834"/>
          </a:xfrm>
          <a:prstGeom prst="rect">
            <a:avLst/>
          </a:prstGeom>
        </p:spPr>
      </p:pic>
      <p:pic>
        <p:nvPicPr>
          <p:cNvPr id="18" name="Imagem 17" descr="Mapa do solo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862283"/>
            <a:ext cx="3905250" cy="3495675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6715140" y="2928934"/>
            <a:ext cx="142876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42910" y="1000108"/>
            <a:ext cx="785818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/>
              <a:t>Realizar investigações básicas → </a:t>
            </a:r>
            <a:r>
              <a:rPr lang="pt-BR" sz="2800" dirty="0"/>
              <a:t>andar pela área com um trado de rosca (</a:t>
            </a:r>
            <a:r>
              <a:rPr lang="pt-BR" sz="2800" dirty="0" err="1"/>
              <a:t>tradagens</a:t>
            </a:r>
            <a:r>
              <a:rPr lang="pt-BR" sz="2800" dirty="0"/>
              <a:t> de até 1 m);</a:t>
            </a:r>
          </a:p>
          <a:p>
            <a:pPr algn="just">
              <a:lnSpc>
                <a:spcPct val="150000"/>
              </a:lnSpc>
            </a:pPr>
            <a:r>
              <a:rPr lang="pt-BR" sz="2800" b="1" dirty="0"/>
              <a:t>Cada tipo de solo → </a:t>
            </a:r>
            <a:r>
              <a:rPr lang="pt-BR" sz="2800" dirty="0"/>
              <a:t>selecionar</a:t>
            </a:r>
            <a:r>
              <a:rPr lang="pt-BR" sz="2800" b="1" dirty="0"/>
              <a:t> </a:t>
            </a:r>
            <a:r>
              <a:rPr lang="pt-BR" sz="2800" dirty="0"/>
              <a:t>no mínimo três locais de amostragem (identificar valores discrepantes)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2910" y="21429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LOCAIS DE AMOSTRAGEM</a:t>
            </a:r>
          </a:p>
        </p:txBody>
      </p:sp>
      <p:pic>
        <p:nvPicPr>
          <p:cNvPr id="9" name="Imagem 8" descr="Mapa do solo 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857628"/>
            <a:ext cx="3714775" cy="27796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06" y="785794"/>
            <a:ext cx="78581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8000"/>
                </a:solidFill>
              </a:rPr>
              <a:t>Projeto de irrigação em área à ser desmatada</a:t>
            </a:r>
            <a:endParaRPr lang="pt-BR" sz="2800" dirty="0">
              <a:solidFill>
                <a:srgbClr val="008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214290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SUGESTÕES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44" y="1742723"/>
            <a:ext cx="5429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Amostragem em poucos pontos: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</a:t>
            </a:r>
            <a:r>
              <a:rPr lang="pt-BR" sz="2500" i="1" u="sng" dirty="0"/>
              <a:t>Levantamento preliminar </a:t>
            </a:r>
            <a:r>
              <a:rPr lang="pt-BR" sz="2500" i="1" dirty="0"/>
              <a:t>somente;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Grande mobilização do solo pode mascarar os resultados;</a:t>
            </a:r>
          </a:p>
        </p:txBody>
      </p:sp>
      <p:pic>
        <p:nvPicPr>
          <p:cNvPr id="6" name="Imagem 5" descr="desmatamen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3423812" cy="25717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4314" y="4214818"/>
            <a:ext cx="85010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Amostragem em área próxima com características físicas </a:t>
            </a:r>
            <a:r>
              <a:rPr lang="pt-BR" sz="2500" u="sng" dirty="0"/>
              <a:t>semelhantes</a:t>
            </a:r>
            <a:r>
              <a:rPr lang="pt-BR" sz="2500" dirty="0"/>
              <a:t> e </a:t>
            </a:r>
            <a:r>
              <a:rPr lang="pt-BR" sz="2500" u="sng" dirty="0"/>
              <a:t>cultivada</a:t>
            </a:r>
            <a:r>
              <a:rPr lang="pt-BR" sz="25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Recomenda-se um ponto de amostragem a cada 20-40ha   de solo homogêneo.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06" y="642918"/>
            <a:ext cx="78581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70C0"/>
                </a:solidFill>
              </a:rPr>
              <a:t>Projeto de irrigação em áreas de cultivo de sequeiro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71414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SUGESTÕES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44" y="1357298"/>
            <a:ext cx="514353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Evitar amostragem: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Próximo de carreadores ou terraços (manobras intensas de máquinas);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 </a:t>
            </a:r>
            <a:r>
              <a:rPr lang="pt-BR" sz="2500" dirty="0"/>
              <a:t>Em pastagens, amostra com estrume, próximo de bebedouros e árvores de sombra;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Recomenda-se um ponto de amostragem a cada 10-20ha de solo homogêneo.</a:t>
            </a:r>
          </a:p>
        </p:txBody>
      </p:sp>
      <p:pic>
        <p:nvPicPr>
          <p:cNvPr id="8" name="Imagem 7" descr="terraç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2931" y="1500174"/>
            <a:ext cx="2645349" cy="1500198"/>
          </a:xfrm>
          <a:prstGeom prst="rect">
            <a:avLst/>
          </a:prstGeom>
        </p:spPr>
      </p:pic>
      <p:pic>
        <p:nvPicPr>
          <p:cNvPr id="10" name="Imagem 9" descr="bebedou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143248"/>
            <a:ext cx="2565976" cy="1714512"/>
          </a:xfrm>
          <a:prstGeom prst="rect">
            <a:avLst/>
          </a:prstGeom>
        </p:spPr>
      </p:pic>
      <p:pic>
        <p:nvPicPr>
          <p:cNvPr id="11" name="Imagem 10" descr="gado na sombr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000636"/>
            <a:ext cx="2643206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06" y="642918"/>
            <a:ext cx="83582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C00000"/>
                </a:solidFill>
              </a:rPr>
              <a:t>Manejo de irrigação em sistemas portáteis de aspersão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71414"/>
            <a:ext cx="8001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/>
              <a:t>SUGESTÕES DE AMOSTRAGEM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44" y="1654554"/>
            <a:ext cx="5143536" cy="23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Evitar amostragem nos locais próximos às posições da linha lateral (áreas sujeitas ao </a:t>
            </a:r>
            <a:r>
              <a:rPr lang="pt-BR" sz="2500" dirty="0" err="1"/>
              <a:t>encharcamento</a:t>
            </a:r>
            <a:r>
              <a:rPr lang="pt-BR" sz="2500" dirty="0"/>
              <a:t> e </a:t>
            </a:r>
            <a:r>
              <a:rPr lang="pt-BR" sz="2500" dirty="0" err="1"/>
              <a:t>pisoteamento</a:t>
            </a:r>
            <a:r>
              <a:rPr lang="pt-BR" sz="2500" dirty="0"/>
              <a:t> intenso;</a:t>
            </a:r>
          </a:p>
        </p:txBody>
      </p:sp>
      <p:pic>
        <p:nvPicPr>
          <p:cNvPr id="12" name="Imagem 11" descr="sistemas portáteis de aspersão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643050"/>
            <a:ext cx="3018850" cy="224790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786182" y="4714884"/>
            <a:ext cx="5143536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→</a:t>
            </a:r>
            <a:r>
              <a:rPr lang="pt-BR" sz="2500" dirty="0"/>
              <a:t> Recomenda-se um ponto de amostragem a cada 10-20ha de solo homogêneo.</a:t>
            </a:r>
          </a:p>
        </p:txBody>
      </p:sp>
      <p:pic>
        <p:nvPicPr>
          <p:cNvPr id="14" name="Imagem 13" descr="irrigação por aspersã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395984"/>
            <a:ext cx="3357586" cy="2390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818</Words>
  <Application>Microsoft Office PowerPoint</Application>
  <PresentationFormat>Apresentação na tela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 BLANCA</vt:lpstr>
      <vt:lpstr>Arial</vt:lpstr>
      <vt:lpstr>Calibri</vt:lpstr>
      <vt:lpstr>Tema do Office</vt:lpstr>
      <vt:lpstr>  UNIVERSIDADE DE SÃO PAULO  ESCOLA SUPERIOR DE AGRICULTURA “LUIZ DE QUEIROZ”  DEPARTAMENTO DE CIÊNCIA DO SOLO  CURSO DE ESPECIALIZAÇÃO EM MANEJO DO SOLO    Campo Verde –  (MT)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itautec</dc:creator>
  <cp:lastModifiedBy>Marcos Vinicius Folegatti</cp:lastModifiedBy>
  <cp:revision>80</cp:revision>
  <dcterms:created xsi:type="dcterms:W3CDTF">2009-09-08T21:32:18Z</dcterms:created>
  <dcterms:modified xsi:type="dcterms:W3CDTF">2017-01-19T22:46:02Z</dcterms:modified>
</cp:coreProperties>
</file>