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4" r:id="rId5"/>
    <p:sldId id="267" r:id="rId6"/>
    <p:sldId id="257" r:id="rId7"/>
    <p:sldId id="260" r:id="rId8"/>
    <p:sldId id="266" r:id="rId9"/>
    <p:sldId id="261" r:id="rId10"/>
    <p:sldId id="258" r:id="rId11"/>
    <p:sldId id="26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606D7-4EDE-420D-B7E0-6DD1E1A35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083303-D4F9-4BFA-B042-FBD580D76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9A63F5-975C-4A0D-927A-53E04AA6B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CF9546-8204-4CAB-AFCE-FF9ABED6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A35A82-2BCC-4C30-8106-304932757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82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BE637-3D9C-4BAE-8DB9-11708B28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BDC38A-8142-44D2-819C-5A1AF5C7F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9229A1-10AF-4322-9F11-8F4FDD68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30847D-78D3-4608-A6EB-F46478BC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E0685D-7CFB-46FD-B05E-5AF3D4AE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15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BA4C30-62F2-45E8-9036-539BC2AC2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904F576-D137-4E94-B227-43EBEE295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9F26D6-A88D-4CD9-B44E-8E3AF6C9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4964CE-E7BB-4D37-9DBA-0104523B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3DEF84-E66A-4E56-AF58-D2DCCD66A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98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493C1-2AAC-486F-A7FC-0C8C85627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A595ED-5C5D-4231-8CDD-083DDC2EB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89CC15-61D4-40D8-9ADF-A7771E9C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E57F41-2C50-41D7-8887-8048E136F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9AF2A1-1D4E-4AED-91A0-D7F9C209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63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1A879-F856-4769-B8E0-25CFE9BF7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F8C063-51EB-4709-B690-B9DEB0E0A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EF3DBF-127D-4D9C-9B1E-EAE26C9AE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055617-845C-4491-A635-D96DC99F4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867827-318C-4859-819A-DCD12E763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81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129D94-5ACC-43DD-958A-27850B893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4D492F-27B6-4BD1-9CB6-2DC1A183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82D3385-EA45-4F78-8749-13EF638E9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607D20-C602-4D22-9A86-FA41D99B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D962215-0E1B-4A13-90B2-59CDA1462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D88CFD-458D-4858-A323-4806D19B0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88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F351B-A6F8-4CAA-8A61-888343B95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90891C-2CAB-4DAA-BCD3-D81F26107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0DD5A8-F849-4107-A478-DB4DCCCCB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1FAD054-A941-432F-88F8-2184FB5CD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573AA86-8B4D-496A-A7A9-C22598305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1327668-4FF2-400F-8BE4-8CEA8854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3FE049E-AD2C-4E98-B4BD-C25DEE635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F8CCAA2-C562-4308-97DD-161054BB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96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FD31D-63AB-4442-B389-72FBAB206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A438F4E-E4BB-4009-9AED-AB0B8D28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FFB24C7-C243-4125-9D58-94A15B9A1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F61F48-0086-431F-8BA9-2DA4D529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75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978BB2D-0C69-48BF-8295-B960157E7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2B9BC88-FC36-43A8-B9A5-FD6B56C69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33A1801-C3D3-41E2-BBCB-63EE116E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98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2C81F-8A39-49B1-AD39-B3CA8FD83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F32112-24F3-42E8-8F03-B906BEE83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8C5F5C-498C-4917-8DFF-A55AA6C45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7E905A-3A29-4390-B495-D893EC132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22EF751-4EBD-412D-86FC-F451EAD6C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3A5F54-15A9-4882-B4AC-941F20D84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18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0A0E7-D557-4560-907D-1CE412896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F975CB6-B1DC-4272-A5EF-3E61E8AA0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71A333-533D-455C-9B72-AA16184D3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F4FE2C5-B6B0-4698-902D-C88920A0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A034AF-FD97-4C78-9DA9-D9259C7F5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C0EC8E-32FE-4D4C-9CC7-97EF6D3C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00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B1F9F0E-6366-4EC2-B63B-B75C0E2A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570B2F-B4E2-445F-A71A-59C69116D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FCC832-AFEE-4CC2-9EBF-E90C34E557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163D-EE5C-418C-B930-FDF97F745E01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079EDF-793B-4C2B-89D0-C8285E026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181391-55B9-41E7-8AAC-30E6AE6F1E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A374A-BC14-4D14-992C-D043EC8F2C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1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85229-B424-4FE5-83F4-240718AEB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797" y="1709217"/>
            <a:ext cx="10713493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Observações formais sobre texto acadêmico com base nas produções do estudantes (fichamento e resenha)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80299E-3AE4-4658-8ABA-19F63E27B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8200"/>
            <a:ext cx="9144000" cy="1655762"/>
          </a:xfrm>
        </p:spPr>
        <p:txBody>
          <a:bodyPr/>
          <a:lstStyle/>
          <a:p>
            <a:r>
              <a:rPr lang="pt-BR" dirty="0"/>
              <a:t>Prof. Dr. Richard Romancini (ECA/USP)</a:t>
            </a:r>
          </a:p>
        </p:txBody>
      </p:sp>
    </p:spTree>
    <p:extLst>
      <p:ext uri="{BB962C8B-B14F-4D97-AF65-F5344CB8AC3E}">
        <p14:creationId xmlns:p14="http://schemas.microsoft.com/office/powerpoint/2010/main" val="1904872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8A4E0-DE56-4375-9F3A-DB39C68FA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5259" cy="1325563"/>
          </a:xfrm>
        </p:spPr>
        <p:txBody>
          <a:bodyPr/>
          <a:lstStyle/>
          <a:p>
            <a:r>
              <a:rPr lang="pt-BR" dirty="0"/>
              <a:t>Use preferencialmente o sobrenome dos autores ou autoras fichados/resenhados</a:t>
            </a:r>
          </a:p>
        </p:txBody>
      </p:sp>
      <p:pic>
        <p:nvPicPr>
          <p:cNvPr id="38" name="Imagem 37" descr="Uma imagem contendo mesa, faca&#10;&#10;Descrição gerada automaticamente">
            <a:extLst>
              <a:ext uri="{FF2B5EF4-FFF2-40B4-BE49-F238E27FC236}">
                <a16:creationId xmlns:a16="http://schemas.microsoft.com/office/drawing/2014/main" id="{E78FB21A-7378-486B-8D3B-1580065C6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18" y="1917058"/>
            <a:ext cx="5506218" cy="1086002"/>
          </a:xfrm>
          <a:prstGeom prst="rect">
            <a:avLst/>
          </a:prstGeom>
        </p:spPr>
      </p:pic>
      <p:pic>
        <p:nvPicPr>
          <p:cNvPr id="40" name="Imagem 39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430B4F81-C6EF-473E-90E1-38304D81D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39" y="1937077"/>
            <a:ext cx="6173061" cy="1133633"/>
          </a:xfrm>
          <a:prstGeom prst="rect">
            <a:avLst/>
          </a:prstGeom>
        </p:spPr>
      </p:pic>
      <p:sp>
        <p:nvSpPr>
          <p:cNvPr id="41" name="CaixaDeTexto 40">
            <a:extLst>
              <a:ext uri="{FF2B5EF4-FFF2-40B4-BE49-F238E27FC236}">
                <a16:creationId xmlns:a16="http://schemas.microsoft.com/office/drawing/2014/main" id="{473B8940-B10A-4296-8B01-56D7B8B8FEDB}"/>
              </a:ext>
            </a:extLst>
          </p:cNvPr>
          <p:cNvSpPr txBox="1"/>
          <p:nvPr/>
        </p:nvSpPr>
        <p:spPr>
          <a:xfrm>
            <a:off x="1770448" y="4540068"/>
            <a:ext cx="8898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Para um fichamento mais informal, os trechos à </a:t>
            </a:r>
            <a:r>
              <a:rPr lang="pt-BR" dirty="0">
                <a:solidFill>
                  <a:srgbClr val="FF0000"/>
                </a:solidFill>
              </a:rPr>
              <a:t>esquerda</a:t>
            </a:r>
            <a:r>
              <a:rPr lang="pt-BR" dirty="0"/>
              <a:t> são aceitáveis, no entanto, o modo mais padrão de nomear autores em textos acadêmicos é pelo sobrenome, inclusive ao longo do texto, quando mencionamos o autor ou a autora. Nesse sentido, os fragmentos à </a:t>
            </a:r>
            <a:r>
              <a:rPr lang="pt-BR" dirty="0">
                <a:solidFill>
                  <a:srgbClr val="0070C0"/>
                </a:solidFill>
              </a:rPr>
              <a:t>direita</a:t>
            </a:r>
            <a:r>
              <a:rPr lang="pt-BR" dirty="0"/>
              <a:t>, no qual também são adicionados os locais (número da página) dos trechos utilizados são mais academicamente adequados. A inserção do número da página da citação é útil para localizar novamente tal trecho, caso necessário. </a:t>
            </a:r>
          </a:p>
        </p:txBody>
      </p:sp>
      <p:pic>
        <p:nvPicPr>
          <p:cNvPr id="48" name="Imagem 47" descr="Uma imagem contendo pássaro&#10;&#10;Descrição gerada automaticamente">
            <a:extLst>
              <a:ext uri="{FF2B5EF4-FFF2-40B4-BE49-F238E27FC236}">
                <a16:creationId xmlns:a16="http://schemas.microsoft.com/office/drawing/2014/main" id="{282FBD4C-D248-4819-8DB9-FFBD3A3930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00" y="3229430"/>
            <a:ext cx="5353653" cy="1023875"/>
          </a:xfrm>
          <a:prstGeom prst="rect">
            <a:avLst/>
          </a:prstGeom>
        </p:spPr>
      </p:pic>
      <p:pic>
        <p:nvPicPr>
          <p:cNvPr id="50" name="Imagem 49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E8F017E9-5450-48DA-802B-9AF889705C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781" y="3160046"/>
            <a:ext cx="6230219" cy="10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155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8A4E0-DE56-4375-9F3A-DB39C68FA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5259" cy="1325563"/>
          </a:xfrm>
        </p:spPr>
        <p:txBody>
          <a:bodyPr/>
          <a:lstStyle/>
          <a:p>
            <a:r>
              <a:rPr lang="pt-BR" dirty="0"/>
              <a:t>Use preferencialmente o sobrenome dos autores ou autoras fichados/resenhados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7115FAF6-29E6-4D7F-BF17-09D907481F4A}"/>
              </a:ext>
            </a:extLst>
          </p:cNvPr>
          <p:cNvSpPr txBox="1"/>
          <p:nvPr/>
        </p:nvSpPr>
        <p:spPr>
          <a:xfrm>
            <a:off x="1023581" y="1835025"/>
            <a:ext cx="10330217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/>
              <a:t>Observação: no caso de </a:t>
            </a:r>
            <a:r>
              <a:rPr lang="pt-BR" sz="2400" b="1" dirty="0"/>
              <a:t>autores de países ibero-americanos</a:t>
            </a:r>
            <a:r>
              <a:rPr lang="pt-BR" sz="2400" dirty="0"/>
              <a:t>, o patronímico (sobrenome paterno) é o do meio, por isso é mais correto utilizá-lo como a forma de tratamento do autor. Em caso de dúvida, é válido descobrir como o autor se autocita (veja se isso ocorre no trabalho que está sendo lido) ou como é citado (referenciado, mencionado) por outros pesquisadores.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657728-8737-4F0D-9199-94DF1B739721}"/>
              </a:ext>
            </a:extLst>
          </p:cNvPr>
          <p:cNvSpPr txBox="1">
            <a:spLocks/>
          </p:cNvSpPr>
          <p:nvPr/>
        </p:nvSpPr>
        <p:spPr>
          <a:xfrm>
            <a:off x="838200" y="4118980"/>
            <a:ext cx="10515600" cy="2158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/>
              <a:t>Determinadas marcas tipográficas (como as aspas e parênteses) exigem não só o elemento de “abertura”, mas também de “fechamento”. A falta de um deles pode deixar o texto confuso.</a:t>
            </a:r>
          </a:p>
        </p:txBody>
      </p:sp>
    </p:spTree>
    <p:extLst>
      <p:ext uri="{BB962C8B-B14F-4D97-AF65-F5344CB8AC3E}">
        <p14:creationId xmlns:p14="http://schemas.microsoft.com/office/powerpoint/2010/main" val="281966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E9414-B11E-4756-9C2F-403B33E56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Observações gerais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0F74312-FF8F-49D0-BF27-3A68B96CAB13}"/>
              </a:ext>
            </a:extLst>
          </p:cNvPr>
          <p:cNvSpPr txBox="1"/>
          <p:nvPr/>
        </p:nvSpPr>
        <p:spPr>
          <a:xfrm>
            <a:off x="968991" y="1581506"/>
            <a:ext cx="1007204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dirty="0"/>
              <a:t>Os trabalhos do matutino cumpriram, de maneira geral, o que se esperava, que era o exercício, a prática competente, dos gêneros </a:t>
            </a:r>
            <a:r>
              <a:rPr lang="pt-BR" sz="3200" b="1" dirty="0"/>
              <a:t>fichamento</a:t>
            </a:r>
            <a:r>
              <a:rPr lang="pt-BR" sz="3200" dirty="0"/>
              <a:t> e </a:t>
            </a:r>
            <a:r>
              <a:rPr lang="pt-BR" sz="3200" b="1" dirty="0"/>
              <a:t>resenha</a:t>
            </a:r>
            <a:r>
              <a:rPr lang="pt-BR" sz="32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Entretanto, também de maneira geral, para o aprendizado da produção de textos, vale recomendar uma leitura final mais descansada, na qual possam ser eliminados erros ortográficos e gramaticais que prejudiquem o texto.</a:t>
            </a:r>
          </a:p>
        </p:txBody>
      </p:sp>
    </p:spTree>
    <p:extLst>
      <p:ext uri="{BB962C8B-B14F-4D97-AF65-F5344CB8AC3E}">
        <p14:creationId xmlns:p14="http://schemas.microsoft.com/office/powerpoint/2010/main" val="137730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E9414-B11E-4756-9C2F-403B33E56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Observações gerais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0F74312-FF8F-49D0-BF27-3A68B96CAB13}"/>
              </a:ext>
            </a:extLst>
          </p:cNvPr>
          <p:cNvSpPr txBox="1"/>
          <p:nvPr/>
        </p:nvSpPr>
        <p:spPr>
          <a:xfrm>
            <a:off x="996286" y="1499619"/>
            <a:ext cx="108909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dirty="0"/>
              <a:t>Aspectos de estilo também podem ser aperfeiçoados nas leituras subsequentes à primeira redação: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1" dirty="0"/>
              <a:t>Síntese </a:t>
            </a:r>
            <a:r>
              <a:rPr lang="pt-BR" sz="2800" dirty="0"/>
              <a:t>- por exemplo, em “esse processo educacional </a:t>
            </a:r>
            <a:r>
              <a:rPr lang="pt-BR" sz="2800" dirty="0">
                <a:solidFill>
                  <a:srgbClr val="FF0000"/>
                </a:solidFill>
              </a:rPr>
              <a:t>é contribuinte </a:t>
            </a:r>
            <a:r>
              <a:rPr lang="pt-BR" sz="2800" dirty="0"/>
              <a:t>para barrar”, </a:t>
            </a:r>
            <a:r>
              <a:rPr lang="pt-BR" sz="2800" dirty="0">
                <a:solidFill>
                  <a:srgbClr val="0070C0"/>
                </a:solidFill>
              </a:rPr>
              <a:t>contribui</a:t>
            </a:r>
            <a:r>
              <a:rPr lang="pt-BR" sz="2800" dirty="0"/>
              <a:t> substituiria bem as palavras em vermelho. A supressão de advérbios também é válida.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1" dirty="0"/>
              <a:t>Clareza </a:t>
            </a:r>
            <a:r>
              <a:rPr lang="pt-BR" sz="2800" dirty="0"/>
              <a:t>– tornando frases muito longas (mais que três linhas) menores. Frases diretas (sujeito-verbo-predicado) também são mais fáceis de compreender.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1" dirty="0"/>
              <a:t>Organização textual </a:t>
            </a:r>
            <a:r>
              <a:rPr lang="pt-BR" sz="2800" dirty="0"/>
              <a:t>– avaliando se a ordem dos parágrafos está adequada, possuindo coerência e fazendo progredir o argumento.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9129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E9414-B11E-4756-9C2F-403B33E56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Observações gerais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0F74312-FF8F-49D0-BF27-3A68B96CAB13}"/>
              </a:ext>
            </a:extLst>
          </p:cNvPr>
          <p:cNvSpPr txBox="1"/>
          <p:nvPr/>
        </p:nvSpPr>
        <p:spPr>
          <a:xfrm>
            <a:off x="838200" y="1613118"/>
            <a:ext cx="11021705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b="1" dirty="0"/>
              <a:t>Procurem não errar o nome do autor que citam! </a:t>
            </a:r>
            <a:r>
              <a:rPr lang="pt-BR" sz="3200" dirty="0"/>
              <a:t>Por exemplo, é “</a:t>
            </a:r>
            <a:r>
              <a:rPr lang="pt-BR" sz="3200" dirty="0" err="1"/>
              <a:t>Perrotta</a:t>
            </a:r>
            <a:r>
              <a:rPr lang="pt-BR" sz="3200" dirty="0"/>
              <a:t>” com dois “t”; é </a:t>
            </a:r>
            <a:r>
              <a:rPr lang="pt-BR" sz="3200" dirty="0" err="1"/>
              <a:t>Francelin</a:t>
            </a:r>
            <a:r>
              <a:rPr lang="pt-BR" sz="3200" dirty="0"/>
              <a:t> e não </a:t>
            </a:r>
            <a:r>
              <a:rPr lang="pt-BR" sz="3200" dirty="0" err="1"/>
              <a:t>Marcelin</a:t>
            </a:r>
            <a:r>
              <a:rPr lang="pt-BR" sz="3200" dirty="0"/>
              <a:t>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dirty="0"/>
              <a:t>Lembrem ainda que os </a:t>
            </a:r>
            <a:r>
              <a:rPr lang="pt-BR" sz="3200" b="1" dirty="0"/>
              <a:t>títulos dos textos não devem possuir ponto final</a:t>
            </a:r>
            <a:r>
              <a:rPr lang="pt-BR" sz="3200" dirty="0"/>
              <a:t>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dirty="0"/>
              <a:t>“</a:t>
            </a:r>
            <a:r>
              <a:rPr lang="pt-BR" sz="3200" dirty="0" err="1"/>
              <a:t>Biblio</a:t>
            </a:r>
            <a:r>
              <a:rPr lang="pt-BR" sz="3200" dirty="0"/>
              <a:t>” remete a livro, textos. Assim, ao fazer uma resenha de vídeo, use somente “Referências”.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dirty="0"/>
              <a:t>No Brasil, a praxe é que  Sumário venha antes do texto, seguido ou antecedido por eventuais índices, como o de figuras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5789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E9414-B11E-4756-9C2F-403B33E56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Observações gerais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0F74312-FF8F-49D0-BF27-3A68B96CAB13}"/>
              </a:ext>
            </a:extLst>
          </p:cNvPr>
          <p:cNvSpPr txBox="1"/>
          <p:nvPr/>
        </p:nvSpPr>
        <p:spPr>
          <a:xfrm>
            <a:off x="838200" y="1613118"/>
            <a:ext cx="1102170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4000" dirty="0"/>
              <a:t>Há também alguns erros ou inadequações formais comuns que são indicadas nos próximos slides, para aperfeiçoamento de futuros trabalhos dos estudantes.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4000" dirty="0"/>
              <a:t>Isso tudo é detalhe, claro, mas o cuidado com os detalhes separa os trabalhos bons dos ótimos.</a:t>
            </a:r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7883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75EB7-691C-4351-B8B4-92D4CAD22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Citação em recuo não precisa de aspas</a:t>
            </a:r>
          </a:p>
        </p:txBody>
      </p:sp>
      <p:pic>
        <p:nvPicPr>
          <p:cNvPr id="4" name="Imagem 3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BFF8E552-36DD-433D-881C-1F358D356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00" y="2422524"/>
            <a:ext cx="5704000" cy="241121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F97BECD-9FBB-406B-822C-77EC836F6C42}"/>
              </a:ext>
            </a:extLst>
          </p:cNvPr>
          <p:cNvSpPr txBox="1"/>
          <p:nvPr/>
        </p:nvSpPr>
        <p:spPr>
          <a:xfrm>
            <a:off x="1041009" y="1690688"/>
            <a:ext cx="9762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Citações de mais de três linhas devem aparecer com recuo/endentação no corpo do texto. Mas como esse recuo já indica que o trecho é uma citação, não é necessário colocar aspas: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1C75966B-7F77-4905-8DF5-AC5C03153761}"/>
              </a:ext>
            </a:extLst>
          </p:cNvPr>
          <p:cNvCxnSpPr>
            <a:cxnSpLocks/>
          </p:cNvCxnSpPr>
          <p:nvPr/>
        </p:nvCxnSpPr>
        <p:spPr>
          <a:xfrm flipH="1" flipV="1">
            <a:off x="4164037" y="4304502"/>
            <a:ext cx="253218" cy="217098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D1E748C1-A8A6-4F88-90F6-9898FD9C895F}"/>
              </a:ext>
            </a:extLst>
          </p:cNvPr>
          <p:cNvCxnSpPr>
            <a:cxnSpLocks/>
          </p:cNvCxnSpPr>
          <p:nvPr/>
        </p:nvCxnSpPr>
        <p:spPr>
          <a:xfrm flipV="1">
            <a:off x="1041329" y="3181446"/>
            <a:ext cx="281354" cy="218291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6DB9A48-85C5-4B8C-8750-4A1749843378}"/>
              </a:ext>
            </a:extLst>
          </p:cNvPr>
          <p:cNvSpPr txBox="1"/>
          <p:nvPr/>
        </p:nvSpPr>
        <p:spPr>
          <a:xfrm>
            <a:off x="4082220" y="4575429"/>
            <a:ext cx="151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Desnecessário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0F5C6D0-7146-4182-A428-8B4F85E20392}"/>
              </a:ext>
            </a:extLst>
          </p:cNvPr>
          <p:cNvSpPr txBox="1"/>
          <p:nvPr/>
        </p:nvSpPr>
        <p:spPr>
          <a:xfrm>
            <a:off x="84406" y="3517398"/>
            <a:ext cx="956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Desne-cessário</a:t>
            </a:r>
            <a:endParaRPr lang="pt-BR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6860094-DAE2-4523-A3A0-8C9B90500720}"/>
              </a:ext>
            </a:extLst>
          </p:cNvPr>
          <p:cNvSpPr txBox="1"/>
          <p:nvPr/>
        </p:nvSpPr>
        <p:spPr>
          <a:xfrm>
            <a:off x="6403594" y="2613392"/>
            <a:ext cx="47470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O trecho à esquerda também poderia ter colocado dois pontos no final da frase que precede a citação e acertado o modo como aparece o autor da citação, veja abaixo.</a:t>
            </a:r>
          </a:p>
        </p:txBody>
      </p:sp>
      <p:pic>
        <p:nvPicPr>
          <p:cNvPr id="20" name="Imagem 19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FBF85078-3B1B-4B9C-84D9-ECE2F89B6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286" y="4384440"/>
            <a:ext cx="5733049" cy="2108435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6E3766A7-DAD2-4BB1-9F01-EC0DF8112340}"/>
              </a:ext>
            </a:extLst>
          </p:cNvPr>
          <p:cNvSpPr txBox="1"/>
          <p:nvPr/>
        </p:nvSpPr>
        <p:spPr>
          <a:xfrm>
            <a:off x="2893325" y="5425120"/>
            <a:ext cx="3029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/>
              <a:t>O fragmento à direita está com as correções. </a:t>
            </a:r>
          </a:p>
        </p:txBody>
      </p:sp>
    </p:spTree>
    <p:extLst>
      <p:ext uri="{BB962C8B-B14F-4D97-AF65-F5344CB8AC3E}">
        <p14:creationId xmlns:p14="http://schemas.microsoft.com/office/powerpoint/2010/main" val="251507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8A4E0-DE56-4375-9F3A-DB39C68FA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5259" cy="1325563"/>
          </a:xfrm>
        </p:spPr>
        <p:txBody>
          <a:bodyPr/>
          <a:lstStyle/>
          <a:p>
            <a:r>
              <a:rPr lang="pt-BR" dirty="0"/>
              <a:t>Atenção para espaços necessários ou não</a:t>
            </a:r>
          </a:p>
        </p:txBody>
      </p:sp>
      <p:pic>
        <p:nvPicPr>
          <p:cNvPr id="4" name="Imagem 3" descr="Uma imagem contendo no interior, faca, mesa, pássaro&#10;&#10;Descrição gerada automaticamente">
            <a:extLst>
              <a:ext uri="{FF2B5EF4-FFF2-40B4-BE49-F238E27FC236}">
                <a16:creationId xmlns:a16="http://schemas.microsoft.com/office/drawing/2014/main" id="{7E922E17-AE2D-4460-9902-425B612632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41" y="4155661"/>
            <a:ext cx="3888545" cy="2471386"/>
          </a:xfrm>
          <a:prstGeom prst="rect">
            <a:avLst/>
          </a:prstGeom>
        </p:spPr>
      </p:pic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8BF33F16-BBDF-4D74-A70C-AEAF991E1918}"/>
              </a:ext>
            </a:extLst>
          </p:cNvPr>
          <p:cNvCxnSpPr>
            <a:cxnSpLocks/>
          </p:cNvCxnSpPr>
          <p:nvPr/>
        </p:nvCxnSpPr>
        <p:spPr>
          <a:xfrm flipV="1">
            <a:off x="3097538" y="5884975"/>
            <a:ext cx="0" cy="498252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0275E224-91CB-411A-896B-F7749AB17CF7}"/>
              </a:ext>
            </a:extLst>
          </p:cNvPr>
          <p:cNvSpPr txBox="1"/>
          <p:nvPr/>
        </p:nvSpPr>
        <p:spPr>
          <a:xfrm>
            <a:off x="2329526" y="6383227"/>
            <a:ext cx="151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Desnecessário</a:t>
            </a:r>
          </a:p>
        </p:txBody>
      </p:sp>
      <p:pic>
        <p:nvPicPr>
          <p:cNvPr id="13" name="Imagem 12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5F8BBB50-5A2C-4ADE-97CC-DEC41BCFC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630" y="1615315"/>
            <a:ext cx="4908170" cy="2121083"/>
          </a:xfrm>
          <a:prstGeom prst="rect">
            <a:avLst/>
          </a:prstGeom>
        </p:spPr>
      </p:pic>
      <p:pic>
        <p:nvPicPr>
          <p:cNvPr id="18" name="Imagem 17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4DF3A034-1CCA-4DAC-8F40-0D69F7A397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50" y="1721771"/>
            <a:ext cx="4513896" cy="2121465"/>
          </a:xfrm>
          <a:prstGeom prst="rect">
            <a:avLst/>
          </a:prstGeom>
        </p:spPr>
      </p:pic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5DC66F29-DB6F-401A-BED0-16BE4B7803CB}"/>
              </a:ext>
            </a:extLst>
          </p:cNvPr>
          <p:cNvCxnSpPr>
            <a:cxnSpLocks/>
          </p:cNvCxnSpPr>
          <p:nvPr/>
        </p:nvCxnSpPr>
        <p:spPr>
          <a:xfrm flipV="1">
            <a:off x="9412938" y="3319975"/>
            <a:ext cx="0" cy="427914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51733D29-0BC9-473E-AD15-F874F8CC8B42}"/>
              </a:ext>
            </a:extLst>
          </p:cNvPr>
          <p:cNvCxnSpPr>
            <a:cxnSpLocks/>
          </p:cNvCxnSpPr>
          <p:nvPr/>
        </p:nvCxnSpPr>
        <p:spPr>
          <a:xfrm flipV="1">
            <a:off x="3785861" y="3403031"/>
            <a:ext cx="0" cy="498252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B78FCFCF-2E25-416C-8E73-28EB3D5FCBD8}"/>
              </a:ext>
            </a:extLst>
          </p:cNvPr>
          <p:cNvCxnSpPr>
            <a:cxnSpLocks/>
          </p:cNvCxnSpPr>
          <p:nvPr/>
        </p:nvCxnSpPr>
        <p:spPr>
          <a:xfrm flipV="1">
            <a:off x="3262712" y="5870907"/>
            <a:ext cx="115186" cy="526387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F769864F-C79A-400F-AC0F-ECD3E207ECB2}"/>
              </a:ext>
            </a:extLst>
          </p:cNvPr>
          <p:cNvSpPr txBox="1"/>
          <p:nvPr/>
        </p:nvSpPr>
        <p:spPr>
          <a:xfrm>
            <a:off x="2337882" y="3692126"/>
            <a:ext cx="151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Falta espaço</a:t>
            </a:r>
          </a:p>
        </p:txBody>
      </p:sp>
      <p:pic>
        <p:nvPicPr>
          <p:cNvPr id="34" name="Imagem 33" descr="Imagem em preto e branco&#10;&#10;Descrição gerada automaticamente">
            <a:extLst>
              <a:ext uri="{FF2B5EF4-FFF2-40B4-BE49-F238E27FC236}">
                <a16:creationId xmlns:a16="http://schemas.microsoft.com/office/drawing/2014/main" id="{FF5BBC83-5CE1-4787-9237-F0D4C503BF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083" y="3928068"/>
            <a:ext cx="3734321" cy="2305372"/>
          </a:xfrm>
          <a:prstGeom prst="rect">
            <a:avLst/>
          </a:prstGeom>
        </p:spPr>
      </p:pic>
      <p:sp>
        <p:nvSpPr>
          <p:cNvPr id="35" name="CaixaDeTexto 34">
            <a:extLst>
              <a:ext uri="{FF2B5EF4-FFF2-40B4-BE49-F238E27FC236}">
                <a16:creationId xmlns:a16="http://schemas.microsoft.com/office/drawing/2014/main" id="{30499E40-D004-4BAD-B6CB-417D7155CDF9}"/>
              </a:ext>
            </a:extLst>
          </p:cNvPr>
          <p:cNvSpPr txBox="1"/>
          <p:nvPr/>
        </p:nvSpPr>
        <p:spPr>
          <a:xfrm>
            <a:off x="8262687" y="5846544"/>
            <a:ext cx="2470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Certo: sem espaço antes ou depois do traço </a:t>
            </a:r>
          </a:p>
        </p:txBody>
      </p: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4117A089-45D4-4D4C-BA9B-C5F031BAED15}"/>
              </a:ext>
            </a:extLst>
          </p:cNvPr>
          <p:cNvCxnSpPr>
            <a:cxnSpLocks/>
          </p:cNvCxnSpPr>
          <p:nvPr/>
        </p:nvCxnSpPr>
        <p:spPr>
          <a:xfrm flipV="1">
            <a:off x="9089381" y="5387926"/>
            <a:ext cx="0" cy="427914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E4B8937-CA15-4F81-A79A-C3764059A235}"/>
              </a:ext>
            </a:extLst>
          </p:cNvPr>
          <p:cNvSpPr txBox="1"/>
          <p:nvPr/>
        </p:nvSpPr>
        <p:spPr>
          <a:xfrm>
            <a:off x="7925175" y="3652157"/>
            <a:ext cx="314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Certo: espaço depois de “p.”</a:t>
            </a:r>
          </a:p>
        </p:txBody>
      </p:sp>
    </p:spTree>
    <p:extLst>
      <p:ext uri="{BB962C8B-B14F-4D97-AF65-F5344CB8AC3E}">
        <p14:creationId xmlns:p14="http://schemas.microsoft.com/office/powerpoint/2010/main" val="256596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7E03EA2F-BA26-49D1-AB8C-6E7289BD6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964" y="4029459"/>
            <a:ext cx="3134102" cy="2149964"/>
          </a:xfrm>
          <a:prstGeom prst="rect">
            <a:avLst/>
          </a:prstGeom>
        </p:spPr>
      </p:pic>
      <p:pic>
        <p:nvPicPr>
          <p:cNvPr id="17" name="Imagem 16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9FF19E72-D40B-4E75-895C-664A0B92D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576" y="4100927"/>
            <a:ext cx="2855458" cy="201047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758A4E0-DE56-4375-9F3A-DB39C68FA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5259" cy="1325563"/>
          </a:xfrm>
        </p:spPr>
        <p:txBody>
          <a:bodyPr/>
          <a:lstStyle/>
          <a:p>
            <a:r>
              <a:rPr lang="pt-BR" dirty="0"/>
              <a:t>Atenção para espaços necessários ou não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8BF33F16-BBDF-4D74-A70C-AEAF991E1918}"/>
              </a:ext>
            </a:extLst>
          </p:cNvPr>
          <p:cNvCxnSpPr>
            <a:cxnSpLocks/>
          </p:cNvCxnSpPr>
          <p:nvPr/>
        </p:nvCxnSpPr>
        <p:spPr>
          <a:xfrm flipV="1">
            <a:off x="2801315" y="5232058"/>
            <a:ext cx="179435" cy="1139789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0275E224-91CB-411A-896B-F7749AB17CF7}"/>
              </a:ext>
            </a:extLst>
          </p:cNvPr>
          <p:cNvSpPr txBox="1"/>
          <p:nvPr/>
        </p:nvSpPr>
        <p:spPr>
          <a:xfrm>
            <a:off x="1800994" y="6389125"/>
            <a:ext cx="151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Falta espaço</a:t>
            </a:r>
          </a:p>
        </p:txBody>
      </p: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B78FCFCF-2E25-416C-8E73-28EB3D5FCBD8}"/>
              </a:ext>
            </a:extLst>
          </p:cNvPr>
          <p:cNvCxnSpPr>
            <a:cxnSpLocks/>
          </p:cNvCxnSpPr>
          <p:nvPr/>
        </p:nvCxnSpPr>
        <p:spPr>
          <a:xfrm flipH="1" flipV="1">
            <a:off x="3466531" y="5257506"/>
            <a:ext cx="425739" cy="1088894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0499E40-D004-4BAD-B6CB-417D7155CDF9}"/>
              </a:ext>
            </a:extLst>
          </p:cNvPr>
          <p:cNvSpPr txBox="1"/>
          <p:nvPr/>
        </p:nvSpPr>
        <p:spPr>
          <a:xfrm>
            <a:off x="8225286" y="6197646"/>
            <a:ext cx="313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Certo: com espaço e ponto</a:t>
            </a:r>
          </a:p>
        </p:txBody>
      </p: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4117A089-45D4-4D4C-BA9B-C5F031BAED15}"/>
              </a:ext>
            </a:extLst>
          </p:cNvPr>
          <p:cNvCxnSpPr>
            <a:cxnSpLocks/>
          </p:cNvCxnSpPr>
          <p:nvPr/>
        </p:nvCxnSpPr>
        <p:spPr>
          <a:xfrm flipV="1">
            <a:off x="9390685" y="5312099"/>
            <a:ext cx="0" cy="856272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E4B8937-CA15-4F81-A79A-C3764059A235}"/>
              </a:ext>
            </a:extLst>
          </p:cNvPr>
          <p:cNvSpPr txBox="1"/>
          <p:nvPr/>
        </p:nvSpPr>
        <p:spPr>
          <a:xfrm>
            <a:off x="7925175" y="3652157"/>
            <a:ext cx="373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Certo: espaço depois das reticências</a:t>
            </a:r>
          </a:p>
        </p:txBody>
      </p:sp>
      <p:pic>
        <p:nvPicPr>
          <p:cNvPr id="7" name="Imagem 6" descr="Uma imagem contendo pássaro&#10;&#10;Descrição gerada automaticamente">
            <a:extLst>
              <a:ext uri="{FF2B5EF4-FFF2-40B4-BE49-F238E27FC236}">
                <a16:creationId xmlns:a16="http://schemas.microsoft.com/office/drawing/2014/main" id="{7D78312B-1A73-42E2-8621-229FB1D2AE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398" y="1600494"/>
            <a:ext cx="4001058" cy="2086266"/>
          </a:xfrm>
          <a:prstGeom prst="rect">
            <a:avLst/>
          </a:prstGeom>
        </p:spPr>
      </p:pic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51733D29-0BC9-473E-AD15-F874F8CC8B42}"/>
              </a:ext>
            </a:extLst>
          </p:cNvPr>
          <p:cNvCxnSpPr>
            <a:cxnSpLocks/>
          </p:cNvCxnSpPr>
          <p:nvPr/>
        </p:nvCxnSpPr>
        <p:spPr>
          <a:xfrm flipH="1" flipV="1">
            <a:off x="3127351" y="2663321"/>
            <a:ext cx="1" cy="912346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F769864F-C79A-400F-AC0F-ECD3E207ECB2}"/>
              </a:ext>
            </a:extLst>
          </p:cNvPr>
          <p:cNvSpPr txBox="1"/>
          <p:nvPr/>
        </p:nvSpPr>
        <p:spPr>
          <a:xfrm>
            <a:off x="2744710" y="3556576"/>
            <a:ext cx="2047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Falta espaço</a:t>
            </a:r>
          </a:p>
        </p:txBody>
      </p:sp>
      <p:pic>
        <p:nvPicPr>
          <p:cNvPr id="12" name="Imagem 11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9B940BA0-0757-4838-858E-0C65D82697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322" y="1423597"/>
            <a:ext cx="4229690" cy="2229161"/>
          </a:xfrm>
          <a:prstGeom prst="rect">
            <a:avLst/>
          </a:prstGeom>
        </p:spPr>
      </p:pic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5DC66F29-DB6F-401A-BED0-16BE4B7803CB}"/>
              </a:ext>
            </a:extLst>
          </p:cNvPr>
          <p:cNvCxnSpPr>
            <a:cxnSpLocks/>
            <a:stCxn id="12" idx="2"/>
          </p:cNvCxnSpPr>
          <p:nvPr/>
        </p:nvCxnSpPr>
        <p:spPr>
          <a:xfrm flipH="1" flipV="1">
            <a:off x="9266491" y="2663322"/>
            <a:ext cx="13676" cy="989436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6858606A-113C-41E3-BAC4-42BE53905B84}"/>
              </a:ext>
            </a:extLst>
          </p:cNvPr>
          <p:cNvSpPr txBox="1"/>
          <p:nvPr/>
        </p:nvSpPr>
        <p:spPr>
          <a:xfrm>
            <a:off x="3766271" y="6402773"/>
            <a:ext cx="151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Falta ponto</a:t>
            </a:r>
          </a:p>
        </p:txBody>
      </p:sp>
    </p:spTree>
    <p:extLst>
      <p:ext uri="{BB962C8B-B14F-4D97-AF65-F5344CB8AC3E}">
        <p14:creationId xmlns:p14="http://schemas.microsoft.com/office/powerpoint/2010/main" val="3920905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F96AD-8E82-4FD8-8733-3A3F80122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33" y="405383"/>
            <a:ext cx="10515600" cy="1325563"/>
          </a:xfrm>
        </p:spPr>
        <p:txBody>
          <a:bodyPr/>
          <a:lstStyle/>
          <a:p>
            <a:r>
              <a:rPr lang="pt-BR" dirty="0"/>
              <a:t>Localização de pontos no texto</a:t>
            </a:r>
          </a:p>
        </p:txBody>
      </p:sp>
      <p:pic>
        <p:nvPicPr>
          <p:cNvPr id="4" name="Imagem 3" descr="Uma imagem contendo faca, mesa&#10;&#10;Descrição gerada automaticamente">
            <a:extLst>
              <a:ext uri="{FF2B5EF4-FFF2-40B4-BE49-F238E27FC236}">
                <a16:creationId xmlns:a16="http://schemas.microsoft.com/office/drawing/2014/main" id="{36AAFD71-B9BF-4206-967D-995E9924A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15" y="4455911"/>
            <a:ext cx="4762500" cy="1662171"/>
          </a:xfrm>
          <a:prstGeom prst="rect">
            <a:avLst/>
          </a:prstGeom>
        </p:spPr>
      </p:pic>
      <p:pic>
        <p:nvPicPr>
          <p:cNvPr id="6" name="Imagem 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05A267F6-6C5D-4F85-AD62-4CB37240E9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215" y="4426563"/>
            <a:ext cx="4896557" cy="166133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40A9CB9-526D-4F07-8424-BFF952CE4F04}"/>
              </a:ext>
            </a:extLst>
          </p:cNvPr>
          <p:cNvSpPr txBox="1"/>
          <p:nvPr/>
        </p:nvSpPr>
        <p:spPr>
          <a:xfrm>
            <a:off x="7529390" y="6267951"/>
            <a:ext cx="314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Certo: ponto final depois de “)”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4137FDA2-011C-4CEF-A577-390C22D8F450}"/>
              </a:ext>
            </a:extLst>
          </p:cNvPr>
          <p:cNvCxnSpPr>
            <a:cxnSpLocks/>
          </p:cNvCxnSpPr>
          <p:nvPr/>
        </p:nvCxnSpPr>
        <p:spPr>
          <a:xfrm flipH="1" flipV="1">
            <a:off x="1356815" y="5286996"/>
            <a:ext cx="585282" cy="1285703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BEBF4A71-C009-4724-8CC1-88FBBDF7349B}"/>
              </a:ext>
            </a:extLst>
          </p:cNvPr>
          <p:cNvSpPr txBox="1"/>
          <p:nvPr/>
        </p:nvSpPr>
        <p:spPr>
          <a:xfrm>
            <a:off x="1942097" y="6211669"/>
            <a:ext cx="3262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Ponto final colocado em local inadequado</a:t>
            </a:r>
          </a:p>
        </p:txBody>
      </p:sp>
      <p:pic>
        <p:nvPicPr>
          <p:cNvPr id="14" name="Imagem 13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0426B1EC-529F-4AF3-B96A-8CC6A1030A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872" y="1664567"/>
            <a:ext cx="3079539" cy="1764433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EB83A8A5-97E3-4F1C-80FA-D196EC5FFF55}"/>
              </a:ext>
            </a:extLst>
          </p:cNvPr>
          <p:cNvSpPr txBox="1"/>
          <p:nvPr/>
        </p:nvSpPr>
        <p:spPr>
          <a:xfrm>
            <a:off x="6833354" y="3344581"/>
            <a:ext cx="3841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Certo: ponto final apenas depois de “)”</a:t>
            </a:r>
          </a:p>
        </p:txBody>
      </p:sp>
      <p:pic>
        <p:nvPicPr>
          <p:cNvPr id="17" name="Imagem 16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390CD0AE-DF44-45D6-AB2B-45C280FD37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56" y="1822630"/>
            <a:ext cx="2772162" cy="1514686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7EAEFFE9-69A8-4DB1-859A-4053373EFE01}"/>
              </a:ext>
            </a:extLst>
          </p:cNvPr>
          <p:cNvSpPr txBox="1"/>
          <p:nvPr/>
        </p:nvSpPr>
        <p:spPr>
          <a:xfrm>
            <a:off x="1838207" y="3455787"/>
            <a:ext cx="151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Desnecessário</a:t>
            </a: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747B6B6F-D28B-4850-ABE7-D3C3628CB01C}"/>
              </a:ext>
            </a:extLst>
          </p:cNvPr>
          <p:cNvCxnSpPr>
            <a:cxnSpLocks/>
          </p:cNvCxnSpPr>
          <p:nvPr/>
        </p:nvCxnSpPr>
        <p:spPr>
          <a:xfrm flipV="1">
            <a:off x="2771393" y="2943467"/>
            <a:ext cx="115186" cy="526387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36B9AA4D-59AA-4F63-B2BF-D5AB01B2103A}"/>
              </a:ext>
            </a:extLst>
          </p:cNvPr>
          <p:cNvCxnSpPr>
            <a:cxnSpLocks/>
          </p:cNvCxnSpPr>
          <p:nvPr/>
        </p:nvCxnSpPr>
        <p:spPr>
          <a:xfrm flipV="1">
            <a:off x="9568106" y="2943467"/>
            <a:ext cx="0" cy="393849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5A036716-3CF9-4D33-A3A5-521AA207EDF8}"/>
              </a:ext>
            </a:extLst>
          </p:cNvPr>
          <p:cNvCxnSpPr>
            <a:cxnSpLocks/>
          </p:cNvCxnSpPr>
          <p:nvPr/>
        </p:nvCxnSpPr>
        <p:spPr>
          <a:xfrm flipV="1">
            <a:off x="9959286" y="5415988"/>
            <a:ext cx="0" cy="795681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853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709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Observações formais sobre texto acadêmico com base nas produções do estudantes (fichamento e resenha)</vt:lpstr>
      <vt:lpstr>Observações gerais</vt:lpstr>
      <vt:lpstr>Observações gerais</vt:lpstr>
      <vt:lpstr>Observações gerais</vt:lpstr>
      <vt:lpstr>Observações gerais</vt:lpstr>
      <vt:lpstr>Citação em recuo não precisa de aspas</vt:lpstr>
      <vt:lpstr>Atenção para espaços necessários ou não</vt:lpstr>
      <vt:lpstr>Atenção para espaços necessários ou não</vt:lpstr>
      <vt:lpstr>Localização de pontos no texto</vt:lpstr>
      <vt:lpstr>Use preferencialmente o sobrenome dos autores ou autoras fichados/resenhados</vt:lpstr>
      <vt:lpstr>Use preferencialmente o sobrenome dos autores ou autoras fichados/resenhados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Observações formais sobre texto acadêmico com base nas produções do estudantes</dc:title>
  <dc:creator>Richard Romancini</dc:creator>
  <cp:lastModifiedBy>Richard Romancini</cp:lastModifiedBy>
  <cp:revision>26</cp:revision>
  <dcterms:created xsi:type="dcterms:W3CDTF">2020-03-31T19:24:44Z</dcterms:created>
  <dcterms:modified xsi:type="dcterms:W3CDTF">2020-04-01T06:29:33Z</dcterms:modified>
</cp:coreProperties>
</file>