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2" r:id="rId3"/>
    <p:sldId id="336" r:id="rId4"/>
    <p:sldId id="338" r:id="rId5"/>
    <p:sldId id="337" r:id="rId6"/>
    <p:sldId id="339" r:id="rId7"/>
    <p:sldId id="340" r:id="rId8"/>
    <p:sldId id="34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AEC"/>
    <a:srgbClr val="C3CFD3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 varScale="1">
        <p:scale>
          <a:sx n="64" d="100"/>
          <a:sy n="64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3CB38F-3509-46C8-A579-6B974B32E4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2BFD5-13DC-413B-9246-0EA3B69DED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31596A-550E-4F12-AF7E-ACE0FC713BD3}" type="datetime1">
              <a:rPr lang="pt-BR"/>
              <a:pPr>
                <a:defRPr/>
              </a:pPr>
              <a:t>14/05/2019</a:t>
            </a:fld>
            <a:endParaRPr lang="pt-B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6BCF56-1AB9-41A9-857B-A24ED9FC22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ED840-801B-41F0-B28D-E13A0A69F4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223D12-DA3B-461D-A629-E0969D808FC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7DCE1F-43D3-4929-9ABB-46FAF42DE9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7D5F6-A3C6-40B4-A6AA-C87B4FC4E9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7EF592-2365-4528-8377-B4D31CC6AF15}" type="datetime1">
              <a:rPr lang="pt-BR"/>
              <a:pPr>
                <a:defRPr/>
              </a:pPr>
              <a:t>14/05/2019</a:t>
            </a:fld>
            <a:endParaRPr lang="pt-BR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A36C8E9-15F2-453A-B547-25E08A1F4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82D9B8-ED06-4259-81DD-27AE36088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/>
              <a:t>Click to edit Master text styles</a:t>
            </a:r>
          </a:p>
          <a:p>
            <a:pPr lvl="1"/>
            <a:r>
              <a:rPr lang="pt-BR" noProof="0"/>
              <a:t>Second level</a:t>
            </a:r>
          </a:p>
          <a:p>
            <a:pPr lvl="2"/>
            <a:r>
              <a:rPr lang="pt-BR" noProof="0"/>
              <a:t>Third level</a:t>
            </a:r>
          </a:p>
          <a:p>
            <a:pPr lvl="3"/>
            <a:r>
              <a:rPr lang="pt-BR" noProof="0"/>
              <a:t>Fourth level</a:t>
            </a:r>
          </a:p>
          <a:p>
            <a:pPr lvl="4"/>
            <a:r>
              <a:rPr lang="pt-BR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92A8E-6D3C-4D2C-8EFF-9A52D37A50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DD2D7-9670-4202-811D-E97B8A835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9EC647-039F-4A18-B95B-7FBA10316D1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60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3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6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0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3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8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8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0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1B235B-85EF-4FE6-AA8A-E05BC8CEC3A3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C7227E58-68ED-4B2F-BAB8-7B9F9FA407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7239000" cy="2151094"/>
          </a:xfrm>
        </p:spPr>
        <p:txBody>
          <a:bodyPr>
            <a:normAutofit fontScale="90000"/>
          </a:bodyPr>
          <a:lstStyle/>
          <a:p>
            <a:r>
              <a:rPr lang="en-US" altLang="pt-BR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rPr>
              <a:t>Fundamentos e princípios do direito empresarial </a:t>
            </a:r>
            <a:r>
              <a:rPr lang="pt-BR" sz="2700" dirty="0"/>
              <a:t>(DCO0221)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en-US" altLang="pt-BR" sz="2200" dirty="0">
                <a:ea typeface="ＭＳ Ｐゴシック" panose="020B0600070205080204" pitchFamily="34" charset="-128"/>
              </a:rPr>
              <a:t> 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dirty="0">
                <a:ea typeface="ＭＳ Ｐゴシック" panose="020B0600070205080204" pitchFamily="34" charset="-128"/>
              </a:rPr>
              <a:t>tema 13: </a:t>
            </a:r>
            <a:br>
              <a:rPr lang="pt-BR" altLang="pt-BR" sz="2200" dirty="0">
                <a:ea typeface="ＭＳ Ｐゴシック" panose="020B0600070205080204" pitchFamily="34" charset="-128"/>
              </a:rPr>
            </a:br>
            <a:r>
              <a:rPr lang="pt-BR" altLang="pt-BR" sz="2200" b="1" dirty="0">
                <a:ea typeface="ＭＳ Ｐゴシック" panose="020B0600070205080204" pitchFamily="34" charset="-128"/>
              </a:rPr>
              <a:t>Teorias da personalidade jurídica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3CBA5D-C8D7-4089-B754-CEF7027E1B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53000" y="5181600"/>
            <a:ext cx="3447585" cy="1044529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pt-BR" sz="10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Carlos Portugal Gouvêa</a:t>
            </a:r>
          </a:p>
          <a:p>
            <a:pPr algn="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t-BR" sz="1800" dirty="0">
                <a:solidFill>
                  <a:schemeClr val="bg1"/>
                </a:solidFill>
                <a:ea typeface="ＭＳ Ｐゴシック" panose="020B0600070205080204" pitchFamily="34" charset="-128"/>
              </a:rPr>
              <a:t>Universidade de São Paulo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C9A70-2A00-4BAD-9BD1-C12C484A5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 “Pessoa” jurídica?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BD8193-2A48-439C-9CF9-C0027005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90800"/>
            <a:ext cx="7619999" cy="3101983"/>
          </a:xfrm>
        </p:spPr>
        <p:txBody>
          <a:bodyPr/>
          <a:lstStyle/>
          <a:p>
            <a:pPr algn="just"/>
            <a:r>
              <a:rPr lang="pt-BR" sz="2000" dirty="0"/>
              <a:t>Na teoria jurídica, sempre se entendeu que, para que um ente seja considerado um sujeito de direitos e obrigações pelo Direito, é necessário que tenha certas características que o tornem propriamente um sujeito (Dewey) </a:t>
            </a:r>
          </a:p>
          <a:p>
            <a:pPr algn="just"/>
            <a:r>
              <a:rPr lang="pt-BR" sz="2000" dirty="0"/>
              <a:t>Analogia com o homem individual, na busca de uma essência ou características em comum. </a:t>
            </a:r>
          </a:p>
          <a:p>
            <a:pPr lvl="2" algn="just"/>
            <a:r>
              <a:rPr lang="pt-BR" sz="2000" i="1" dirty="0"/>
              <a:t>Exemplo: vontade individual e vontade corporativa.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154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AEF20-519A-44B4-849D-B3C96756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533400"/>
            <a:ext cx="5937755" cy="1188720"/>
          </a:xfrm>
        </p:spPr>
        <p:txBody>
          <a:bodyPr/>
          <a:lstStyle/>
          <a:p>
            <a:r>
              <a:rPr lang="pt-BR" dirty="0"/>
              <a:t>1. Teoria da ficção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3B5E2FB-8F76-45AA-8D53-8854F434A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49" y="1981200"/>
            <a:ext cx="8648700" cy="4572000"/>
          </a:xfrm>
        </p:spPr>
        <p:txBody>
          <a:bodyPr>
            <a:normAutofit/>
          </a:bodyPr>
          <a:lstStyle/>
          <a:p>
            <a:pPr algn="just"/>
            <a:r>
              <a:rPr lang="de-DE" sz="2000" b="1" dirty="0"/>
              <a:t>Friedrich Carl von Savigny</a:t>
            </a:r>
            <a:r>
              <a:rPr lang="pt-BR" sz="2000" b="1" cap="small" dirty="0"/>
              <a:t> </a:t>
            </a:r>
            <a:r>
              <a:rPr lang="pt-BR" sz="2000" cap="small" dirty="0"/>
              <a:t>(</a:t>
            </a:r>
            <a:r>
              <a:rPr lang="de-DE" sz="2000" dirty="0"/>
              <a:t>System des heutigen Römischen Rechts, </a:t>
            </a:r>
            <a:r>
              <a:rPr lang="pt-BR" sz="2000" cap="small" dirty="0"/>
              <a:t>1840):  </a:t>
            </a:r>
            <a:r>
              <a:rPr lang="pt-BR" sz="2000" dirty="0"/>
              <a:t>“A pessoa jurídica é um sujeito artificialmente aceito como capaz de ter um patrimônio”.</a:t>
            </a:r>
          </a:p>
          <a:p>
            <a:pPr algn="just"/>
            <a:r>
              <a:rPr lang="pt-BR" sz="2000" dirty="0"/>
              <a:t>Capacidade jurídica é atributo da pessoa natural, podendo ser estendida a sujeitos artificiais, aceitos por mera ficção. </a:t>
            </a:r>
          </a:p>
          <a:p>
            <a:pPr algn="just"/>
            <a:r>
              <a:rPr lang="pt-BR" sz="2000" u="sng" dirty="0"/>
              <a:t>Reflexos da teoria nos Estados Unidos e Inglaterra</a:t>
            </a:r>
            <a:r>
              <a:rPr lang="pt-BR" sz="2000" dirty="0"/>
              <a:t>:</a:t>
            </a:r>
          </a:p>
          <a:p>
            <a:pPr algn="just"/>
            <a:r>
              <a:rPr lang="pt-BR" sz="2000" dirty="0"/>
              <a:t>“</a:t>
            </a:r>
            <a:r>
              <a:rPr lang="pt-BR" sz="2000" i="1" dirty="0"/>
              <a:t>Grant theory</a:t>
            </a:r>
            <a:r>
              <a:rPr lang="pt-BR" sz="2000" dirty="0"/>
              <a:t>” ou “</a:t>
            </a:r>
            <a:r>
              <a:rPr lang="pt-BR" sz="2000" i="1" dirty="0"/>
              <a:t>Concession theory of the corporation</a:t>
            </a:r>
            <a:r>
              <a:rPr lang="pt-BR" sz="2000" dirty="0"/>
              <a:t>”. </a:t>
            </a:r>
          </a:p>
          <a:p>
            <a:pPr algn="just"/>
            <a:r>
              <a:rPr lang="pt-BR" sz="2000" dirty="0"/>
              <a:t>A teoria da concessão indica que o poder jurídico das </a:t>
            </a:r>
            <a:r>
              <a:rPr lang="pt-BR" sz="2000" i="1" dirty="0"/>
              <a:t>corporations</a:t>
            </a:r>
            <a:r>
              <a:rPr lang="pt-BR" sz="2000" dirty="0"/>
              <a:t> é derivado do estatal (Dewey).</a:t>
            </a:r>
          </a:p>
          <a:p>
            <a:pPr marL="457200" lvl="2" indent="0" algn="just">
              <a:buNone/>
            </a:pPr>
            <a:r>
              <a:rPr lang="pt-BR" sz="2000" i="1" dirty="0"/>
              <a:t>“Uma corporation é uma pessoa fictícia, artificial, composta de pessoas naturais, criada pelo Estado, existindo somente em referência à lei, invisível, sem alma, imortal”  </a:t>
            </a:r>
            <a:r>
              <a:rPr lang="pt-BR" sz="2000" dirty="0"/>
              <a:t>(Marshall no voto de </a:t>
            </a:r>
            <a:r>
              <a:rPr lang="en-US" sz="2000" i="1" dirty="0"/>
              <a:t>Trustees of Dartmouth College v. Woodward, 1819)</a:t>
            </a:r>
            <a:r>
              <a:rPr lang="pt-BR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40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F83469-AF73-4ADB-A939-A8BB075C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 Teoria CONTRATUALISTA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339A0E-8F82-4E77-AB62-8559BC85F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362200"/>
            <a:ext cx="8191500" cy="419100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“</a:t>
            </a:r>
            <a:r>
              <a:rPr lang="en-US" sz="2000" i="1" dirty="0"/>
              <a:t>Contract</a:t>
            </a:r>
            <a:r>
              <a:rPr lang="en-US" sz="2000" dirty="0"/>
              <a:t>”, “</a:t>
            </a:r>
            <a:r>
              <a:rPr lang="en-US" sz="2000" i="1" dirty="0"/>
              <a:t>aggregate</a:t>
            </a:r>
            <a:r>
              <a:rPr lang="en-US" sz="2000" dirty="0"/>
              <a:t>” </a:t>
            </a:r>
            <a:r>
              <a:rPr lang="en-US" sz="2000" dirty="0" err="1"/>
              <a:t>ou</a:t>
            </a:r>
            <a:r>
              <a:rPr lang="en-US" sz="2000" dirty="0"/>
              <a:t> “</a:t>
            </a:r>
            <a:r>
              <a:rPr lang="en-US" sz="2000" i="1" dirty="0"/>
              <a:t>partnership theory</a:t>
            </a:r>
            <a:r>
              <a:rPr lang="en-US" sz="2000" dirty="0"/>
              <a:t>” (Harris).</a:t>
            </a:r>
          </a:p>
          <a:p>
            <a:pPr algn="just"/>
            <a:r>
              <a:rPr lang="en-US" sz="2000" dirty="0"/>
              <a:t>Um </a:t>
            </a:r>
            <a:r>
              <a:rPr lang="en-US" sz="2000" dirty="0" err="1"/>
              <a:t>grupo</a:t>
            </a:r>
            <a:r>
              <a:rPr lang="en-US" sz="2000" dirty="0"/>
              <a:t> se </a:t>
            </a:r>
            <a:r>
              <a:rPr lang="en-US" sz="2000" dirty="0" err="1"/>
              <a:t>torna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pessoa</a:t>
            </a:r>
            <a:r>
              <a:rPr lang="en-US" sz="2000" dirty="0"/>
              <a:t> jurídica a </a:t>
            </a:r>
            <a:r>
              <a:rPr lang="en-US" sz="2000" dirty="0" err="1"/>
              <a:t>partir</a:t>
            </a:r>
            <a:r>
              <a:rPr lang="en-US" sz="2000" dirty="0"/>
              <a:t> do </a:t>
            </a:r>
            <a:r>
              <a:rPr lang="en-US" sz="2000" dirty="0" err="1"/>
              <a:t>empreendimento</a:t>
            </a:r>
            <a:r>
              <a:rPr lang="en-US" sz="2000" dirty="0"/>
              <a:t> conjunto e </a:t>
            </a:r>
            <a:r>
              <a:rPr lang="en-US" sz="2000" dirty="0" err="1"/>
              <a:t>voluntário</a:t>
            </a:r>
            <a:r>
              <a:rPr lang="en-US" sz="2000" dirty="0"/>
              <a:t> de </a:t>
            </a:r>
            <a:r>
              <a:rPr lang="en-US" sz="2000" dirty="0" err="1"/>
              <a:t>seus</a:t>
            </a:r>
            <a:r>
              <a:rPr lang="en-US" sz="2000" dirty="0"/>
              <a:t> </a:t>
            </a:r>
            <a:r>
              <a:rPr lang="en-US" sz="2000" dirty="0" err="1"/>
              <a:t>membros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 err="1"/>
              <a:t>Os</a:t>
            </a:r>
            <a:r>
              <a:rPr lang="en-US" sz="2000" dirty="0"/>
              <a:t> indíviduos </a:t>
            </a:r>
            <a:r>
              <a:rPr lang="en-US" sz="2000" dirty="0" err="1"/>
              <a:t>são</a:t>
            </a:r>
            <a:r>
              <a:rPr lang="en-US" sz="2000" dirty="0"/>
              <a:t> a base de </a:t>
            </a:r>
            <a:r>
              <a:rPr lang="en-US" sz="2000" dirty="0" err="1"/>
              <a:t>todos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atos</a:t>
            </a:r>
            <a:r>
              <a:rPr lang="en-US" sz="2000" dirty="0"/>
              <a:t> </a:t>
            </a:r>
            <a:r>
              <a:rPr lang="en-US" sz="2000" dirty="0" err="1"/>
              <a:t>realizados</a:t>
            </a:r>
            <a:r>
              <a:rPr lang="en-US" sz="2000" dirty="0"/>
              <a:t> pela </a:t>
            </a:r>
            <a:r>
              <a:rPr lang="en-US" sz="2000" i="1" dirty="0"/>
              <a:t>corporation</a:t>
            </a:r>
            <a:r>
              <a:rPr lang="en-US" sz="2000" dirty="0"/>
              <a:t>, que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tem</a:t>
            </a:r>
            <a:r>
              <a:rPr lang="en-US" sz="2000" dirty="0"/>
              <a:t> </a:t>
            </a:r>
            <a:r>
              <a:rPr lang="en-US" sz="2000" dirty="0" err="1"/>
              <a:t>existência</a:t>
            </a:r>
            <a:r>
              <a:rPr lang="en-US" sz="2000" dirty="0"/>
              <a:t> </a:t>
            </a:r>
            <a:r>
              <a:rPr lang="en-US" sz="2000" dirty="0" err="1"/>
              <a:t>autônoma</a:t>
            </a:r>
            <a:r>
              <a:rPr lang="en-US" sz="2000" dirty="0"/>
              <a:t> em </a:t>
            </a:r>
            <a:r>
              <a:rPr lang="en-US" sz="2000" dirty="0" err="1"/>
              <a:t>relação</a:t>
            </a:r>
            <a:r>
              <a:rPr lang="en-US" sz="2000" dirty="0"/>
              <a:t> a </a:t>
            </a:r>
            <a:r>
              <a:rPr lang="en-US" sz="2000" dirty="0" err="1"/>
              <a:t>seus</a:t>
            </a:r>
            <a:r>
              <a:rPr lang="en-US" sz="2000" dirty="0"/>
              <a:t> </a:t>
            </a:r>
            <a:r>
              <a:rPr lang="en-US" sz="2000" dirty="0" err="1"/>
              <a:t>membros</a:t>
            </a:r>
            <a:r>
              <a:rPr lang="en-US" sz="2000" dirty="0"/>
              <a:t>.</a:t>
            </a:r>
          </a:p>
          <a:p>
            <a:pPr algn="just"/>
            <a:r>
              <a:rPr lang="en-US" sz="2000" dirty="0"/>
              <a:t>A </a:t>
            </a:r>
            <a:r>
              <a:rPr lang="en-US" sz="2000" dirty="0" err="1"/>
              <a:t>vontade</a:t>
            </a:r>
            <a:r>
              <a:rPr lang="en-US" sz="2000" dirty="0"/>
              <a:t> e </a:t>
            </a:r>
            <a:r>
              <a:rPr lang="en-US" sz="2000" dirty="0" err="1"/>
              <a:t>os</a:t>
            </a:r>
            <a:r>
              <a:rPr lang="en-US" sz="2000" dirty="0"/>
              <a:t> interesses dos </a:t>
            </a:r>
            <a:r>
              <a:rPr lang="en-US" sz="2000" dirty="0" err="1"/>
              <a:t>sócios</a:t>
            </a:r>
            <a:r>
              <a:rPr lang="en-US" sz="2000" dirty="0"/>
              <a:t> (“</a:t>
            </a:r>
            <a:r>
              <a:rPr lang="en-US" sz="2000" dirty="0" err="1"/>
              <a:t>donos</a:t>
            </a:r>
            <a:r>
              <a:rPr lang="en-US" sz="2000" dirty="0"/>
              <a:t>”)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centrais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direção</a:t>
            </a:r>
            <a:r>
              <a:rPr lang="en-US" sz="2000" dirty="0"/>
              <a:t> da </a:t>
            </a:r>
            <a:r>
              <a:rPr lang="en-US" sz="2000" dirty="0" err="1"/>
              <a:t>companhia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243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7F045-582E-4312-99EB-A17AFC74B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85800"/>
            <a:ext cx="5937755" cy="1188720"/>
          </a:xfrm>
        </p:spPr>
        <p:txBody>
          <a:bodyPr/>
          <a:lstStyle/>
          <a:p>
            <a:r>
              <a:rPr lang="pt-BR" dirty="0"/>
              <a:t>4. Teoria da entidade real (Organicista)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41B8C8-9623-4954-9A0C-31700C2C5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133600"/>
            <a:ext cx="84582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000" b="1" dirty="0"/>
              <a:t>Otto von Gierke </a:t>
            </a:r>
            <a:r>
              <a:rPr lang="pt-BR" sz="2000" dirty="0"/>
              <a:t>(</a:t>
            </a:r>
            <a:r>
              <a:rPr lang="pt-BR" sz="2000" i="1" dirty="0"/>
              <a:t>Das </a:t>
            </a:r>
            <a:r>
              <a:rPr lang="pt-BR" sz="2000" i="1" dirty="0" err="1"/>
              <a:t>deutsche</a:t>
            </a:r>
            <a:r>
              <a:rPr lang="pt-BR" sz="2000" i="1" dirty="0"/>
              <a:t> </a:t>
            </a:r>
            <a:r>
              <a:rPr lang="pt-BR" sz="2000" i="1" dirty="0" err="1"/>
              <a:t>Genossenschaftsrecht</a:t>
            </a:r>
            <a:r>
              <a:rPr lang="pt-BR" sz="2000" i="1" dirty="0"/>
              <a:t>, </a:t>
            </a:r>
            <a:r>
              <a:rPr lang="pt-BR" sz="2000" dirty="0"/>
              <a:t>1868): a lei não cria as pessoas jurídicas, apenas reconhece a existência real das entidades corporativas ou grupos.</a:t>
            </a:r>
          </a:p>
          <a:p>
            <a:pPr algn="just"/>
            <a:r>
              <a:rPr lang="pt-BR" sz="2000" dirty="0"/>
              <a:t>“</a:t>
            </a:r>
            <a:r>
              <a:rPr lang="pt-BR" sz="2000" i="1" dirty="0" err="1"/>
              <a:t>Genossenschaft</a:t>
            </a:r>
            <a:r>
              <a:rPr lang="pt-BR" sz="2000" dirty="0"/>
              <a:t>” = qualquer corporação sujeita à lei alemã e baseada da livre associação de seus membros, isto é, uma organização com personalidade jurídica independente.</a:t>
            </a:r>
          </a:p>
          <a:p>
            <a:pPr algn="just"/>
            <a:r>
              <a:rPr lang="pt-BR" sz="2000" i="1" dirty="0" err="1"/>
              <a:t>Genossenschaft</a:t>
            </a:r>
            <a:r>
              <a:rPr lang="pt-BR" sz="2000" i="1" dirty="0"/>
              <a:t> </a:t>
            </a:r>
            <a:r>
              <a:rPr lang="pt-BR" sz="2000" dirty="0"/>
              <a:t>“não é um símbolo, não é uma parte do maquinário do Estado, mas um organismo vivo e uma pessoa real, com corpo e membros e uma vontade própria. Ela pode querer por si mesma, atuar por si mesma; ela quer e atua por meio dos homens que são seus órgãos, como um homem quer e atua através do cérebro, boca e mão. </a:t>
            </a:r>
            <a:r>
              <a:rPr lang="pt-BR" sz="2000" u="sng" dirty="0"/>
              <a:t>Ela não é uma pessoa fictícia; [...] ela é uma pessoa grupal, e é uma vontade grupal</a:t>
            </a:r>
            <a:r>
              <a:rPr lang="pt-BR" sz="2000" dirty="0"/>
              <a:t>” (Prefácio de John Maitland à tradução inglesa à obra de </a:t>
            </a:r>
            <a:r>
              <a:rPr lang="en-US" sz="2000" cap="small" dirty="0"/>
              <a:t>Gierke</a:t>
            </a:r>
            <a:r>
              <a:rPr lang="en-US" sz="2000" dirty="0"/>
              <a:t>, Otto. </a:t>
            </a:r>
            <a:r>
              <a:rPr lang="en-US" sz="2000" i="1" dirty="0"/>
              <a:t>Political Theories of the Middle Age</a:t>
            </a:r>
            <a:r>
              <a:rPr lang="en-US" sz="2000" dirty="0"/>
              <a:t>. Cambridge: Cambridge, 1900,</a:t>
            </a:r>
            <a:r>
              <a:rPr lang="pt-BR" sz="2000" dirty="0"/>
              <a:t> </a:t>
            </a:r>
            <a:r>
              <a:rPr lang="en-US" sz="2000" dirty="0"/>
              <a:t>p. xxvi).</a:t>
            </a:r>
            <a:endParaRPr lang="pt-BR" sz="20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905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333232-7D65-4F40-96FC-B7C570D03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685800"/>
            <a:ext cx="5937755" cy="1188720"/>
          </a:xfrm>
        </p:spPr>
        <p:txBody>
          <a:bodyPr>
            <a:normAutofit fontScale="90000"/>
          </a:bodyPr>
          <a:lstStyle/>
          <a:p>
            <a:br>
              <a:rPr lang="en-US" b="1" i="1" dirty="0"/>
            </a:br>
            <a:r>
              <a:rPr lang="en-US" i="1" dirty="0"/>
              <a:t>Trustees of Dartmouth College v. Woodward</a:t>
            </a:r>
            <a:r>
              <a:rPr lang="en-US" dirty="0"/>
              <a:t> (1819)</a:t>
            </a:r>
            <a:br>
              <a:rPr lang="en-US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863C2B-F2B3-4E46-9EE6-ADD8AFC5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495800"/>
          </a:xfrm>
        </p:spPr>
        <p:txBody>
          <a:bodyPr>
            <a:normAutofit/>
          </a:bodyPr>
          <a:lstStyle/>
          <a:p>
            <a:pPr algn="just"/>
            <a:r>
              <a:rPr lang="pt-BR" sz="2000" dirty="0"/>
              <a:t>Em 1816, uma lei do Estado do New Hampshire destituiu os membros do Board of Trustees do </a:t>
            </a:r>
            <a:r>
              <a:rPr lang="pt-BR" sz="2000" i="1" dirty="0" err="1"/>
              <a:t>Dartmouth</a:t>
            </a:r>
            <a:r>
              <a:rPr lang="pt-BR" sz="2000" i="1" dirty="0"/>
              <a:t> </a:t>
            </a:r>
            <a:r>
              <a:rPr lang="pt-BR" sz="2000" i="1" dirty="0" err="1"/>
              <a:t>College</a:t>
            </a:r>
            <a:r>
              <a:rPr lang="pt-BR" sz="2000" dirty="0"/>
              <a:t>, permitindo que o governo do estado indicasse os novos membros, e que transferia os bens da instituição para o próprio Estado (estatização).</a:t>
            </a:r>
          </a:p>
          <a:p>
            <a:pPr algn="just"/>
            <a:r>
              <a:rPr lang="pt-BR" sz="2000" dirty="0"/>
              <a:t>O </a:t>
            </a:r>
            <a:r>
              <a:rPr lang="pt-BR" sz="2000" i="1" dirty="0" err="1"/>
              <a:t>Dartmouth</a:t>
            </a:r>
            <a:r>
              <a:rPr lang="pt-BR" sz="2000" i="1" dirty="0"/>
              <a:t> </a:t>
            </a:r>
            <a:r>
              <a:rPr lang="pt-BR" sz="2000" i="1" dirty="0" err="1"/>
              <a:t>College</a:t>
            </a:r>
            <a:r>
              <a:rPr lang="pt-BR" sz="2000" i="1" dirty="0"/>
              <a:t> </a:t>
            </a:r>
            <a:r>
              <a:rPr lang="pt-BR" sz="2000" dirty="0"/>
              <a:t>tinha sido constituído no ano de 1769, antes, portanto, da independência da Inglaterra, por decreto real do Rei Jorge III.</a:t>
            </a:r>
          </a:p>
          <a:p>
            <a:pPr algn="just"/>
            <a:r>
              <a:rPr lang="pt-BR" sz="2000" dirty="0"/>
              <a:t>Marshall reforça a ideia de que a entidade para a qual é garantida personalidade jurídica pode realizar quaisquer objetivos que o governo deseje promover. Ou seja, se o governo dá à entidade criada o direito de ter uma personalidade jurídica, recebe em troca os benefícios sociais gerados por tal entidade. </a:t>
            </a:r>
          </a:p>
          <a:p>
            <a:pPr algn="just"/>
            <a:r>
              <a:rPr lang="pt-BR" sz="2000" dirty="0"/>
              <a:t>Marshall reconhece que, no direito inglês, o parlamento seria considerado soberano, e as alterações dos atos constitutivos do </a:t>
            </a:r>
            <a:r>
              <a:rPr lang="pt-BR" sz="2000" i="1" dirty="0" err="1"/>
              <a:t>Dartmouth</a:t>
            </a:r>
            <a:r>
              <a:rPr lang="pt-BR" sz="2000" i="1" dirty="0"/>
              <a:t> </a:t>
            </a:r>
            <a:r>
              <a:rPr lang="pt-BR" sz="2000" i="1" dirty="0" err="1"/>
              <a:t>College</a:t>
            </a:r>
            <a:r>
              <a:rPr lang="pt-BR" sz="2000" i="1" dirty="0"/>
              <a:t> </a:t>
            </a:r>
            <a:r>
              <a:rPr lang="pt-BR" sz="2000" dirty="0"/>
              <a:t>seriam admitidas. </a:t>
            </a:r>
          </a:p>
        </p:txBody>
      </p:sp>
    </p:spTree>
    <p:extLst>
      <p:ext uri="{BB962C8B-B14F-4D97-AF65-F5344CB8AC3E}">
        <p14:creationId xmlns:p14="http://schemas.microsoft.com/office/powerpoint/2010/main" val="15135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CFBB5-E54A-496C-A025-29462322D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81000"/>
            <a:ext cx="5937755" cy="1188720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Santa Clara County v. Southern Pacific Railroad Company </a:t>
            </a:r>
            <a:r>
              <a:rPr lang="en-US" dirty="0"/>
              <a:t>(1886)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E52DD9-8C1C-4173-B132-6701CED15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92638"/>
            <a:ext cx="8686800" cy="50129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1900" dirty="0"/>
              <a:t>O termo “pessoa”, conforme empregado na Primeira Seção da Décima-Quarta Emenda, aplica-se tanto a </a:t>
            </a:r>
            <a:r>
              <a:rPr lang="pt-BR" sz="1900" i="1" dirty="0"/>
              <a:t>corporations</a:t>
            </a:r>
            <a:r>
              <a:rPr lang="pt-BR" sz="1900" dirty="0"/>
              <a:t> como a pessoas físicas.</a:t>
            </a:r>
          </a:p>
          <a:p>
            <a:pPr algn="just"/>
            <a:r>
              <a:rPr lang="pt-BR" sz="1900" dirty="0"/>
              <a:t>O estado da Califórnia tributou indevidamente cercas de propriedade da </a:t>
            </a:r>
            <a:r>
              <a:rPr lang="pt-BR" sz="1900" i="1" dirty="0"/>
              <a:t>Southern Pacific Railway Company (</a:t>
            </a:r>
            <a:r>
              <a:rPr lang="pt-BR" sz="1900" dirty="0"/>
              <a:t>a constituição estadual só permitia impostos sobre “franquias, estradas, estradas, trilhos e material rodante”). </a:t>
            </a:r>
          </a:p>
          <a:p>
            <a:pPr algn="just"/>
            <a:r>
              <a:rPr lang="pt-BR" sz="1900" dirty="0"/>
              <a:t>A avaliação da propriedade tinha sido feita com base em seu valor monetário total, sem o desconto conferido aos proprietários individuais do mesmo estado, relativo a hipotecas pendentes em sua propriedade.</a:t>
            </a:r>
          </a:p>
          <a:p>
            <a:pPr algn="just"/>
            <a:r>
              <a:rPr lang="pt-BR" sz="1900" dirty="0"/>
              <a:t>O condado (</a:t>
            </a:r>
            <a:r>
              <a:rPr lang="pt-BR" sz="1900" i="1" dirty="0"/>
              <a:t>Santa Clara </a:t>
            </a:r>
            <a:r>
              <a:rPr lang="pt-BR" sz="1900" i="1" dirty="0" err="1"/>
              <a:t>County</a:t>
            </a:r>
            <a:r>
              <a:rPr lang="pt-BR" sz="1900" dirty="0"/>
              <a:t>) instaurou uma ação no tribunal estadual contra a ferrovia para recuperar os tributos não pagos. Esse entendeu que havia sido negado à </a:t>
            </a:r>
            <a:r>
              <a:rPr lang="pt-BR" sz="1900" i="1" dirty="0"/>
              <a:t>Southern Pacific Railroad Company</a:t>
            </a:r>
            <a:r>
              <a:rPr lang="pt-BR" sz="1900" dirty="0"/>
              <a:t> à aplicação da </a:t>
            </a:r>
            <a:r>
              <a:rPr lang="pt-BR" sz="1900" i="1" dirty="0" err="1"/>
              <a:t>Equal</a:t>
            </a:r>
            <a:r>
              <a:rPr lang="pt-BR" sz="1900" i="1" dirty="0"/>
              <a:t> </a:t>
            </a:r>
            <a:r>
              <a:rPr lang="pt-BR" sz="1900" i="1" dirty="0" err="1"/>
              <a:t>Protection</a:t>
            </a:r>
            <a:r>
              <a:rPr lang="pt-BR" sz="1900" i="1" dirty="0"/>
              <a:t> </a:t>
            </a:r>
            <a:r>
              <a:rPr lang="pt-BR" sz="1900" i="1" dirty="0" err="1"/>
              <a:t>Clause</a:t>
            </a:r>
            <a:r>
              <a:rPr lang="pt-BR" sz="1900" dirty="0"/>
              <a:t>, prevista na Seção I da Décima-Quarta Emenda. </a:t>
            </a:r>
          </a:p>
          <a:p>
            <a:r>
              <a:rPr lang="pt-BR" sz="1900" dirty="0"/>
              <a:t>O município recorreu à Suprema Corte, que deu razão à ferrovia.</a:t>
            </a:r>
          </a:p>
          <a:p>
            <a:pPr lvl="2" algn="just"/>
            <a:r>
              <a:rPr lang="pt-BR" sz="1900" dirty="0"/>
              <a:t>“</a:t>
            </a:r>
            <a:r>
              <a:rPr lang="pt-BR" sz="1900" i="1" dirty="0"/>
              <a:t>The </a:t>
            </a:r>
            <a:r>
              <a:rPr lang="pt-BR" sz="1900" i="1" dirty="0" err="1"/>
              <a:t>Court</a:t>
            </a:r>
            <a:r>
              <a:rPr lang="pt-BR" sz="1900" i="1" dirty="0"/>
              <a:t> does not </a:t>
            </a:r>
            <a:r>
              <a:rPr lang="pt-BR" sz="1900" i="1" dirty="0" err="1"/>
              <a:t>wish</a:t>
            </a:r>
            <a:r>
              <a:rPr lang="pt-BR" sz="1900" i="1" dirty="0"/>
              <a:t> to </a:t>
            </a:r>
            <a:r>
              <a:rPr lang="pt-BR" sz="1900" i="1" dirty="0" err="1"/>
              <a:t>hear</a:t>
            </a:r>
            <a:r>
              <a:rPr lang="pt-BR" sz="1900" i="1" dirty="0"/>
              <a:t> argument </a:t>
            </a:r>
            <a:r>
              <a:rPr lang="pt-BR" sz="1900" i="1" dirty="0" err="1"/>
              <a:t>on</a:t>
            </a:r>
            <a:r>
              <a:rPr lang="pt-BR" sz="1900" i="1" dirty="0"/>
              <a:t> the question whether the </a:t>
            </a:r>
            <a:r>
              <a:rPr lang="pt-BR" sz="1900" i="1" dirty="0" err="1"/>
              <a:t>provision</a:t>
            </a:r>
            <a:r>
              <a:rPr lang="pt-BR" sz="1900" i="1" dirty="0"/>
              <a:t> in the </a:t>
            </a:r>
            <a:r>
              <a:rPr lang="pt-BR" sz="1900" i="1" dirty="0" err="1"/>
              <a:t>Fourteenth</a:t>
            </a:r>
            <a:r>
              <a:rPr lang="pt-BR" sz="1900" i="1" dirty="0"/>
              <a:t> Amendment to the </a:t>
            </a:r>
            <a:r>
              <a:rPr lang="pt-BR" sz="1900" i="1" dirty="0" err="1"/>
              <a:t>Constitution</a:t>
            </a:r>
            <a:r>
              <a:rPr lang="pt-BR" sz="1900" i="1" dirty="0"/>
              <a:t> </a:t>
            </a:r>
            <a:r>
              <a:rPr lang="pt-BR" sz="1900" i="1" dirty="0" err="1"/>
              <a:t>which</a:t>
            </a:r>
            <a:r>
              <a:rPr lang="pt-BR" sz="1900" i="1" dirty="0"/>
              <a:t> </a:t>
            </a:r>
            <a:r>
              <a:rPr lang="pt-BR" sz="1900" i="1" dirty="0" err="1"/>
              <a:t>forbids</a:t>
            </a:r>
            <a:r>
              <a:rPr lang="pt-BR" sz="1900" i="1" dirty="0"/>
              <a:t> a </a:t>
            </a:r>
            <a:r>
              <a:rPr lang="pt-BR" sz="1900" i="1" dirty="0" err="1"/>
              <a:t>state</a:t>
            </a:r>
            <a:r>
              <a:rPr lang="pt-BR" sz="1900" i="1" dirty="0"/>
              <a:t> to </a:t>
            </a:r>
            <a:r>
              <a:rPr lang="pt-BR" sz="1900" i="1" dirty="0" err="1"/>
              <a:t>deny</a:t>
            </a:r>
            <a:r>
              <a:rPr lang="pt-BR" sz="1900" i="1" dirty="0"/>
              <a:t> to </a:t>
            </a:r>
            <a:r>
              <a:rPr lang="pt-BR" sz="1900" i="1" dirty="0" err="1"/>
              <a:t>any</a:t>
            </a:r>
            <a:r>
              <a:rPr lang="pt-BR" sz="1900" i="1" dirty="0"/>
              <a:t> </a:t>
            </a:r>
            <a:r>
              <a:rPr lang="pt-BR" sz="1900" i="1" dirty="0" err="1"/>
              <a:t>person</a:t>
            </a:r>
            <a:r>
              <a:rPr lang="pt-BR" sz="1900" i="1" dirty="0"/>
              <a:t> </a:t>
            </a:r>
            <a:r>
              <a:rPr lang="pt-BR" sz="1900" i="1" dirty="0" err="1"/>
              <a:t>within</a:t>
            </a:r>
            <a:r>
              <a:rPr lang="pt-BR" sz="1900" i="1" dirty="0"/>
              <a:t> its </a:t>
            </a:r>
            <a:r>
              <a:rPr lang="pt-BR" sz="1900" i="1" dirty="0" err="1"/>
              <a:t>jurisdiction</a:t>
            </a:r>
            <a:r>
              <a:rPr lang="pt-BR" sz="1900" i="1" dirty="0"/>
              <a:t> the </a:t>
            </a:r>
            <a:r>
              <a:rPr lang="pt-BR" sz="1900" i="1" dirty="0" err="1"/>
              <a:t>equal</a:t>
            </a:r>
            <a:r>
              <a:rPr lang="pt-BR" sz="1900" i="1" dirty="0"/>
              <a:t> </a:t>
            </a:r>
            <a:r>
              <a:rPr lang="pt-BR" sz="1900" i="1" dirty="0" err="1"/>
              <a:t>protection</a:t>
            </a:r>
            <a:r>
              <a:rPr lang="pt-BR" sz="1900" i="1" dirty="0"/>
              <a:t> of the laws </a:t>
            </a:r>
            <a:r>
              <a:rPr lang="pt-BR" sz="1900" i="1" dirty="0" err="1"/>
              <a:t>applies</a:t>
            </a:r>
            <a:r>
              <a:rPr lang="pt-BR" sz="1900" i="1" dirty="0"/>
              <a:t> to </a:t>
            </a:r>
            <a:r>
              <a:rPr lang="pt-BR" sz="1900" i="1" dirty="0" err="1"/>
              <a:t>these</a:t>
            </a:r>
            <a:r>
              <a:rPr lang="pt-BR" sz="1900" i="1" dirty="0"/>
              <a:t> corporations. </a:t>
            </a:r>
            <a:r>
              <a:rPr lang="pt-BR" sz="1900" i="1" dirty="0" err="1"/>
              <a:t>We</a:t>
            </a:r>
            <a:r>
              <a:rPr lang="pt-BR" sz="1900" i="1" dirty="0"/>
              <a:t> are </a:t>
            </a:r>
            <a:r>
              <a:rPr lang="pt-BR" sz="1900" i="1" dirty="0" err="1"/>
              <a:t>all</a:t>
            </a:r>
            <a:r>
              <a:rPr lang="pt-BR" sz="1900" i="1" dirty="0"/>
              <a:t> of </a:t>
            </a:r>
            <a:r>
              <a:rPr lang="pt-BR" sz="1900" i="1" dirty="0" err="1"/>
              <a:t>opinion</a:t>
            </a:r>
            <a:r>
              <a:rPr lang="pt-BR" sz="1900" i="1" dirty="0"/>
              <a:t> that it does</a:t>
            </a:r>
            <a:r>
              <a:rPr lang="pt-BR" sz="1900" dirty="0"/>
              <a:t>” (Page 118 U. S. 396).</a:t>
            </a:r>
          </a:p>
        </p:txBody>
      </p:sp>
    </p:spTree>
    <p:extLst>
      <p:ext uri="{BB962C8B-B14F-4D97-AF65-F5344CB8AC3E}">
        <p14:creationId xmlns:p14="http://schemas.microsoft.com/office/powerpoint/2010/main" val="277985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8320A-9858-4644-B2F2-9618B03A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533400"/>
            <a:ext cx="5937755" cy="1188720"/>
          </a:xfrm>
        </p:spPr>
        <p:txBody>
          <a:bodyPr/>
          <a:lstStyle/>
          <a:p>
            <a:r>
              <a:rPr lang="pt-BR" i="1" dirty="0"/>
              <a:t>Citizens United v. Federal Election Commission </a:t>
            </a:r>
            <a:r>
              <a:rPr lang="pt-BR" dirty="0"/>
              <a:t>(2010)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A5D963-2B4E-4ECA-8CD2-5342DA8B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905000"/>
            <a:ext cx="8610600" cy="472440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Em </a:t>
            </a:r>
            <a:r>
              <a:rPr lang="pt-BR" i="1" dirty="0"/>
              <a:t>Citizens United v. FEC</a:t>
            </a:r>
            <a:r>
              <a:rPr lang="pt-BR" dirty="0"/>
              <a:t>, a Suprema Corte invalidou duas previsões do </a:t>
            </a:r>
            <a:r>
              <a:rPr lang="pt-BR" i="1" dirty="0"/>
              <a:t>Federal Election Campaign Act</a:t>
            </a:r>
            <a:r>
              <a:rPr lang="pt-BR" dirty="0"/>
              <a:t> (FECA), ao considerá-las inconstitucionais sob a Primeira Emenda. </a:t>
            </a:r>
          </a:p>
          <a:p>
            <a:pPr algn="just"/>
            <a:r>
              <a:rPr lang="pt-BR" dirty="0"/>
              <a:t>Essa decisão subverteu um longo período de proibição a que companhias (</a:t>
            </a:r>
            <a:r>
              <a:rPr lang="pt-BR" i="1" dirty="0"/>
              <a:t>corporations</a:t>
            </a:r>
            <a:r>
              <a:rPr lang="pt-BR" dirty="0"/>
              <a:t>) fizessem doações voltadas a propaganda política, realizada entre 60 dias de uma eleição geral ou 30 dias de uma primária). </a:t>
            </a:r>
          </a:p>
          <a:p>
            <a:pPr algn="just"/>
            <a:r>
              <a:rPr lang="pt-BR" dirty="0"/>
              <a:t>Em janeiro de 2008, </a:t>
            </a:r>
            <a:r>
              <a:rPr lang="pt-BR" i="1" dirty="0"/>
              <a:t>Citizens United</a:t>
            </a:r>
            <a:r>
              <a:rPr lang="pt-BR" dirty="0"/>
              <a:t>, organização sem fins lucrativos, divulgou o documentário “</a:t>
            </a:r>
            <a:r>
              <a:rPr lang="pt-BR" i="1" dirty="0"/>
              <a:t>Hillary: The Movie</a:t>
            </a:r>
            <a:r>
              <a:rPr lang="pt-BR" dirty="0"/>
              <a:t>” contra a então candidata Hillary Clinton 30 (trinta) dias antes de uma eleição primária. </a:t>
            </a:r>
          </a:p>
          <a:p>
            <a:pPr algn="just"/>
            <a:r>
              <a:rPr lang="pt-BR" dirty="0"/>
              <a:t>Antes de liberar o vídeo, solicitou à </a:t>
            </a:r>
            <a:r>
              <a:rPr lang="pt-BR" i="1" dirty="0"/>
              <a:t>FEC</a:t>
            </a:r>
            <a:r>
              <a:rPr lang="pt-BR" dirty="0"/>
              <a:t> a declaração da legalidade das suas ações, temendo a imposição de sanções civis e criminais sob o BCRA. </a:t>
            </a:r>
          </a:p>
          <a:p>
            <a:pPr algn="just"/>
            <a:r>
              <a:rPr lang="pt-BR" dirty="0"/>
              <a:t>A opinião majoritária da Corte (5-4) foi escrita por Justice Kennedy (apoiado pelo Chief Justice Roberts e Justices Scalia, Alito e Thomas). </a:t>
            </a:r>
          </a:p>
          <a:p>
            <a:pPr algn="just"/>
            <a:r>
              <a:rPr lang="pt-BR" dirty="0"/>
              <a:t>Muitos se indignaram com a afirmação implícita de que </a:t>
            </a:r>
            <a:r>
              <a:rPr lang="pt-BR" i="1" dirty="0"/>
              <a:t>corporations</a:t>
            </a:r>
            <a:r>
              <a:rPr lang="pt-BR" dirty="0"/>
              <a:t> são “pessoas” para os fins da Primeira Emenda, com direito à liberdade de expressão em matéria política.</a:t>
            </a:r>
          </a:p>
        </p:txBody>
      </p:sp>
    </p:spTree>
    <p:extLst>
      <p:ext uri="{BB962C8B-B14F-4D97-AF65-F5344CB8AC3E}">
        <p14:creationId xmlns:p14="http://schemas.microsoft.com/office/powerpoint/2010/main" val="1848220727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1080</Words>
  <Application>Microsoft Office PowerPoint</Application>
  <PresentationFormat>Apresentação na tela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Pacote</vt:lpstr>
      <vt:lpstr>Fundamentos e princípios do direito empresarial (DCO0221)   tema 13:  Teorias da personalidade jurídica</vt:lpstr>
      <vt:lpstr>1. “Pessoa” jurídica?</vt:lpstr>
      <vt:lpstr>1. Teoria da ficção</vt:lpstr>
      <vt:lpstr>3. Teoria CONTRATUALISTA</vt:lpstr>
      <vt:lpstr>4. Teoria da entidade real (Organicista)</vt:lpstr>
      <vt:lpstr> Trustees of Dartmouth College v. Woodward (1819) </vt:lpstr>
      <vt:lpstr>Santa Clara County v. Southern Pacific Railroad Company (1886)</vt:lpstr>
      <vt:lpstr>Citizens United v. Federal Election Commission (2010)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e princípios do direito empresarial (DCO0221)   tema 12:  Conceito de sociedade empresarial</dc:title>
  <dc:creator>Yasmin Saba Relvas</dc:creator>
  <cp:lastModifiedBy>Yasmin Saba</cp:lastModifiedBy>
  <cp:revision>63</cp:revision>
  <dcterms:created xsi:type="dcterms:W3CDTF">2019-05-07T20:25:18Z</dcterms:created>
  <dcterms:modified xsi:type="dcterms:W3CDTF">2019-05-14T18:05:56Z</dcterms:modified>
</cp:coreProperties>
</file>