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4" r:id="rId2"/>
    <p:sldId id="296" r:id="rId3"/>
    <p:sldId id="297" r:id="rId4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3" autoAdjust="0"/>
    <p:restoredTop sz="90929"/>
  </p:normalViewPr>
  <p:slideViewPr>
    <p:cSldViewPr showGuides="1">
      <p:cViewPr varScale="1">
        <p:scale>
          <a:sx n="76" d="100"/>
          <a:sy n="76" d="100"/>
        </p:scale>
        <p:origin x="-146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146CF7-0CDB-4076-993B-7C40ACF54772}" type="datetimeFigureOut">
              <a:rPr lang="pt-BR"/>
              <a:pPr>
                <a:defRPr/>
              </a:pPr>
              <a:t>13/10/2018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B4135D-239B-4D6C-8F3C-DE5ED135D6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80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4A6931B4-7979-4FC3-BD02-E31FCB931DA9}" type="datetimeFigureOut">
              <a:rPr lang="pt-BR"/>
              <a:pPr>
                <a:defRPr/>
              </a:pPr>
              <a:t>13/10/2018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EB4BB94F-D702-4BF2-A19C-3EBCC89C2D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7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E397B-8732-4D89-947C-AA1C33BC90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11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7D1FA-4DB8-4A95-ADF6-3AEC3DB850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9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5F25-4550-4F82-BD79-D06AF29A56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59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E8AC-E1CE-4E33-BFB4-5D6B5D391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74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EDD4-474B-4E3F-B621-74300DFE03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15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D187-55C2-436C-A491-198A1E208A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6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84F6-09CF-40A6-9A03-7145A10667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35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46E1B-B5F5-42D6-A3A7-9ED34C3ED1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24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8043-686E-4BC3-8288-46BCA405AD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62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452D-18E1-4FFB-8DC4-2641A13625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63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B23EB-AEE7-48EC-836A-1BCD57A3F8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6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921111-2543-4B98-A1E9-69C65B23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8.png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H produzido por uma espira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244" name="Picture 8" descr="C:\Documents and Settings\walmir\Walmir\Work\DISCIPLINAS\ET520\AULA2\curlo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33438"/>
            <a:ext cx="37592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4003675" y="1104900"/>
            <a:ext cx="5105400" cy="51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pt-BR" altLang="pt-BR" sz="2000"/>
              <a:t> Cada elemento infinitesimal da espira percorrido por uma corrente contribui para a produção de campo 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endParaRPr lang="pt-BR" altLang="pt-BR" sz="2000"/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pt-BR" altLang="pt-BR" sz="2000"/>
              <a:t> Cada elemento contribui para o campo magnético na mesma direção na região interna da espira (círculo)  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endParaRPr lang="pt-BR" altLang="pt-BR" sz="2000"/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pt-BR" altLang="pt-BR" sz="2000"/>
              <a:t> A corrente elétrica em uma espira circular concentra o campo magnético no centro da espira, i.e., o campo magnético é mais intenso na região interna da espira do que na região externa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endParaRPr lang="pt-BR" altLang="pt-B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H produzido por uma espira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53988" y="609600"/>
            <a:ext cx="8305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/>
              <a:t>Lei de Biot-Savart </a:t>
            </a:r>
            <a:r>
              <a:rPr lang="pt-BR" altLang="pt-BR" sz="2000"/>
              <a:t>(dois físicos franceses): também relaciona a intensidade de campo magnético com a corrente que o cria por meio da seguinte equação:</a:t>
            </a:r>
          </a:p>
        </p:txBody>
      </p:sp>
      <p:graphicFrame>
        <p:nvGraphicFramePr>
          <p:cNvPr id="11269" name="Objeto 1"/>
          <p:cNvGraphicFramePr>
            <a:graphicFrameLocks noChangeAspect="1"/>
          </p:cNvGraphicFramePr>
          <p:nvPr/>
        </p:nvGraphicFramePr>
        <p:xfrm>
          <a:off x="1258888" y="2205038"/>
          <a:ext cx="23463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" imgW="800100" imgH="368300" progId="Equation.3">
                  <p:embed/>
                </p:oleObj>
              </mc:Choice>
              <mc:Fallback>
                <p:oleObj name="Equation" r:id="rId3" imgW="800100" imgH="3683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05038"/>
                        <a:ext cx="23463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24" descr="C:\Documents and Settings\walmir\Walmir\Work\DISCIPLINAS\ET520\AULA2\bsav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57338"/>
            <a:ext cx="295275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153988" y="4181475"/>
            <a:ext cx="4267200" cy="1811338"/>
          </a:xfrm>
          <a:prstGeom prst="rect">
            <a:avLst/>
          </a:prstGeom>
          <a:noFill/>
          <a:ln w="158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1800"/>
              <a:t>Obs: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t-BR" altLang="pt-BR" sz="1800" i="1" u="sng"/>
              <a:t>Produto vetorial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pt-BR" altLang="pt-BR" sz="1800" i="1" u="sng"/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pt-BR" altLang="pt-BR" sz="1800" i="1" u="sng"/>
          </a:p>
          <a:p>
            <a:pPr eaLnBrk="1" hangingPunct="1">
              <a:spcBef>
                <a:spcPct val="30000"/>
              </a:spcBef>
              <a:buFontTx/>
              <a:buNone/>
            </a:pPr>
            <a:endParaRPr lang="pt-BR" altLang="pt-BR" sz="1800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79400" y="5080000"/>
          <a:ext cx="2184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ção" r:id="rId6" imgW="1091880" imgH="215640" progId="Equation.3">
                  <p:embed/>
                </p:oleObj>
              </mc:Choice>
              <mc:Fallback>
                <p:oleObj name="Equação" r:id="rId6" imgW="10918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5080000"/>
                        <a:ext cx="2184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13"/>
          <p:cNvSpPr>
            <a:spLocks noChangeShapeType="1"/>
          </p:cNvSpPr>
          <p:nvPr/>
        </p:nvSpPr>
        <p:spPr bwMode="auto">
          <a:xfrm flipV="1">
            <a:off x="2819400" y="4879975"/>
            <a:ext cx="685800" cy="396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2819400" y="5284788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11275" name="Object 15"/>
          <p:cNvGraphicFramePr>
            <a:graphicFrameLocks noChangeAspect="1"/>
          </p:cNvGraphicFramePr>
          <p:nvPr/>
        </p:nvGraphicFramePr>
        <p:xfrm>
          <a:off x="3529013" y="5321300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8" imgW="139579" imgH="215713" progId="Equation.3">
                  <p:embed/>
                </p:oleObj>
              </mc:Choice>
              <mc:Fallback>
                <p:oleObj name="Equation" r:id="rId8" imgW="139579" imgH="2157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5321300"/>
                        <a:ext cx="279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6"/>
          <p:cNvGraphicFramePr>
            <a:graphicFrameLocks noChangeAspect="1"/>
          </p:cNvGraphicFramePr>
          <p:nvPr/>
        </p:nvGraphicFramePr>
        <p:xfrm>
          <a:off x="2717800" y="4775200"/>
          <a:ext cx="3984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0" imgW="203024" imgH="164957" progId="Equation.3">
                  <p:embed/>
                </p:oleObj>
              </mc:Choice>
              <mc:Fallback>
                <p:oleObj name="Equation" r:id="rId10" imgW="203024" imgH="1649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4775200"/>
                        <a:ext cx="3984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7"/>
          <p:cNvGraphicFramePr>
            <a:graphicFrameLocks noChangeAspect="1"/>
          </p:cNvGraphicFramePr>
          <p:nvPr/>
        </p:nvGraphicFramePr>
        <p:xfrm>
          <a:off x="3200400" y="4979988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2" imgW="114151" imgH="152202" progId="Equation.3">
                  <p:embed/>
                </p:oleObj>
              </mc:Choice>
              <mc:Fallback>
                <p:oleObj name="Equation" r:id="rId12" imgW="114151" imgH="15220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79988"/>
                        <a:ext cx="2381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to 1"/>
          <p:cNvGraphicFramePr>
            <a:graphicFrameLocks noChangeAspect="1"/>
          </p:cNvGraphicFramePr>
          <p:nvPr/>
        </p:nvGraphicFramePr>
        <p:xfrm>
          <a:off x="7650163" y="3987800"/>
          <a:ext cx="7080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ção" r:id="rId14" imgW="241091" imgH="177646" progId="Equation.3">
                  <p:embed/>
                </p:oleObj>
              </mc:Choice>
              <mc:Fallback>
                <p:oleObj name="Equação" r:id="rId14" imgW="241091" imgH="177646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0163" y="3987800"/>
                        <a:ext cx="708025" cy="520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3" grpId="0" animBg="1"/>
      <p:bldP spid="112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</a:rPr>
              <a:t>H produzido por uma espira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2292" name="Picture 9" descr="C:\Documents and Settings\walmir\Walmir\Work\DISCIPLINAS\ET520\AULA2\loop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72"/>
          <a:stretch>
            <a:fillRect/>
          </a:stretch>
        </p:blipFill>
        <p:spPr bwMode="auto">
          <a:xfrm>
            <a:off x="31750" y="893763"/>
            <a:ext cx="2811463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3" name="Object 10"/>
          <p:cNvGraphicFramePr>
            <a:graphicFrameLocks noChangeAspect="1"/>
          </p:cNvGraphicFramePr>
          <p:nvPr/>
        </p:nvGraphicFramePr>
        <p:xfrm>
          <a:off x="3843338" y="2438400"/>
          <a:ext cx="34766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ção" r:id="rId4" imgW="1346040" imgH="355320" progId="Equation.3">
                  <p:embed/>
                </p:oleObj>
              </mc:Choice>
              <mc:Fallback>
                <p:oleObj name="Equação" r:id="rId4" imgW="1346040" imgH="355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2438400"/>
                        <a:ext cx="3476625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3492500" y="3716338"/>
          <a:ext cx="4751388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6" imgW="1777229" imgH="355446" progId="Equation.3">
                  <p:embed/>
                </p:oleObj>
              </mc:Choice>
              <mc:Fallback>
                <p:oleObj name="Equation" r:id="rId6" imgW="1777229" imgH="3554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716338"/>
                        <a:ext cx="4751388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3048000" y="609600"/>
            <a:ext cx="5943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pt-BR" altLang="pt-BR" sz="2000"/>
              <a:t> a distância d</a:t>
            </a:r>
            <a:r>
              <a:rPr lang="pt-BR" altLang="pt-BR" sz="2000" b="1"/>
              <a:t>L</a:t>
            </a:r>
            <a:r>
              <a:rPr lang="pt-BR" altLang="pt-BR" sz="2000"/>
              <a:t> ao centro é constante (R = cte)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pt-BR" altLang="pt-BR" sz="2000"/>
              <a:t> o ângulo </a:t>
            </a:r>
            <a:r>
              <a:rPr lang="pt-BR" altLang="pt-BR" sz="2000">
                <a:sym typeface="Symbol" pitchFamily="18" charset="2"/>
              </a:rPr>
              <a:t> entre o vetor unitário r e o elemento de comprimento d</a:t>
            </a:r>
            <a:r>
              <a:rPr lang="pt-BR" altLang="pt-BR" sz="2000" b="1">
                <a:sym typeface="Symbol" pitchFamily="18" charset="2"/>
              </a:rPr>
              <a:t>L</a:t>
            </a:r>
            <a:r>
              <a:rPr lang="pt-BR" altLang="pt-BR" sz="2000">
                <a:sym typeface="Symbol" pitchFamily="18" charset="2"/>
              </a:rPr>
              <a:t> é sempre 90 graus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/>
              <a:t>Aplicando-se a lei de Biot-Savart, tem-se</a:t>
            </a:r>
          </a:p>
        </p:txBody>
      </p:sp>
      <p:grpSp>
        <p:nvGrpSpPr>
          <p:cNvPr id="12296" name="Group 15"/>
          <p:cNvGrpSpPr>
            <a:grpSpLocks/>
          </p:cNvGrpSpPr>
          <p:nvPr/>
        </p:nvGrpSpPr>
        <p:grpSpPr bwMode="auto">
          <a:xfrm>
            <a:off x="4792663" y="5087938"/>
            <a:ext cx="1724025" cy="1293812"/>
            <a:chOff x="912" y="3552"/>
            <a:chExt cx="816" cy="624"/>
          </a:xfrm>
        </p:grpSpPr>
        <p:graphicFrame>
          <p:nvGraphicFramePr>
            <p:cNvPr id="12298" name="Object 13"/>
            <p:cNvGraphicFramePr>
              <a:graphicFrameLocks noChangeAspect="1"/>
            </p:cNvGraphicFramePr>
            <p:nvPr/>
          </p:nvGraphicFramePr>
          <p:xfrm>
            <a:off x="1050" y="3655"/>
            <a:ext cx="5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5" name="Equation" r:id="rId8" imgW="457002" imgH="342751" progId="Equation.3">
                    <p:embed/>
                  </p:oleObj>
                </mc:Choice>
                <mc:Fallback>
                  <p:oleObj name="Equation" r:id="rId8" imgW="457002" imgH="342751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0" y="3655"/>
                          <a:ext cx="5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Rectangle 14"/>
            <p:cNvSpPr>
              <a:spLocks noChangeArrowheads="1"/>
            </p:cNvSpPr>
            <p:nvPr/>
          </p:nvSpPr>
          <p:spPr bwMode="auto">
            <a:xfrm>
              <a:off x="912" y="3552"/>
              <a:ext cx="816" cy="62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pt-BR" sz="2400"/>
            </a:p>
          </p:txBody>
        </p:sp>
      </p:grp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1676400" y="2203450"/>
            <a:ext cx="3048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200" i="1">
                <a:solidFill>
                  <a:schemeClr val="accent2"/>
                </a:solidFill>
              </a:rPr>
              <a:t>dH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156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Times New Roman</vt:lpstr>
      <vt:lpstr>Arial</vt:lpstr>
      <vt:lpstr>Calibri</vt:lpstr>
      <vt:lpstr>Symbol</vt:lpstr>
      <vt:lpstr>Wingdings</vt:lpstr>
      <vt:lpstr>Estrutura padrão</vt:lpstr>
      <vt:lpstr>Microsoft Equation 3.0</vt:lpstr>
      <vt:lpstr>Apresentação do PowerPoint</vt:lpstr>
      <vt:lpstr>Apresentação do PowerPoint</vt:lpstr>
      <vt:lpstr>Apresentação do PowerPoint</vt:lpstr>
    </vt:vector>
  </TitlesOfParts>
  <Company>FEEC/UNICAMP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Walmir Freitas</dc:creator>
  <cp:lastModifiedBy>José Carlos</cp:lastModifiedBy>
  <cp:revision>82</cp:revision>
  <cp:lastPrinted>2014-08-04T19:48:54Z</cp:lastPrinted>
  <dcterms:created xsi:type="dcterms:W3CDTF">2009-03-01T18:18:44Z</dcterms:created>
  <dcterms:modified xsi:type="dcterms:W3CDTF">2018-10-13T13:22:54Z</dcterms:modified>
</cp:coreProperties>
</file>