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Roboto Slab"/>
      <p:regular r:id="rId50"/>
      <p:bold r:id="rId51"/>
    </p:embeddedFont>
    <p:embeddedFont>
      <p:font typeface="Lato"/>
      <p:regular r:id="rId52"/>
      <p:bold r:id="rId53"/>
      <p:italic r:id="rId54"/>
      <p:boldItalic r:id="rId55"/>
    </p:embeddedFont>
    <p:embeddedFont>
      <p:font typeface="Chiv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AC3DD6C-2EB1-4726-9C25-F44048621FF1}">
  <a:tblStyle styleId="{0AC3DD6C-2EB1-4726-9C25-F44048621F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Slab-bold.fntdata"/><Relationship Id="rId50" Type="http://schemas.openxmlformats.org/officeDocument/2006/relationships/font" Target="fonts/RobotoSlab-regular.fntdata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5.xml"/><Relationship Id="rId55" Type="http://schemas.openxmlformats.org/officeDocument/2006/relationships/font" Target="fonts/Lato-boldItalic.fntdata"/><Relationship Id="rId10" Type="http://schemas.openxmlformats.org/officeDocument/2006/relationships/slide" Target="slides/slide4.xml"/><Relationship Id="rId54" Type="http://schemas.openxmlformats.org/officeDocument/2006/relationships/font" Target="fonts/Lato-italic.fntdata"/><Relationship Id="rId13" Type="http://schemas.openxmlformats.org/officeDocument/2006/relationships/slide" Target="slides/slide7.xml"/><Relationship Id="rId57" Type="http://schemas.openxmlformats.org/officeDocument/2006/relationships/font" Target="fonts/Chivo-bold.fntdata"/><Relationship Id="rId12" Type="http://schemas.openxmlformats.org/officeDocument/2006/relationships/slide" Target="slides/slide6.xml"/><Relationship Id="rId56" Type="http://schemas.openxmlformats.org/officeDocument/2006/relationships/font" Target="fonts/Chivo-regular.fntdata"/><Relationship Id="rId15" Type="http://schemas.openxmlformats.org/officeDocument/2006/relationships/slide" Target="slides/slide9.xml"/><Relationship Id="rId59" Type="http://schemas.openxmlformats.org/officeDocument/2006/relationships/font" Target="fonts/Chivo-boldItalic.fntdata"/><Relationship Id="rId14" Type="http://schemas.openxmlformats.org/officeDocument/2006/relationships/slide" Target="slides/slide8.xml"/><Relationship Id="rId58" Type="http://schemas.openxmlformats.org/officeDocument/2006/relationships/font" Target="fonts/Chiv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Autores: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Carla Grigoletto Duarte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Ana Paula Alves Dibo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Amarilis Lucia Casteli Figueiredo Gallardo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ae234fa44_1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9ae234fa44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ae234fa44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ae234fa44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pt-BR"/>
              <a:t>O planejamento brasileiro da expansão da cana-de-açúcar se relaciona, principal- mente, a duas iniciativas: os documentos do planejamento energético, que consideram também usos não energéticos da cana-de-açúcar para traçar cenários futuros e zonea- mentos para cana-de-açúcar, que orientam o licenciamento ambiental de usinas, no caso paulista.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ae234fa44_1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ae234fa44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pt-BR"/>
              <a:t>safra 18/19 8mihec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b8c4ceb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b8c4ceb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pt-BR"/>
              <a:t>O planejamento brasileiro da expansão da cana-de-açúcar se relaciona, principal- mente, a duas iniciativas: os documentos do planejamento energético, que consideram também usos não energéticos da cana-de-açúcar para traçar cenários futuros e zonea- mentos para cana-de-açúcar, que orientam o licenciamento ambiental de usinas, no caso paulista.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b8c4ceb6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b8c4ceb6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pt-BR"/>
              <a:t>O planejamento brasileiro da expansão da cana-de-açúcar se relaciona, principal- mente, a duas iniciativas: os documentos do planejamento energético, que consideram também usos não energéticos da cana-de-açúcar para traçar cenários futuros e zonea- mentos para cana-de-açúcar, que orientam o licenciamento ambiental de usinas, no caso paulista.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b8c4ceb6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b8c4ceb6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pt-BR"/>
              <a:t>Padrões</a:t>
            </a:r>
            <a:r>
              <a:rPr lang="pt-BR"/>
              <a:t> de usina em cada uma dessas 4 categorias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b8c4ceb6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b8c4ceb6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pt-BR"/>
              <a:t>Padrões de usina em cada uma dessas 4 categorias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ad7c132ac_0_8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ad7c132ac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b8c4ceb6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b8c4ceb6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b8c4ceb6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b8c4ceb6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ae234fa44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ae234fa44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b8c4ceb6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9b8c4ceb6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ae234fa44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ae234fa44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ae234fa44_1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9ae234fa4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9ae234fa44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9ae234fa44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ae234fa44_1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ae234fa4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ae234fa44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9ae234fa44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a0350ca8ff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a0350ca8ff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350ca8ff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350ca8ff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0350ca8ff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0350ca8f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0350ca8ff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0350ca8ff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e0ce4e23c_1_1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e0ce4e23c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0350ca8ff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0350ca8ff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a0350ca8ff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a0350ca8ff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ae234fa44_1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ae234fa4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0350ca8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a0350ca8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0350ca8ff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0350ca8ff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0350ca8ff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a0350ca8ff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ae234fa44_1_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ae234fa44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0350ca8ff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0350ca8ff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ae234fa44_1_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9ae234fa44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0350ca8ff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0350ca8ff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ad7c132a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ad7c132a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Exemplos de produtos não energéticos: açúcar em si e produtos farmacêuticos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350ca8ff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350ca8ff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9e0ce4e23c_1_3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9e0ce4e23c_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350ca8ff_3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350ca8f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9b948592e6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9b948592e6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ad7c132ac_0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ad7c132ac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e0ce4e23c_1_12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e0ce4e23c_1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ad7c132ac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ad7c132ac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AIA </a:t>
            </a:r>
            <a:r>
              <a:rPr lang="pt-BR">
                <a:solidFill>
                  <a:schemeClr val="dk1"/>
                </a:solidFill>
              </a:rPr>
              <a:t>aborda os impactos ambientais das usinas individualmente, não permitindo avaliar efeitos regionais e cumulativos. Disso a AAE surge como instrumento apropriado para a inserção de questões ambientais e sociais no planejamento, podendo minimizar impactos ao ambiente e à sociedade.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ae234fa44_1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ae234fa44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ad7c132ac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ad7c132ac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rect b="b" l="l" r="r" t="t"/>
              <a:pathLst>
                <a:path extrusionOk="0" h="635496" w="2856819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rect b="b" l="l" r="r" t="t"/>
              <a:pathLst>
                <a:path extrusionOk="0" h="385464" w="642784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rect b="b" l="l" r="r" t="t"/>
              <a:pathLst>
                <a:path extrusionOk="0" h="314027" w="1781048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rect b="b" l="l" r="r" t="t"/>
              <a:pathLst>
                <a:path extrusionOk="0" h="455414" w="104006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rect b="b" l="l" r="r" t="t"/>
              <a:pathLst>
                <a:path extrusionOk="0" h="461367" w="1077258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rect b="b" l="l" r="r" t="t"/>
              <a:pathLst>
                <a:path extrusionOk="0" h="324445" w="299073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rect b="b" l="l" r="r" t="t"/>
              <a:pathLst>
                <a:path extrusionOk="0" h="370582" w="557972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rect b="b" l="l" r="r" t="t"/>
              <a:pathLst>
                <a:path extrusionOk="0" h="305097" w="19343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/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8" name="Google Shape;118;p11"/>
            <p:cNvSpPr/>
            <p:nvPr/>
          </p:nvSpPr>
          <p:spPr>
            <a:xfrm>
              <a:off x="2973586" y="0"/>
              <a:ext cx="2856819" cy="1607343"/>
            </a:xfrm>
            <a:custGeom>
              <a:rect b="b" l="l" r="r" t="t"/>
              <a:pathLst>
                <a:path extrusionOk="0" h="1607343" w="2856819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2973586" y="278850"/>
              <a:ext cx="319904" cy="223242"/>
            </a:xfrm>
            <a:custGeom>
              <a:rect b="b" l="l" r="r" t="t"/>
              <a:pathLst>
                <a:path extrusionOk="0" h="223242" w="319904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4446633" y="0"/>
              <a:ext cx="1380795" cy="242589"/>
            </a:xfrm>
            <a:custGeom>
              <a:rect b="b" l="l" r="r" t="t"/>
              <a:pathLst>
                <a:path extrusionOk="0" h="242589" w="1380795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2973586" y="131406"/>
              <a:ext cx="202358" cy="202406"/>
            </a:xfrm>
            <a:custGeom>
              <a:rect b="b" l="l" r="r" t="t"/>
              <a:pathLst>
                <a:path extrusionOk="0" h="202406" w="202358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3669936" y="0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2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126" name="Google Shape;126;p12"/>
            <p:cNvSpPr/>
            <p:nvPr/>
          </p:nvSpPr>
          <p:spPr>
            <a:xfrm>
              <a:off x="6316957" y="6351571"/>
              <a:ext cx="2856819" cy="506015"/>
            </a:xfrm>
            <a:custGeom>
              <a:rect b="b" l="l" r="r" t="t"/>
              <a:pathLst>
                <a:path extrusionOk="0" h="506015" w="2856819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7306428" y="5250656"/>
              <a:ext cx="1434361" cy="253007"/>
            </a:xfrm>
            <a:custGeom>
              <a:rect b="b" l="l" r="r" t="t"/>
              <a:pathLst>
                <a:path extrusionOk="0" h="253007" w="1434361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6316957" y="6512738"/>
              <a:ext cx="989471" cy="342304"/>
            </a:xfrm>
            <a:custGeom>
              <a:rect b="b" l="l" r="r" t="t"/>
              <a:pathLst>
                <a:path extrusionOk="0" h="342304" w="989471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8885118" y="6183395"/>
              <a:ext cx="288657" cy="218777"/>
            </a:xfrm>
            <a:custGeom>
              <a:rect b="b" l="l" r="r" t="t"/>
              <a:pathLst>
                <a:path extrusionOk="0" h="218777" w="288657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6316957" y="6431950"/>
              <a:ext cx="493991" cy="254496"/>
            </a:xfrm>
            <a:custGeom>
              <a:rect b="b" l="l" r="r" t="t"/>
              <a:pathLst>
                <a:path extrusionOk="0" h="254496" w="493991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9029447" y="6015219"/>
              <a:ext cx="144328" cy="193476"/>
            </a:xfrm>
            <a:custGeom>
              <a:rect b="b" l="l" r="r" t="t"/>
              <a:pathLst>
                <a:path extrusionOk="0" h="193476" w="144328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8224479" y="5847043"/>
              <a:ext cx="949297" cy="334863"/>
            </a:xfrm>
            <a:custGeom>
              <a:rect b="b" l="l" r="r" t="t"/>
              <a:pathLst>
                <a:path extrusionOk="0" h="334863" w="949297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6677035" y="5840035"/>
              <a:ext cx="629392" cy="278308"/>
            </a:xfrm>
            <a:custGeom>
              <a:rect b="b" l="l" r="r" t="t"/>
              <a:pathLst>
                <a:path extrusionOk="0" h="278308" w="629392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6316957" y="5716734"/>
              <a:ext cx="735035" cy="297656"/>
            </a:xfrm>
            <a:custGeom>
              <a:rect b="b" l="l" r="r" t="t"/>
              <a:pathLst>
                <a:path extrusionOk="0" h="297656" w="735035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2"/>
            <p:cNvSpPr/>
            <p:nvPr/>
          </p:nvSpPr>
          <p:spPr>
            <a:xfrm>
              <a:off x="8703591" y="5342516"/>
              <a:ext cx="470184" cy="250031"/>
            </a:xfrm>
            <a:custGeom>
              <a:rect b="b" l="l" r="r" t="t"/>
              <a:pathLst>
                <a:path extrusionOk="0" h="250031" w="470184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0" name="Google Shape;140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1" name="Google Shape;14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rect b="b" l="l" r="r" t="t"/>
              <a:pathLst>
                <a:path extrusionOk="0" h="635496" w="2856819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rect b="b" l="l" r="r" t="t"/>
              <a:pathLst>
                <a:path extrusionOk="0" h="385464" w="642784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rect b="b" l="l" r="r" t="t"/>
              <a:pathLst>
                <a:path extrusionOk="0" h="314027" w="1781048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rect b="b" l="l" r="r" t="t"/>
              <a:pathLst>
                <a:path extrusionOk="0" h="455414" w="104006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rect b="b" l="l" r="r" t="t"/>
              <a:pathLst>
                <a:path extrusionOk="0" h="461367" w="1077258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rect b="b" l="l" r="r" t="t"/>
              <a:pathLst>
                <a:path extrusionOk="0" h="324445" w="299073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rect b="b" l="l" r="r" t="t"/>
              <a:pathLst>
                <a:path extrusionOk="0" h="370582" w="557972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rect b="b" l="l" r="r" t="t"/>
              <a:pathLst>
                <a:path extrusionOk="0" h="305097" w="19343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35" name="Google Shape;35;p4"/>
            <p:cNvSpPr/>
            <p:nvPr/>
          </p:nvSpPr>
          <p:spPr>
            <a:xfrm>
              <a:off x="6316957" y="6351571"/>
              <a:ext cx="2856819" cy="506015"/>
            </a:xfrm>
            <a:custGeom>
              <a:rect b="b" l="l" r="r" t="t"/>
              <a:pathLst>
                <a:path extrusionOk="0" h="506015" w="2856819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7306428" y="5250656"/>
              <a:ext cx="1434361" cy="253007"/>
            </a:xfrm>
            <a:custGeom>
              <a:rect b="b" l="l" r="r" t="t"/>
              <a:pathLst>
                <a:path extrusionOk="0" h="253007" w="1434361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16957" y="6512738"/>
              <a:ext cx="989471" cy="342304"/>
            </a:xfrm>
            <a:custGeom>
              <a:rect b="b" l="l" r="r" t="t"/>
              <a:pathLst>
                <a:path extrusionOk="0" h="342304" w="989471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8885118" y="6183395"/>
              <a:ext cx="288657" cy="218777"/>
            </a:xfrm>
            <a:custGeom>
              <a:rect b="b" l="l" r="r" t="t"/>
              <a:pathLst>
                <a:path extrusionOk="0" h="218777" w="288657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16957" y="6431950"/>
              <a:ext cx="493991" cy="254496"/>
            </a:xfrm>
            <a:custGeom>
              <a:rect b="b" l="l" r="r" t="t"/>
              <a:pathLst>
                <a:path extrusionOk="0" h="254496" w="493991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9029447" y="6015219"/>
              <a:ext cx="144328" cy="193476"/>
            </a:xfrm>
            <a:custGeom>
              <a:rect b="b" l="l" r="r" t="t"/>
              <a:pathLst>
                <a:path extrusionOk="0" h="193476" w="144328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224479" y="5847043"/>
              <a:ext cx="949297" cy="334863"/>
            </a:xfrm>
            <a:custGeom>
              <a:rect b="b" l="l" r="r" t="t"/>
              <a:pathLst>
                <a:path extrusionOk="0" h="334863" w="949297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677035" y="5840035"/>
              <a:ext cx="629392" cy="278308"/>
            </a:xfrm>
            <a:custGeom>
              <a:rect b="b" l="l" r="r" t="t"/>
              <a:pathLst>
                <a:path extrusionOk="0" h="278308" w="629392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16957" y="5716734"/>
              <a:ext cx="735035" cy="297656"/>
            </a:xfrm>
            <a:custGeom>
              <a:rect b="b" l="l" r="r" t="t"/>
              <a:pathLst>
                <a:path extrusionOk="0" h="297656" w="735035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703591" y="5342516"/>
              <a:ext cx="470184" cy="250031"/>
            </a:xfrm>
            <a:custGeom>
              <a:rect b="b" l="l" r="r" t="t"/>
              <a:pathLst>
                <a:path extrusionOk="0" h="250031" w="470184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1006900" y="677700"/>
            <a:ext cx="4936800" cy="34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" name="Google Shape;46;p4"/>
          <p:cNvSpPr txBox="1"/>
          <p:nvPr/>
        </p:nvSpPr>
        <p:spPr>
          <a:xfrm>
            <a:off x="239550" y="339696"/>
            <a:ext cx="777000" cy="6537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00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50" name="Google Shape;50;p5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5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" type="body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>
            <a:off x="-239" y="-106"/>
            <a:ext cx="9143821" cy="5143317"/>
            <a:chOff x="6361595" y="2777133"/>
            <a:chExt cx="2856819" cy="1606935"/>
          </a:xfrm>
        </p:grpSpPr>
        <p:sp>
          <p:nvSpPr>
            <p:cNvPr id="61" name="Google Shape;61;p6"/>
            <p:cNvSpPr/>
            <p:nvPr/>
          </p:nvSpPr>
          <p:spPr>
            <a:xfrm>
              <a:off x="6361595" y="3328877"/>
              <a:ext cx="2856819" cy="1055191"/>
            </a:xfrm>
            <a:custGeom>
              <a:rect b="b" l="l" r="r" t="t"/>
              <a:pathLst>
                <a:path extrusionOk="0" h="1055191" w="2856819">
                  <a:moveTo>
                    <a:pt x="0" y="1055599"/>
                  </a:moveTo>
                  <a:lnTo>
                    <a:pt x="2856819" y="1055599"/>
                  </a:lnTo>
                  <a:lnTo>
                    <a:pt x="2856819" y="0"/>
                  </a:lnTo>
                  <a:lnTo>
                    <a:pt x="0" y="503854"/>
                  </a:lnTo>
                  <a:lnTo>
                    <a:pt x="0" y="1055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6361595" y="3581367"/>
              <a:ext cx="471672" cy="250031"/>
            </a:xfrm>
            <a:custGeom>
              <a:rect b="b" l="l" r="r" t="t"/>
              <a:pathLst>
                <a:path extrusionOk="0" h="250031" w="471672">
                  <a:moveTo>
                    <a:pt x="0" y="83189"/>
                  </a:moveTo>
                  <a:lnTo>
                    <a:pt x="0" y="251365"/>
                  </a:lnTo>
                  <a:lnTo>
                    <a:pt x="471673" y="168176"/>
                  </a:lnTo>
                  <a:lnTo>
                    <a:pt x="471673" y="0"/>
                  </a:lnTo>
                  <a:lnTo>
                    <a:pt x="0" y="831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8188769" y="3160702"/>
              <a:ext cx="1029645" cy="349746"/>
            </a:xfrm>
            <a:custGeom>
              <a:rect b="b" l="l" r="r" t="t"/>
              <a:pathLst>
                <a:path extrusionOk="0" h="349746" w="1029645">
                  <a:moveTo>
                    <a:pt x="1029645" y="0"/>
                  </a:moveTo>
                  <a:lnTo>
                    <a:pt x="0" y="181597"/>
                  </a:lnTo>
                  <a:lnTo>
                    <a:pt x="0" y="349773"/>
                  </a:lnTo>
                  <a:lnTo>
                    <a:pt x="1029645" y="168176"/>
                  </a:lnTo>
                  <a:lnTo>
                    <a:pt x="1029645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361595" y="3343125"/>
              <a:ext cx="868949" cy="319980"/>
            </a:xfrm>
            <a:custGeom>
              <a:rect b="b" l="l" r="r" t="t"/>
              <a:pathLst>
                <a:path extrusionOk="0" h="319980" w="868949">
                  <a:moveTo>
                    <a:pt x="0" y="153256"/>
                  </a:moveTo>
                  <a:lnTo>
                    <a:pt x="0" y="321431"/>
                  </a:lnTo>
                  <a:lnTo>
                    <a:pt x="868949" y="168176"/>
                  </a:lnTo>
                  <a:lnTo>
                    <a:pt x="868949" y="0"/>
                  </a:lnTo>
                  <a:lnTo>
                    <a:pt x="0" y="15325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6361595" y="3286479"/>
              <a:ext cx="236580" cy="209847"/>
            </a:xfrm>
            <a:custGeom>
              <a:rect b="b" l="l" r="r" t="t"/>
              <a:pathLst>
                <a:path extrusionOk="0" h="209847" w="236580">
                  <a:moveTo>
                    <a:pt x="0" y="41725"/>
                  </a:moveTo>
                  <a:lnTo>
                    <a:pt x="0" y="209901"/>
                  </a:lnTo>
                  <a:lnTo>
                    <a:pt x="236580" y="168176"/>
                  </a:lnTo>
                  <a:lnTo>
                    <a:pt x="236580" y="0"/>
                  </a:lnTo>
                  <a:lnTo>
                    <a:pt x="0" y="417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8331610" y="2824350"/>
              <a:ext cx="886804" cy="324445"/>
            </a:xfrm>
            <a:custGeom>
              <a:rect b="b" l="l" r="r" t="t"/>
              <a:pathLst>
                <a:path extrusionOk="0" h="324445" w="886804">
                  <a:moveTo>
                    <a:pt x="886804" y="0"/>
                  </a:moveTo>
                  <a:lnTo>
                    <a:pt x="0" y="156405"/>
                  </a:lnTo>
                  <a:lnTo>
                    <a:pt x="0" y="324581"/>
                  </a:lnTo>
                  <a:lnTo>
                    <a:pt x="886804" y="168176"/>
                  </a:lnTo>
                  <a:lnTo>
                    <a:pt x="886804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6868978" y="2954026"/>
              <a:ext cx="660639" cy="284261"/>
            </a:xfrm>
            <a:custGeom>
              <a:rect b="b" l="l" r="r" t="t"/>
              <a:pathLst>
                <a:path extrusionOk="0" h="284261" w="660639">
                  <a:moveTo>
                    <a:pt x="0" y="116516"/>
                  </a:moveTo>
                  <a:lnTo>
                    <a:pt x="0" y="284692"/>
                  </a:lnTo>
                  <a:lnTo>
                    <a:pt x="660639" y="168176"/>
                  </a:lnTo>
                  <a:lnTo>
                    <a:pt x="660639" y="0"/>
                  </a:lnTo>
                  <a:lnTo>
                    <a:pt x="0" y="11651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7093655" y="2777133"/>
              <a:ext cx="1438825" cy="253007"/>
            </a:xfrm>
            <a:custGeom>
              <a:rect b="b" l="l" r="r" t="t"/>
              <a:pathLst>
                <a:path extrusionOk="0" h="253007" w="1438825">
                  <a:moveTo>
                    <a:pt x="485388" y="0"/>
                  </a:moveTo>
                  <a:lnTo>
                    <a:pt x="0" y="85607"/>
                  </a:lnTo>
                  <a:lnTo>
                    <a:pt x="0" y="253783"/>
                  </a:lnTo>
                  <a:lnTo>
                    <a:pt x="1438932" y="0"/>
                  </a:lnTo>
                  <a:lnTo>
                    <a:pt x="48538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6"/>
          <p:cNvSpPr txBox="1"/>
          <p:nvPr>
            <p:ph type="title"/>
          </p:nvPr>
        </p:nvSpPr>
        <p:spPr>
          <a:xfrm>
            <a:off x="457200" y="2394450"/>
            <a:ext cx="4114800" cy="420600"/>
          </a:xfrm>
          <a:prstGeom prst="rect">
            <a:avLst/>
          </a:prstGeom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0" name="Google Shape;70;p6"/>
          <p:cNvSpPr txBox="1"/>
          <p:nvPr>
            <p:ph idx="1" type="body"/>
          </p:nvPr>
        </p:nvSpPr>
        <p:spPr>
          <a:xfrm>
            <a:off x="3200400" y="2800175"/>
            <a:ext cx="5486400" cy="211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9pPr>
          </a:lstStyle>
          <a:p/>
        </p:txBody>
      </p:sp>
      <p:sp>
        <p:nvSpPr>
          <p:cNvPr id="71" name="Google Shape;71;p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4" name="Google Shape;74;p7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7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1" name="Google Shape;81;p7"/>
          <p:cNvSpPr txBox="1"/>
          <p:nvPr>
            <p:ph idx="1" type="body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/>
        </p:txBody>
      </p:sp>
      <p:sp>
        <p:nvSpPr>
          <p:cNvPr id="82" name="Google Shape;82;p7"/>
          <p:cNvSpPr txBox="1"/>
          <p:nvPr>
            <p:ph idx="2" type="body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/>
        </p:txBody>
      </p:sp>
      <p:sp>
        <p:nvSpPr>
          <p:cNvPr id="83" name="Google Shape;83;p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6" name="Google Shape;86;p8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8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idx="1" type="body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4" name="Google Shape;94;p8"/>
          <p:cNvSpPr txBox="1"/>
          <p:nvPr>
            <p:ph idx="2" type="body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5" name="Google Shape;95;p8"/>
          <p:cNvSpPr txBox="1"/>
          <p:nvPr>
            <p:ph idx="3" type="body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6" name="Google Shape;96;p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9" name="Google Shape;99;p9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9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6" name="Google Shape;106;p9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09" name="Google Shape;109;p10"/>
            <p:cNvSpPr/>
            <p:nvPr/>
          </p:nvSpPr>
          <p:spPr>
            <a:xfrm>
              <a:off x="2973586" y="0"/>
              <a:ext cx="2856819" cy="1607343"/>
            </a:xfrm>
            <a:custGeom>
              <a:rect b="b" l="l" r="r" t="t"/>
              <a:pathLst>
                <a:path extrusionOk="0" h="1607343" w="2856819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2973586" y="278850"/>
              <a:ext cx="319904" cy="223242"/>
            </a:xfrm>
            <a:custGeom>
              <a:rect b="b" l="l" r="r" t="t"/>
              <a:pathLst>
                <a:path extrusionOk="0" h="223242" w="319904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4446633" y="0"/>
              <a:ext cx="1380795" cy="242589"/>
            </a:xfrm>
            <a:custGeom>
              <a:rect b="b" l="l" r="r" t="t"/>
              <a:pathLst>
                <a:path extrusionOk="0" h="242589" w="1380795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2973586" y="131406"/>
              <a:ext cx="202358" cy="202406"/>
            </a:xfrm>
            <a:custGeom>
              <a:rect b="b" l="l" r="r" t="t"/>
              <a:pathLst>
                <a:path extrusionOk="0" h="202406" w="202358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69936" y="0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0"/>
          <p:cNvSpPr txBox="1"/>
          <p:nvPr>
            <p:ph idx="1" type="body"/>
          </p:nvPr>
        </p:nvSpPr>
        <p:spPr>
          <a:xfrm>
            <a:off x="457200" y="1844275"/>
            <a:ext cx="2190000" cy="270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15" name="Google Shape;115;p1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b="1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810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810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810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810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810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810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810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810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>
            <p:ph type="ctrTitle"/>
          </p:nvPr>
        </p:nvSpPr>
        <p:spPr>
          <a:xfrm>
            <a:off x="5001125" y="436050"/>
            <a:ext cx="3835500" cy="272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Avaliação Ambiental Estratégica para o planejamento da expansão da cana-de-açúcar: uma proposta de roteiro</a:t>
            </a:r>
            <a:endParaRPr sz="2800"/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 b="0" l="27928" r="20199" t="0"/>
          <a:stretch/>
        </p:blipFill>
        <p:spPr>
          <a:xfrm>
            <a:off x="0" y="0"/>
            <a:ext cx="474305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4"/>
          <p:cNvGrpSpPr/>
          <p:nvPr/>
        </p:nvGrpSpPr>
        <p:grpSpPr>
          <a:xfrm>
            <a:off x="5460073" y="3936725"/>
            <a:ext cx="2917603" cy="1103400"/>
            <a:chOff x="5522300" y="4003975"/>
            <a:chExt cx="2917603" cy="1103400"/>
          </a:xfrm>
        </p:grpSpPr>
        <p:sp>
          <p:nvSpPr>
            <p:cNvPr id="149" name="Google Shape;149;p14"/>
            <p:cNvSpPr txBox="1"/>
            <p:nvPr/>
          </p:nvSpPr>
          <p:spPr>
            <a:xfrm>
              <a:off x="5522300" y="4003975"/>
              <a:ext cx="2917500" cy="11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Gabriel Stephan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Lucas Guerra</a:t>
              </a:r>
              <a:endPara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Lucas Mantovani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Pedro Calderaro</a:t>
              </a:r>
              <a:endPara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14"/>
            <p:cNvSpPr txBox="1"/>
            <p:nvPr/>
          </p:nvSpPr>
          <p:spPr>
            <a:xfrm>
              <a:off x="7362003" y="4003975"/>
              <a:ext cx="1077900" cy="11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9351075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9839245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9351839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9839401</a:t>
              </a:r>
              <a:endParaRPr/>
            </a:p>
          </p:txBody>
        </p:sp>
      </p:grpSp>
      <p:sp>
        <p:nvSpPr>
          <p:cNvPr id="151" name="Google Shape;151;p14"/>
          <p:cNvSpPr txBox="1"/>
          <p:nvPr/>
        </p:nvSpPr>
        <p:spPr>
          <a:xfrm>
            <a:off x="5460125" y="3037325"/>
            <a:ext cx="29175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PHA 3520</a:t>
            </a:r>
            <a:endParaRPr sz="1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Grupo 7</a:t>
            </a:r>
            <a:endParaRPr/>
          </a:p>
        </p:txBody>
      </p:sp>
      <p:cxnSp>
        <p:nvCxnSpPr>
          <p:cNvPr id="152" name="Google Shape;152;p14"/>
          <p:cNvCxnSpPr/>
          <p:nvPr/>
        </p:nvCxnSpPr>
        <p:spPr>
          <a:xfrm flipH="1">
            <a:off x="4751850" y="-17800"/>
            <a:ext cx="9000" cy="5187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>
            <p:ph type="ctrTitle"/>
          </p:nvPr>
        </p:nvSpPr>
        <p:spPr>
          <a:xfrm>
            <a:off x="457200" y="1430950"/>
            <a:ext cx="81747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4</a:t>
            </a:r>
            <a:r>
              <a:rPr lang="pt-BR"/>
              <a:t>. </a:t>
            </a:r>
            <a:r>
              <a:rPr lang="pt-BR"/>
              <a:t>Instrumentos para o planejamento da expansão da cana de açúcar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21" name="Google Shape;221;p24"/>
          <p:cNvSpPr txBox="1"/>
          <p:nvPr>
            <p:ph idx="1" type="body"/>
          </p:nvPr>
        </p:nvSpPr>
        <p:spPr>
          <a:xfrm>
            <a:off x="3200375" y="1909300"/>
            <a:ext cx="2884500" cy="301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/>
              <a:t>Documentos do planejamento energético</a:t>
            </a:r>
            <a:endParaRPr b="1"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/>
              <a:t>Consideram também usos não energéticos da cana-de-açúcar para traçar cenários futuros.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2" name="Google Shape;222;p24"/>
          <p:cNvSpPr txBox="1"/>
          <p:nvPr>
            <p:ph idx="4294967295" type="body"/>
          </p:nvPr>
        </p:nvSpPr>
        <p:spPr>
          <a:xfrm>
            <a:off x="6655425" y="1909300"/>
            <a:ext cx="2312100" cy="301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/>
              <a:t>Zoneamentos da cana-de-açúcar</a:t>
            </a:r>
            <a:endParaRPr b="1"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/>
              <a:t>Orientam o licenciamento ambiental de usinas, no caso paulista.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3" name="Google Shape;223;p24"/>
          <p:cNvSpPr txBox="1"/>
          <p:nvPr/>
        </p:nvSpPr>
        <p:spPr>
          <a:xfrm>
            <a:off x="260525" y="2614925"/>
            <a:ext cx="2168400" cy="125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Planejamento da expansão da cana-de-açúcar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2681075" y="1909300"/>
            <a:ext cx="5193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A6D683"/>
                </a:solidFill>
                <a:latin typeface="Chivo"/>
                <a:ea typeface="Chivo"/>
                <a:cs typeface="Chivo"/>
                <a:sym typeface="Chivo"/>
              </a:rPr>
              <a:t>1.</a:t>
            </a:r>
            <a:endParaRPr b="1" sz="2400">
              <a:solidFill>
                <a:srgbClr val="A6D683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6110500" y="1909300"/>
            <a:ext cx="5193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A6D683"/>
                </a:solidFill>
                <a:latin typeface="Chivo"/>
                <a:ea typeface="Chivo"/>
                <a:cs typeface="Chivo"/>
                <a:sym typeface="Chivo"/>
              </a:rPr>
              <a:t>2</a:t>
            </a:r>
            <a:r>
              <a:rPr b="1" lang="pt-BR" sz="2400">
                <a:solidFill>
                  <a:srgbClr val="A6D683"/>
                </a:solidFill>
                <a:latin typeface="Chivo"/>
                <a:ea typeface="Chivo"/>
                <a:cs typeface="Chivo"/>
                <a:sym typeface="Chivo"/>
              </a:rPr>
              <a:t>.</a:t>
            </a:r>
            <a:endParaRPr b="1" sz="2400">
              <a:solidFill>
                <a:srgbClr val="A6D683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226" name="Google Shape;226;p24"/>
          <p:cNvSpPr/>
          <p:nvPr/>
        </p:nvSpPr>
        <p:spPr>
          <a:xfrm rot="5400000">
            <a:off x="2322162" y="2983300"/>
            <a:ext cx="601625" cy="522625"/>
          </a:xfrm>
          <a:custGeom>
            <a:rect b="b" l="l" r="r" t="t"/>
            <a:pathLst>
              <a:path extrusionOk="0" h="343" w="396">
                <a:moveTo>
                  <a:pt x="357" y="266"/>
                </a:moveTo>
                <a:cubicBezTo>
                  <a:pt x="208" y="7"/>
                  <a:pt x="208" y="7"/>
                  <a:pt x="208" y="7"/>
                </a:cubicBezTo>
                <a:cubicBezTo>
                  <a:pt x="203" y="0"/>
                  <a:pt x="193" y="0"/>
                  <a:pt x="188" y="7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4" y="326"/>
                  <a:pt x="4" y="326"/>
                  <a:pt x="4" y="326"/>
                </a:cubicBezTo>
                <a:cubicBezTo>
                  <a:pt x="0" y="334"/>
                  <a:pt x="5" y="343"/>
                  <a:pt x="14" y="343"/>
                </a:cubicBezTo>
                <a:cubicBezTo>
                  <a:pt x="382" y="343"/>
                  <a:pt x="382" y="343"/>
                  <a:pt x="382" y="343"/>
                </a:cubicBezTo>
                <a:cubicBezTo>
                  <a:pt x="391" y="343"/>
                  <a:pt x="396" y="334"/>
                  <a:pt x="392" y="326"/>
                </a:cubicBezTo>
                <a:lnTo>
                  <a:pt x="357" y="2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4"/>
          <p:cNvSpPr/>
          <p:nvPr/>
        </p:nvSpPr>
        <p:spPr>
          <a:xfrm rot="5400000">
            <a:off x="2562575" y="3069972"/>
            <a:ext cx="504150" cy="349300"/>
          </a:xfrm>
          <a:custGeom>
            <a:rect b="b" l="l" r="r" t="t"/>
            <a:pathLst>
              <a:path extrusionOk="0" h="343" w="396">
                <a:moveTo>
                  <a:pt x="357" y="266"/>
                </a:moveTo>
                <a:cubicBezTo>
                  <a:pt x="208" y="7"/>
                  <a:pt x="208" y="7"/>
                  <a:pt x="208" y="7"/>
                </a:cubicBezTo>
                <a:cubicBezTo>
                  <a:pt x="203" y="0"/>
                  <a:pt x="193" y="0"/>
                  <a:pt x="188" y="7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4" y="326"/>
                  <a:pt x="4" y="326"/>
                  <a:pt x="4" y="326"/>
                </a:cubicBezTo>
                <a:cubicBezTo>
                  <a:pt x="0" y="334"/>
                  <a:pt x="5" y="343"/>
                  <a:pt x="14" y="343"/>
                </a:cubicBezTo>
                <a:cubicBezTo>
                  <a:pt x="382" y="343"/>
                  <a:pt x="382" y="343"/>
                  <a:pt x="382" y="343"/>
                </a:cubicBezTo>
                <a:cubicBezTo>
                  <a:pt x="391" y="343"/>
                  <a:pt x="396" y="334"/>
                  <a:pt x="392" y="326"/>
                </a:cubicBezTo>
                <a:lnTo>
                  <a:pt x="357" y="2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/>
          <p:cNvPicPr preferRelativeResize="0"/>
          <p:nvPr/>
        </p:nvPicPr>
        <p:blipFill rotWithShape="1">
          <a:blip r:embed="rId3">
            <a:alphaModFix/>
          </a:blip>
          <a:srcRect b="0" l="0" r="32166" t="0"/>
          <a:stretch/>
        </p:blipFill>
        <p:spPr>
          <a:xfrm>
            <a:off x="6084975" y="1179475"/>
            <a:ext cx="3059025" cy="386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35" name="Google Shape;235;p25"/>
          <p:cNvSpPr txBox="1"/>
          <p:nvPr>
            <p:ph idx="1" type="body"/>
          </p:nvPr>
        </p:nvSpPr>
        <p:spPr>
          <a:xfrm>
            <a:off x="807425" y="2049188"/>
            <a:ext cx="7993200" cy="212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</a:rPr>
              <a:t>Plano Nacional de Energia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</a:rPr>
              <a:t>Fornece os subsídios para a formulação de uma estratégia de expansão da oferta de energia, econômica e sustentável com vistas ao atendimento da evolução da demanda, segundo uma perspectiva de longo prazo.</a:t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236" name="Google Shape;236;p25"/>
          <p:cNvSpPr txBox="1"/>
          <p:nvPr>
            <p:ph idx="4294967295" type="body"/>
          </p:nvPr>
        </p:nvSpPr>
        <p:spPr>
          <a:xfrm>
            <a:off x="820175" y="3541900"/>
            <a:ext cx="7967700" cy="301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</a:rPr>
              <a:t>Plano Decenal de Expansão de Energia </a:t>
            </a:r>
            <a:endParaRPr b="1" sz="1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</a:rPr>
              <a:t>Objetivo primordial é indicar as perspectivas da expansão do setor de energia no horizonte de dez anos, dentro de uma visão integrada para os diversos energéticos</a:t>
            </a:r>
            <a:r>
              <a:rPr lang="pt-BR" sz="105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237" name="Google Shape;237;p2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6"/>
          <p:cNvPicPr preferRelativeResize="0"/>
          <p:nvPr/>
        </p:nvPicPr>
        <p:blipFill rotWithShape="1">
          <a:blip r:embed="rId3">
            <a:alphaModFix/>
          </a:blip>
          <a:srcRect b="0" l="0" r="32166" t="0"/>
          <a:stretch/>
        </p:blipFill>
        <p:spPr>
          <a:xfrm>
            <a:off x="6084975" y="1179475"/>
            <a:ext cx="3059025" cy="386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44" name="Google Shape;244;p26"/>
          <p:cNvSpPr txBox="1"/>
          <p:nvPr>
            <p:ph idx="1" type="body"/>
          </p:nvPr>
        </p:nvSpPr>
        <p:spPr>
          <a:xfrm>
            <a:off x="807425" y="2049204"/>
            <a:ext cx="7993200" cy="28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0000"/>
                </a:solidFill>
              </a:rPr>
              <a:t>PDE 2020</a:t>
            </a:r>
            <a:endParaRPr b="1" sz="1700"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Apresenta tendências da oferta de etanol que representariam significativa expansão do setor, privilegiando o etanol em relação aos outros combustíveis.</a:t>
            </a:r>
            <a:endParaRPr sz="18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pt-BR" sz="1800"/>
              <a:t>Necessário o aumento da área de cultura de cana-de-açúcar de 8 milhões para 12,6 milhões de hectares no país</a:t>
            </a:r>
            <a:r>
              <a:rPr lang="pt-BR" sz="1700">
                <a:solidFill>
                  <a:srgbClr val="000000"/>
                </a:solidFill>
              </a:rPr>
              <a:t>.</a:t>
            </a:r>
            <a:endParaRPr sz="1700">
              <a:solidFill>
                <a:srgbClr val="000000"/>
              </a:solidFill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▰"/>
            </a:pPr>
            <a:r>
              <a:rPr lang="pt-BR" sz="1800"/>
              <a:t>Duarte</a:t>
            </a:r>
            <a:r>
              <a:rPr lang="pt-BR" sz="1700">
                <a:solidFill>
                  <a:srgbClr val="000000"/>
                </a:solidFill>
              </a:rPr>
              <a:t> (2013): aproxima-se mais de um estudo de potencialidades do que de um planejamento que define metas a serem atingidas.</a:t>
            </a:r>
            <a:endParaRPr sz="17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245" name="Google Shape;245;p2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51" name="Google Shape;251;p27"/>
          <p:cNvSpPr txBox="1"/>
          <p:nvPr>
            <p:ph idx="1" type="body"/>
          </p:nvPr>
        </p:nvSpPr>
        <p:spPr>
          <a:xfrm>
            <a:off x="807425" y="2049204"/>
            <a:ext cx="7993200" cy="28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0000"/>
                </a:solidFill>
              </a:rPr>
              <a:t>Uso do solo</a:t>
            </a:r>
            <a:endParaRPr b="1" sz="17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20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Expansão projetada: mudança de uso do solo e consequente interferência nas dinâmicas socioeconômicas e ambientais.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Brasil: não há um planejamento específico para o crescimento de uma ou outra cultura agrícola.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Regulação: zoneamentos que apresentam prescrição normativa de como as diversas subunidades territoriais devem ou não ser utilizadas.</a:t>
            </a:r>
            <a:endParaRPr sz="1800"/>
          </a:p>
        </p:txBody>
      </p:sp>
      <p:sp>
        <p:nvSpPr>
          <p:cNvPr id="252" name="Google Shape;252;p2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>
            <p:ph idx="1" type="body"/>
          </p:nvPr>
        </p:nvSpPr>
        <p:spPr>
          <a:xfrm>
            <a:off x="807425" y="2049204"/>
            <a:ext cx="7993200" cy="28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0000"/>
                </a:solidFill>
              </a:rPr>
              <a:t>Zoneamento canavieiro </a:t>
            </a:r>
            <a:endParaRPr b="1" sz="17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Zoneamento Agroambiental - estadual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Define 4 categorias com base em condições climáticas, qualidade do ar, relevo, solo, disponibilidade e qualidade de águas, áreas de proteção ambiental etc.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Zoneamento Agroecológico - nacional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Orientações do zoneamento federal não foram inseridas no licenciamento ambiental.</a:t>
            </a:r>
            <a:endParaRPr sz="1800"/>
          </a:p>
        </p:txBody>
      </p:sp>
      <p:sp>
        <p:nvSpPr>
          <p:cNvPr id="258" name="Google Shape;258;p28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59" name="Google Shape;259;p2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/>
          <p:nvPr/>
        </p:nvSpPr>
        <p:spPr>
          <a:xfrm>
            <a:off x="5490550" y="1236925"/>
            <a:ext cx="3221400" cy="1646400"/>
          </a:xfrm>
          <a:prstGeom prst="wedgeRoundRectCallout">
            <a:avLst>
              <a:gd fmla="val -71823" name="adj1"/>
              <a:gd fmla="val 45129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"/>
          <p:cNvSpPr txBox="1"/>
          <p:nvPr>
            <p:ph idx="1" type="body"/>
          </p:nvPr>
        </p:nvSpPr>
        <p:spPr>
          <a:xfrm>
            <a:off x="789625" y="2485226"/>
            <a:ext cx="7993200" cy="235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0000"/>
                </a:solidFill>
              </a:rPr>
              <a:t>Conclusão</a:t>
            </a:r>
            <a:endParaRPr b="1" sz="17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80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/>
              <a:t>Zoneamentos são fundamentais no ordenamento da mudança de uso de solo propiciada pela expansão da cana-de-açúcar.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/>
              <a:t>Porém, é necessário um instrumento mais ligado às variáveis socioambientais decorrentes da mudança do uso do solo.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/>
              <a:t>AIA + Zoneamento agroambiental são insuficientes para mensurar os impactos cumulativos da expansão canavieira.</a:t>
            </a:r>
            <a:endParaRPr sz="1500"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66" name="Google Shape;266;p29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Instrumentos para o planejamento da expansão da cana de açúcar</a:t>
            </a:r>
            <a:endParaRPr sz="2800"/>
          </a:p>
        </p:txBody>
      </p:sp>
      <p:sp>
        <p:nvSpPr>
          <p:cNvPr id="267" name="Google Shape;267;p29"/>
          <p:cNvSpPr txBox="1"/>
          <p:nvPr/>
        </p:nvSpPr>
        <p:spPr>
          <a:xfrm>
            <a:off x="5530150" y="1094525"/>
            <a:ext cx="3142200" cy="2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Propõe-se o uso da AAE aplicada ao planejamento energético para expansão do etanol no Brasil e ao Projeto Etanol Verde em SP.</a:t>
            </a:r>
            <a:endParaRPr/>
          </a:p>
        </p:txBody>
      </p:sp>
      <p:sp>
        <p:nvSpPr>
          <p:cNvPr id="268" name="Google Shape;268;p29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5</a:t>
            </a:r>
            <a:r>
              <a:rPr lang="pt-BR"/>
              <a:t>. Método</a:t>
            </a:r>
            <a:endParaRPr/>
          </a:p>
        </p:txBody>
      </p:sp>
      <p:sp>
        <p:nvSpPr>
          <p:cNvPr id="274" name="Google Shape;274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/>
          <p:nvPr/>
        </p:nvSpPr>
        <p:spPr>
          <a:xfrm>
            <a:off x="3995550" y="1850950"/>
            <a:ext cx="4289100" cy="7209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Método</a:t>
            </a:r>
            <a:endParaRPr/>
          </a:p>
        </p:txBody>
      </p:sp>
      <p:sp>
        <p:nvSpPr>
          <p:cNvPr id="281" name="Google Shape;281;p31"/>
          <p:cNvSpPr txBox="1"/>
          <p:nvPr>
            <p:ph idx="1" type="body"/>
          </p:nvPr>
        </p:nvSpPr>
        <p:spPr>
          <a:xfrm>
            <a:off x="536400" y="2747875"/>
            <a:ext cx="71787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/>
              <a:t>Revisão bibliográfica</a:t>
            </a:r>
            <a:endParaRPr sz="20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Pesquisa baseada na revisão bibliográfica: discussão dos temas.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Boas práticas e procedimentos de AAE que pudessem ser adotados para o caso brasileiro.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4111250" y="1971975"/>
            <a:ext cx="40491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</a:rPr>
              <a:t>Pesquisa exploratória qualitativa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83" name="Google Shape;283;p3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Método</a:t>
            </a:r>
            <a:endParaRPr/>
          </a:p>
        </p:txBody>
      </p:sp>
      <p:sp>
        <p:nvSpPr>
          <p:cNvPr id="289" name="Google Shape;289;p32"/>
          <p:cNvSpPr txBox="1"/>
          <p:nvPr>
            <p:ph idx="1" type="body"/>
          </p:nvPr>
        </p:nvSpPr>
        <p:spPr>
          <a:xfrm>
            <a:off x="545300" y="2231750"/>
            <a:ext cx="78819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/>
              <a:t>Estudo documental</a:t>
            </a:r>
            <a:endParaRPr sz="20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Análise do PDE 2020: documento considera todos os usos da cana.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/>
              <a:t>Grupo Focal</a:t>
            </a:r>
            <a:endParaRPr sz="20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Público: 3</a:t>
            </a:r>
            <a:r>
              <a:rPr lang="pt-BR" sz="1700"/>
              <a:t>0 pesquisadores da área.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Local: III Workshop Interdisciplinar de Pesquisa em Indicadores de Sustentabilidade e IPT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676" y="3310375"/>
            <a:ext cx="456026" cy="456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oogle Shape;158;p15"/>
          <p:cNvCxnSpPr/>
          <p:nvPr/>
        </p:nvCxnSpPr>
        <p:spPr>
          <a:xfrm>
            <a:off x="587700" y="975000"/>
            <a:ext cx="33708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15"/>
          <p:cNvSpPr txBox="1"/>
          <p:nvPr>
            <p:ph type="ctrTitle"/>
          </p:nvPr>
        </p:nvSpPr>
        <p:spPr>
          <a:xfrm>
            <a:off x="277350" y="361400"/>
            <a:ext cx="2235600" cy="655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AGENDA</a:t>
            </a:r>
            <a:endParaRPr sz="2800"/>
          </a:p>
        </p:txBody>
      </p:sp>
      <p:pic>
        <p:nvPicPr>
          <p:cNvPr id="160" name="Google Shape;160;p15"/>
          <p:cNvPicPr preferRelativeResize="0"/>
          <p:nvPr/>
        </p:nvPicPr>
        <p:blipFill rotWithShape="1">
          <a:blip r:embed="rId3">
            <a:alphaModFix/>
          </a:blip>
          <a:srcRect b="0" l="10817" r="0" t="0"/>
          <a:stretch/>
        </p:blipFill>
        <p:spPr>
          <a:xfrm>
            <a:off x="4748500" y="0"/>
            <a:ext cx="4395500" cy="5143500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161" name="Google Shape;161;p15"/>
          <p:cNvSpPr txBox="1"/>
          <p:nvPr>
            <p:ph type="ctrTitle"/>
          </p:nvPr>
        </p:nvSpPr>
        <p:spPr>
          <a:xfrm>
            <a:off x="226800" y="1016900"/>
            <a:ext cx="4286400" cy="3967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Contexto geral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Introdução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AAE e seu papel no planejamento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Instrumentos para o planejamento da expansão da cana-de-açúcar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Método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Expansão da cana-de-açúcar: roteiro subsidiado pela AAE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Contexto da AAE e Foco Estratégico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Análise e Avaliação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Acompanhamento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600"/>
              <a:buFont typeface="Chivo"/>
              <a:buAutoNum type="arabicPeriod"/>
            </a:pPr>
            <a:r>
              <a:rPr b="0" lang="pt-BR" sz="1600">
                <a:latin typeface="Chivo"/>
                <a:ea typeface="Chivo"/>
                <a:cs typeface="Chivo"/>
                <a:sym typeface="Chivo"/>
              </a:rPr>
              <a:t>Considerações Finais e Recomendações</a:t>
            </a:r>
            <a:endParaRPr b="0" sz="1600">
              <a:latin typeface="Chivo"/>
              <a:ea typeface="Chivo"/>
              <a:cs typeface="Chivo"/>
              <a:sym typeface="Chiv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cxnSp>
        <p:nvCxnSpPr>
          <p:cNvPr id="162" name="Google Shape;162;p15"/>
          <p:cNvCxnSpPr/>
          <p:nvPr/>
        </p:nvCxnSpPr>
        <p:spPr>
          <a:xfrm flipH="1">
            <a:off x="4751850" y="-17800"/>
            <a:ext cx="9000" cy="5187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457200" y="949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Método</a:t>
            </a:r>
            <a:endParaRPr/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545300" y="2231750"/>
            <a:ext cx="78819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/>
              <a:t>Roteiro</a:t>
            </a:r>
            <a:endParaRPr sz="20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Diversidade de abordagens dificulta entendimento de não especialistas (ex. </a:t>
            </a:r>
            <a:r>
              <a:rPr lang="pt-BR" sz="1800"/>
              <a:t>políticos</a:t>
            </a:r>
            <a:r>
              <a:rPr lang="pt-BR" sz="1800"/>
              <a:t> e tomadores de decisão)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Pensando nisso foi utilizado como base a Diretiva Europeia de AAE.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AAE paralela ao desenvolvimento do planejamento.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98" name="Google Shape;298;p33"/>
          <p:cNvSpPr txBox="1"/>
          <p:nvPr/>
        </p:nvSpPr>
        <p:spPr>
          <a:xfrm>
            <a:off x="457200" y="4164625"/>
            <a:ext cx="8173500" cy="6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Pretende-se mostrar que a expansão da cana-de-</a:t>
            </a:r>
            <a:r>
              <a:rPr lang="pt-BR" sz="1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açúcar</a:t>
            </a:r>
            <a:r>
              <a:rPr lang="pt-BR" sz="1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 pode ocorrer de maneira sustentável, por meio da AAE.</a:t>
            </a:r>
            <a:endParaRPr/>
          </a:p>
        </p:txBody>
      </p:sp>
      <p:sp>
        <p:nvSpPr>
          <p:cNvPr id="299" name="Google Shape;299;p33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4"/>
          <p:cNvPicPr preferRelativeResize="0"/>
          <p:nvPr/>
        </p:nvPicPr>
        <p:blipFill rotWithShape="1">
          <a:blip r:embed="rId3">
            <a:alphaModFix/>
          </a:blip>
          <a:srcRect b="-19" l="22799" r="26557" t="20"/>
          <a:stretch/>
        </p:blipFill>
        <p:spPr>
          <a:xfrm>
            <a:off x="0" y="1025"/>
            <a:ext cx="4630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/>
          <p:nvPr/>
        </p:nvSpPr>
        <p:spPr>
          <a:xfrm>
            <a:off x="1172400" y="-827850"/>
            <a:ext cx="6799200" cy="6799200"/>
          </a:xfrm>
          <a:prstGeom prst="ellipse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" name="Google Shape;306;p34"/>
          <p:cNvGrpSpPr/>
          <p:nvPr/>
        </p:nvGrpSpPr>
        <p:grpSpPr>
          <a:xfrm>
            <a:off x="1844854" y="144157"/>
            <a:ext cx="5454305" cy="4855193"/>
            <a:chOff x="9626723" y="5526313"/>
            <a:chExt cx="720002" cy="647256"/>
          </a:xfrm>
        </p:grpSpPr>
        <p:sp>
          <p:nvSpPr>
            <p:cNvPr id="307" name="Google Shape;307;p34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10198227" y="5672808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10197835" y="594458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9938649" y="6122111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9728084" y="5944196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9728084" y="567221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9939237" y="5573835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34"/>
          <p:cNvSpPr txBox="1"/>
          <p:nvPr/>
        </p:nvSpPr>
        <p:spPr>
          <a:xfrm>
            <a:off x="2936600" y="307450"/>
            <a:ext cx="11925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Integrado e abrangente</a:t>
            </a:r>
            <a:endParaRPr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5060350" y="3863075"/>
            <a:ext cx="11094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Verificável</a:t>
            </a:r>
            <a:endParaRPr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2827750" y="3863075"/>
            <a:ext cx="14034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Participativo</a:t>
            </a:r>
            <a:endParaRPr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4913350" y="264025"/>
            <a:ext cx="14034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Orientado para sustentabilidade</a:t>
            </a:r>
            <a:endParaRPr sz="12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1776475" y="2085263"/>
            <a:ext cx="14034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Iterativo</a:t>
            </a:r>
            <a:endParaRPr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6169750" y="2063550"/>
            <a:ext cx="10296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Focado em questões relevantes</a:t>
            </a:r>
            <a:endParaRPr sz="12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5" name="Google Shape;325;p34"/>
          <p:cNvSpPr/>
          <p:nvPr/>
        </p:nvSpPr>
        <p:spPr>
          <a:xfrm>
            <a:off x="3563849" y="1638100"/>
            <a:ext cx="2016300" cy="1869300"/>
          </a:xfrm>
          <a:prstGeom prst="ellipse">
            <a:avLst/>
          </a:prstGeom>
          <a:solidFill>
            <a:schemeClr val="dk2"/>
          </a:solidFill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Critérios IAIA</a:t>
            </a:r>
            <a:endParaRPr b="1" sz="22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26" name="Google Shape;32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/>
          <p:nvPr>
            <p:ph type="ctrTitle"/>
          </p:nvPr>
        </p:nvSpPr>
        <p:spPr>
          <a:xfrm>
            <a:off x="474975" y="685200"/>
            <a:ext cx="8575200" cy="2607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/>
              <a:t>6</a:t>
            </a:r>
            <a:r>
              <a:rPr lang="pt-BR" sz="4300"/>
              <a:t>.</a:t>
            </a:r>
            <a:r>
              <a:rPr lang="pt-BR" sz="4300"/>
              <a:t> </a:t>
            </a:r>
            <a:r>
              <a:rPr lang="pt-BR" sz="4300"/>
              <a:t>Expansão da cana-de-açúcar: Roteiro subsidiado pela AAE</a:t>
            </a:r>
            <a:endParaRPr sz="4300"/>
          </a:p>
        </p:txBody>
      </p:sp>
      <p:sp>
        <p:nvSpPr>
          <p:cNvPr id="332" name="Google Shape;332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"/>
          <p:cNvSpPr txBox="1"/>
          <p:nvPr>
            <p:ph type="title"/>
          </p:nvPr>
        </p:nvSpPr>
        <p:spPr>
          <a:xfrm>
            <a:off x="297000" y="77100"/>
            <a:ext cx="61011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Expansão da cana-de-açúcar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6"/>
          <p:cNvSpPr txBox="1"/>
          <p:nvPr>
            <p:ph idx="1" type="body"/>
          </p:nvPr>
        </p:nvSpPr>
        <p:spPr>
          <a:xfrm>
            <a:off x="545300" y="2231750"/>
            <a:ext cx="37902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Roteiro de AAE para o planejamento da expansão da cana-de-açúcar.</a:t>
            </a:r>
            <a:br>
              <a:rPr lang="pt-BR" sz="2000"/>
            </a:br>
            <a:endParaRPr b="1" sz="20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39" name="Google Shape;339;p36"/>
          <p:cNvPicPr preferRelativeResize="0"/>
          <p:nvPr/>
        </p:nvPicPr>
        <p:blipFill rotWithShape="1">
          <a:blip r:embed="rId3">
            <a:alphaModFix/>
          </a:blip>
          <a:srcRect b="0" l="0" r="0" t="7071"/>
          <a:stretch/>
        </p:blipFill>
        <p:spPr>
          <a:xfrm>
            <a:off x="4431050" y="1072525"/>
            <a:ext cx="4712951" cy="407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7</a:t>
            </a:r>
            <a:r>
              <a:rPr lang="pt-BR"/>
              <a:t>. </a:t>
            </a:r>
            <a:r>
              <a:rPr lang="pt-BR"/>
              <a:t>Contexto da AAE e Foco Estratégico</a:t>
            </a:r>
            <a:endParaRPr/>
          </a:p>
        </p:txBody>
      </p:sp>
      <p:sp>
        <p:nvSpPr>
          <p:cNvPr id="346" name="Google Shape;346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8"/>
          <p:cNvSpPr txBox="1"/>
          <p:nvPr>
            <p:ph idx="1" type="body"/>
          </p:nvPr>
        </p:nvSpPr>
        <p:spPr>
          <a:xfrm>
            <a:off x="501300" y="2223075"/>
            <a:ext cx="81414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AAE deve se concentrar naquilo que é mais importante.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Essa etapa compreende quatro passos: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1º Passo: Definição do objeto da avaliação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2º Passo: Definição dos objetivos estratégicos da AAE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3º Passo: Identificação dos Fatores Críticos de Decisão (FCD)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4º Passo: Identificação de indicadores de sustentabilidade e da situação referencial 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Compreende o entendimento do contexto e o estabelecimento dos elementos de análise para construção do diagnóstico.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353" name="Google Shape;353;p38"/>
          <p:cNvGrpSpPr/>
          <p:nvPr/>
        </p:nvGrpSpPr>
        <p:grpSpPr>
          <a:xfrm>
            <a:off x="7945477" y="1637174"/>
            <a:ext cx="1235277" cy="521403"/>
            <a:chOff x="6038025" y="2829674"/>
            <a:chExt cx="2545387" cy="1384500"/>
          </a:xfrm>
        </p:grpSpPr>
        <p:cxnSp>
          <p:nvCxnSpPr>
            <p:cNvPr id="354" name="Google Shape;354;p38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cap="flat" cmpd="sng" w="9525">
              <a:solidFill>
                <a:srgbClr val="9EB3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5" name="Google Shape;355;p38"/>
            <p:cNvSpPr txBox="1"/>
            <p:nvPr/>
          </p:nvSpPr>
          <p:spPr>
            <a:xfrm>
              <a:off x="6716212" y="2829674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900">
                  <a:solidFill>
                    <a:srgbClr val="2CA388"/>
                  </a:solidFill>
                  <a:latin typeface="Chivo"/>
                  <a:ea typeface="Chivo"/>
                  <a:cs typeface="Chivo"/>
                  <a:sym typeface="Chivo"/>
                </a:rPr>
                <a:t>Contexto da AAE e Foco Estratégico</a:t>
              </a:r>
              <a:r>
                <a:rPr lang="pt-BR" sz="800">
                  <a:solidFill>
                    <a:srgbClr val="2CA388"/>
                  </a:solidFill>
                  <a:latin typeface="Chivo"/>
                  <a:ea typeface="Chivo"/>
                  <a:cs typeface="Chivo"/>
                  <a:sym typeface="Chivo"/>
                </a:rPr>
                <a:t>.</a:t>
              </a:r>
              <a:endParaRPr sz="800">
                <a:solidFill>
                  <a:srgbClr val="2CA388"/>
                </a:solidFill>
                <a:latin typeface="Chivo"/>
                <a:ea typeface="Chivo"/>
                <a:cs typeface="Chivo"/>
                <a:sym typeface="Chivo"/>
              </a:endParaRPr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A6D6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8"/>
            <p:cNvSpPr txBox="1"/>
            <p:nvPr/>
          </p:nvSpPr>
          <p:spPr>
            <a:xfrm>
              <a:off x="6399017" y="315610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3</a:t>
              </a:r>
              <a:endParaRPr b="1"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358" name="Google Shape;358;p38"/>
          <p:cNvGrpSpPr/>
          <p:nvPr/>
        </p:nvGrpSpPr>
        <p:grpSpPr>
          <a:xfrm>
            <a:off x="5324030" y="1259356"/>
            <a:ext cx="1453342" cy="521403"/>
            <a:chOff x="636321" y="1844098"/>
            <a:chExt cx="2994729" cy="1384500"/>
          </a:xfrm>
        </p:grpSpPr>
        <p:sp>
          <p:nvSpPr>
            <p:cNvPr id="359" name="Google Shape;359;p38"/>
            <p:cNvSpPr txBox="1"/>
            <p:nvPr/>
          </p:nvSpPr>
          <p:spPr>
            <a:xfrm>
              <a:off x="636321" y="1844098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900">
                  <a:solidFill>
                    <a:srgbClr val="434343"/>
                  </a:solidFill>
                  <a:latin typeface="Chivo"/>
                  <a:ea typeface="Chivo"/>
                  <a:cs typeface="Chivo"/>
                  <a:sym typeface="Chivo"/>
                </a:rPr>
                <a:t>Análise e Avaliação</a:t>
              </a:r>
              <a:endParaRPr sz="900">
                <a:solidFill>
                  <a:srgbClr val="434343"/>
                </a:solidFill>
                <a:latin typeface="Chivo"/>
                <a:ea typeface="Chivo"/>
                <a:cs typeface="Chivo"/>
                <a:sym typeface="Chivo"/>
              </a:endParaRPr>
            </a:p>
          </p:txBody>
        </p:sp>
        <p:cxnSp>
          <p:nvCxnSpPr>
            <p:cNvPr id="360" name="Google Shape;360;p38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cap="flat" cmpd="sng" w="9525">
              <a:solidFill>
                <a:srgbClr val="9EB3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1" name="Google Shape;361;p38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2CA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8"/>
            <p:cNvSpPr txBox="1"/>
            <p:nvPr/>
          </p:nvSpPr>
          <p:spPr>
            <a:xfrm>
              <a:off x="2498491" y="237375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2</a:t>
              </a:r>
              <a:endParaRPr b="1"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363" name="Google Shape;363;p38"/>
          <p:cNvGrpSpPr/>
          <p:nvPr/>
        </p:nvGrpSpPr>
        <p:grpSpPr>
          <a:xfrm>
            <a:off x="7397125" y="919976"/>
            <a:ext cx="1746879" cy="521403"/>
            <a:chOff x="4908100" y="889950"/>
            <a:chExt cx="3599586" cy="1384500"/>
          </a:xfrm>
        </p:grpSpPr>
        <p:cxnSp>
          <p:nvCxnSpPr>
            <p:cNvPr id="364" name="Google Shape;364;p38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cap="flat" cmpd="sng" w="9525">
              <a:solidFill>
                <a:srgbClr val="9EB3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5" name="Google Shape;365;p38"/>
            <p:cNvSpPr txBox="1"/>
            <p:nvPr/>
          </p:nvSpPr>
          <p:spPr>
            <a:xfrm>
              <a:off x="6640486" y="889950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900">
                  <a:solidFill>
                    <a:srgbClr val="434343"/>
                  </a:solidFill>
                  <a:latin typeface="Chivo"/>
                  <a:ea typeface="Chivo"/>
                  <a:cs typeface="Chivo"/>
                  <a:sym typeface="Chivo"/>
                </a:rPr>
                <a:t>Acompanha-mento da AAE</a:t>
              </a:r>
              <a:endParaRPr sz="8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endParaRPr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A6D6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8"/>
            <p:cNvSpPr txBox="1"/>
            <p:nvPr/>
          </p:nvSpPr>
          <p:spPr>
            <a:xfrm>
              <a:off x="6402820" y="14367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pt-BR" sz="800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1</a:t>
              </a:r>
              <a:endParaRPr b="1"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grpSp>
        <p:nvGrpSpPr>
          <p:cNvPr id="368" name="Google Shape;368;p38"/>
          <p:cNvGrpSpPr/>
          <p:nvPr/>
        </p:nvGrpSpPr>
        <p:grpSpPr>
          <a:xfrm>
            <a:off x="6381121" y="998380"/>
            <a:ext cx="1705738" cy="1224704"/>
            <a:chOff x="2991269" y="1153325"/>
            <a:chExt cx="3514811" cy="3252003"/>
          </a:xfrm>
        </p:grpSpPr>
        <p:sp>
          <p:nvSpPr>
            <p:cNvPr id="369" name="Google Shape;369;p38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0" name="Google Shape;370;p38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38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2" name="Google Shape;372;p38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3" name="Google Shape;373;p38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4" name="Google Shape;374;p38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5" name="Google Shape;375;p38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38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377" name="Google Shape;377;p3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9"/>
          <p:cNvSpPr txBox="1"/>
          <p:nvPr>
            <p:ph idx="1" type="body"/>
          </p:nvPr>
        </p:nvSpPr>
        <p:spPr>
          <a:xfrm>
            <a:off x="545300" y="2231750"/>
            <a:ext cx="81414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1º Passo: Definição do objeto da avaliação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Inserção das variáveis ambiental, social e econômica no planejamento existente.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Para a expansão da cana de açúcar o objeto é o PDE 2020.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Objetivo é avaliar as consequências de diferentes cenários sob uma dimensão estratégica para a região em que está prevista a expansão.</a:t>
            </a:r>
            <a:endParaRPr sz="18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84" name="Google Shape;384;p39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0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0"/>
          <p:cNvSpPr txBox="1"/>
          <p:nvPr>
            <p:ph idx="1" type="body"/>
          </p:nvPr>
        </p:nvSpPr>
        <p:spPr>
          <a:xfrm>
            <a:off x="545300" y="2127500"/>
            <a:ext cx="81414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2º Passo: Definição dos objetivos estratégicos da AAE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Deve traduzir as necessidades da análise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Para o PDE: análises feitas num recorte de bacias hidrográficas.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Exemplos de objetivos incluem: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Expansão territorial sustentável.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Direitos dos trabalhadores e manutenção de pequenos produtores na economia local.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Atenuação dos impactos ambientais indiretos e metas de produção de energia sustentável.</a:t>
            </a:r>
            <a:endParaRPr sz="18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91" name="Google Shape;391;p4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1"/>
          <p:cNvSpPr txBox="1"/>
          <p:nvPr>
            <p:ph idx="1" type="body"/>
          </p:nvPr>
        </p:nvSpPr>
        <p:spPr>
          <a:xfrm>
            <a:off x="545300" y="2231750"/>
            <a:ext cx="43983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3º Passo: Identificação dos Fatores Críticos de Decisão (FCD)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Os FCD sintetizam os temas da AAE.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Estruturam estudos técnicos.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Devem ser objeto de participação pública.</a:t>
            </a:r>
            <a:endParaRPr sz="18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98" name="Google Shape;398;p4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399" name="Google Shape;3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875" y="1477051"/>
            <a:ext cx="3370250" cy="32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2"/>
          <p:cNvSpPr txBox="1"/>
          <p:nvPr>
            <p:ph idx="1" type="body"/>
          </p:nvPr>
        </p:nvSpPr>
        <p:spPr>
          <a:xfrm>
            <a:off x="2232900" y="1190300"/>
            <a:ext cx="6707700" cy="8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1371600" rtl="0" algn="r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Fatores Críticos de Decisão para o </a:t>
            </a:r>
            <a:br>
              <a:rPr lang="pt-BR" sz="1800"/>
            </a:br>
            <a:r>
              <a:rPr lang="pt-BR" sz="1800"/>
              <a:t>planejamento da expansão da cana-de-açúcar</a:t>
            </a:r>
            <a:endParaRPr sz="2000"/>
          </a:p>
        </p:txBody>
      </p:sp>
      <p:sp>
        <p:nvSpPr>
          <p:cNvPr id="406" name="Google Shape;406;p4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aphicFrame>
        <p:nvGraphicFramePr>
          <p:cNvPr id="407" name="Google Shape;407;p42"/>
          <p:cNvGraphicFramePr/>
          <p:nvPr/>
        </p:nvGraphicFramePr>
        <p:xfrm>
          <a:off x="667700" y="19961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{0AC3DD6C-2EB1-4726-9C25-F44048621FF1}</a:tableStyleId>
              </a:tblPr>
              <a:tblGrid>
                <a:gridCol w="2545600"/>
                <a:gridCol w="5378050"/>
              </a:tblGrid>
              <a:tr h="5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2CA388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Mudança de uso das terras e segurança alimentar</a:t>
                      </a:r>
                      <a:endParaRPr b="1">
                        <a:solidFill>
                          <a:srgbClr val="2CA388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Busca identificar se as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tendências de expansão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 da cana estão ocorrendo conforme previsto. Tenta entender a relação entre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expansão da cana e demais atividades 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agrícolas.</a:t>
                      </a:r>
                      <a:endParaRPr sz="1000">
                        <a:solidFill>
                          <a:srgbClr val="00001A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2CA388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Propriedade das terras e instrumentos de controle</a:t>
                      </a:r>
                      <a:endParaRPr b="1">
                        <a:solidFill>
                          <a:srgbClr val="2CA388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Analisa o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vínculo legal das áreas produtoras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. Entendimento de dispositivos como  zoneamento Agroambiental e Agroecológico e demais instrumentos de planejamento, como Planos de Bacia Hidrográfica, Planos de Manejo e Planos Diretores Municipais</a:t>
                      </a:r>
                      <a:endParaRPr sz="1000">
                        <a:solidFill>
                          <a:srgbClr val="00001A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2CA388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Serviços ecossistêmicos</a:t>
                      </a:r>
                      <a:endParaRPr b="1">
                        <a:solidFill>
                          <a:srgbClr val="2CA388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Chivo"/>
                          <a:ea typeface="Chivo"/>
                          <a:cs typeface="Chivo"/>
                          <a:sym typeface="Chivo"/>
                        </a:rPr>
                        <a:t>Consideram-se </a:t>
                      </a:r>
                      <a:r>
                        <a:rPr b="1" lang="pt-BR" sz="1000">
                          <a:latin typeface="Chivo"/>
                          <a:ea typeface="Chivo"/>
                          <a:cs typeface="Chivo"/>
                          <a:sym typeface="Chivo"/>
                        </a:rPr>
                        <a:t>recursos hídricos superficiais e subterrâneos, biodiversidade e recursos pedológicos </a:t>
                      </a:r>
                      <a:r>
                        <a:rPr lang="pt-BR" sz="1000">
                          <a:latin typeface="Chivo"/>
                          <a:ea typeface="Chivo"/>
                          <a:cs typeface="Chivo"/>
                          <a:sym typeface="Chivo"/>
                        </a:rPr>
                        <a:t>na AAE. Os resíduos e insumos entram nesse balanço de modo a reduzir o consumo de recursos naturais.</a:t>
                      </a:r>
                      <a:endParaRPr sz="1000"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2CA388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Bem estar da comunidade local</a:t>
                      </a:r>
                      <a:endParaRPr b="1">
                        <a:solidFill>
                          <a:srgbClr val="2CA388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Visa compreender como a expansão da cana-de-açúcar pode afetar a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dinâmica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socioeconômica e ambiental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 da área em análise. Considera as implicações na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geração de emprego, remuneração e distribuição de renda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.</a:t>
                      </a:r>
                      <a:endParaRPr sz="1000">
                        <a:solidFill>
                          <a:srgbClr val="00001A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2CA388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Qualidade do ar e gases de efeito estufa</a:t>
                      </a:r>
                      <a:endParaRPr b="1">
                        <a:solidFill>
                          <a:srgbClr val="2CA388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Considera os aspectos referentes à qualidade do ar e saúde respiratória, relacionados às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implicações 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principalmente na prática </a:t>
                      </a:r>
                      <a:r>
                        <a:rPr b="1"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de queima da cana-de-açúcar</a:t>
                      </a:r>
                      <a:r>
                        <a:rPr lang="pt-BR" sz="1000">
                          <a:solidFill>
                            <a:srgbClr val="00001A"/>
                          </a:solidFill>
                          <a:latin typeface="Chivo"/>
                          <a:ea typeface="Chivo"/>
                          <a:cs typeface="Chivo"/>
                          <a:sym typeface="Chivo"/>
                        </a:rPr>
                        <a:t>. Redução de emissões de gases de efeito estufa são aspectos aqui destacados.</a:t>
                      </a:r>
                      <a:endParaRPr sz="1000">
                        <a:solidFill>
                          <a:srgbClr val="00001A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B3C2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B3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AutoNum type="arabicPeriod"/>
            </a:pPr>
            <a:r>
              <a:rPr lang="pt-BR"/>
              <a:t>Contexto Geral</a:t>
            </a:r>
            <a:endParaRPr/>
          </a:p>
        </p:txBody>
      </p:sp>
      <p:sp>
        <p:nvSpPr>
          <p:cNvPr id="169" name="Google Shape;169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3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3"/>
          <p:cNvSpPr txBox="1"/>
          <p:nvPr>
            <p:ph idx="1" type="body"/>
          </p:nvPr>
        </p:nvSpPr>
        <p:spPr>
          <a:xfrm>
            <a:off x="740725" y="1909300"/>
            <a:ext cx="8141400" cy="38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4º Passo: Identificação de indicadores de sustentabilidade e da situação referencial.</a:t>
            </a:r>
            <a:endParaRPr b="1"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Identificação de indicadores quanti e quali para os FCD.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Busca avaliar impactos da expansão do setor.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Fragilidades na consideração dos impactos na expansão individual de usinas.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AAE proporciona planejamento mais eficaz.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O produto desta etapa é uma descrição da dinâmica da bacia. </a:t>
            </a:r>
            <a:r>
              <a:rPr lang="pt-BR" sz="1600"/>
              <a:t>delimitando a área potencialmente propensa a acomodar a expansão agrícola para fins de produção de cana-de-açúcar, e possíveis conflitos com outros usos do solo.</a:t>
            </a:r>
            <a:endParaRPr sz="16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14" name="Google Shape;414;p43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/>
          <p:nvPr>
            <p:ph type="title"/>
          </p:nvPr>
        </p:nvSpPr>
        <p:spPr>
          <a:xfrm>
            <a:off x="457200" y="94900"/>
            <a:ext cx="36363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da AAE Foco Estratégico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4"/>
          <p:cNvSpPr txBox="1"/>
          <p:nvPr>
            <p:ph idx="1" type="body"/>
          </p:nvPr>
        </p:nvSpPr>
        <p:spPr>
          <a:xfrm>
            <a:off x="545300" y="2070550"/>
            <a:ext cx="85986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Exemplos de indicadores:</a:t>
            </a:r>
            <a:endParaRPr sz="18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Área agrícola em relação à área total - %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 Área própria em relação à área total cultivada com cana-de-açúcar - %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Quantidade de poços monitorados cuja água foi classificada como potável, em relação à quantidade total de poços monitorados - %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 </a:t>
            </a:r>
            <a:r>
              <a:rPr lang="pt-BR" sz="1700"/>
              <a:t>Quantidade de pessoas em regime de trabalho escravo, no ano - nº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▰"/>
            </a:pPr>
            <a:r>
              <a:rPr lang="pt-BR" sz="1700"/>
              <a:t>Quantidade de dias, em relação ao total de dias no ano, que ocorreram queimadas - %</a:t>
            </a:r>
            <a:endParaRPr sz="1700"/>
          </a:p>
        </p:txBody>
      </p:sp>
      <p:sp>
        <p:nvSpPr>
          <p:cNvPr id="421" name="Google Shape;421;p4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5"/>
          <p:cNvSpPr txBox="1"/>
          <p:nvPr>
            <p:ph type="ctrTitle"/>
          </p:nvPr>
        </p:nvSpPr>
        <p:spPr>
          <a:xfrm>
            <a:off x="457200" y="1430950"/>
            <a:ext cx="65463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8</a:t>
            </a:r>
            <a:r>
              <a:rPr lang="pt-BR"/>
              <a:t>. Análise e Avaliação</a:t>
            </a:r>
            <a:endParaRPr/>
          </a:p>
        </p:txBody>
      </p:sp>
      <p:sp>
        <p:nvSpPr>
          <p:cNvPr id="427" name="Google Shape;427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6"/>
          <p:cNvSpPr txBox="1"/>
          <p:nvPr>
            <p:ph type="title"/>
          </p:nvPr>
        </p:nvSpPr>
        <p:spPr>
          <a:xfrm>
            <a:off x="457200" y="640225"/>
            <a:ext cx="3992100" cy="95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Análise e Avaliação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6"/>
          <p:cNvSpPr txBox="1"/>
          <p:nvPr>
            <p:ph idx="1" type="body"/>
          </p:nvPr>
        </p:nvSpPr>
        <p:spPr>
          <a:xfrm>
            <a:off x="384225" y="1909300"/>
            <a:ext cx="8759700" cy="38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5º Passo: Análise de tendências nos cenários tendencial e de sustentabilidade  </a:t>
            </a:r>
            <a:endParaRPr b="1"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Avalia o cenário tendencial do PDE e propõe ao menos um novo cenário, o cenário de sustentabilidade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Aumenta a chance dos resultados da AAE influenciaram na tomada de decisão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pt-BR" sz="1800"/>
              <a:t>Exemplo de FCD:</a:t>
            </a:r>
            <a:endParaRPr sz="2000"/>
          </a:p>
        </p:txBody>
      </p:sp>
      <p:sp>
        <p:nvSpPr>
          <p:cNvPr id="434" name="Google Shape;434;p4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35" name="Google Shape;4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175" y="3997313"/>
            <a:ext cx="7696200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/>
          <p:nvPr>
            <p:ph type="title"/>
          </p:nvPr>
        </p:nvSpPr>
        <p:spPr>
          <a:xfrm>
            <a:off x="457200" y="640225"/>
            <a:ext cx="3992100" cy="95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Análise e Avaliação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7"/>
          <p:cNvSpPr txBox="1"/>
          <p:nvPr>
            <p:ph idx="1" type="body"/>
          </p:nvPr>
        </p:nvSpPr>
        <p:spPr>
          <a:xfrm>
            <a:off x="384225" y="1909300"/>
            <a:ext cx="8759700" cy="38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6º Passo: Avaliação de oportunidades e riscos  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Conduz uma análise SWOT para cada FCD  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Avaliação integrada dos FCD 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Avaliação do alcance dos objetivos estratégicos da AAE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42" name="Google Shape;442;p4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"/>
          <p:cNvSpPr txBox="1"/>
          <p:nvPr>
            <p:ph type="title"/>
          </p:nvPr>
        </p:nvSpPr>
        <p:spPr>
          <a:xfrm>
            <a:off x="457200" y="640225"/>
            <a:ext cx="3992100" cy="95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Análise e Avaliação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8"/>
          <p:cNvSpPr txBox="1"/>
          <p:nvPr>
            <p:ph idx="1" type="body"/>
          </p:nvPr>
        </p:nvSpPr>
        <p:spPr>
          <a:xfrm>
            <a:off x="384225" y="1909300"/>
            <a:ext cx="8759700" cy="38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7º Passo: Elaboração das diretrizes para o processo de planejamento  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Elabora diretrizes a serem incorporadas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Ações para lidar com os FCD durante o plano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Recomendações acerca de novas regulamentações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Medidas a serem incorporadas no licenciamento ambiental com AIA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Elementos para o acompanhamento do plano. 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Abrange especialmente os FCD com tendências de redução da qualidade dos cenários  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/>
              <a:t>	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49" name="Google Shape;449;p4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/>
          <p:nvPr>
            <p:ph type="ctrTitle"/>
          </p:nvPr>
        </p:nvSpPr>
        <p:spPr>
          <a:xfrm>
            <a:off x="457200" y="1430950"/>
            <a:ext cx="581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9</a:t>
            </a:r>
            <a:r>
              <a:rPr lang="pt-BR"/>
              <a:t>. Acompanhamento</a:t>
            </a:r>
            <a:endParaRPr/>
          </a:p>
        </p:txBody>
      </p:sp>
      <p:sp>
        <p:nvSpPr>
          <p:cNvPr id="455" name="Google Shape;455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0"/>
          <p:cNvSpPr txBox="1"/>
          <p:nvPr>
            <p:ph type="title"/>
          </p:nvPr>
        </p:nvSpPr>
        <p:spPr>
          <a:xfrm>
            <a:off x="457200" y="640225"/>
            <a:ext cx="3992100" cy="95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Acompanhamento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0"/>
          <p:cNvSpPr txBox="1"/>
          <p:nvPr>
            <p:ph idx="1" type="body"/>
          </p:nvPr>
        </p:nvSpPr>
        <p:spPr>
          <a:xfrm>
            <a:off x="384225" y="1909300"/>
            <a:ext cx="8759700" cy="38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8º passo: Acompanhamento  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Garante a realização do planejamento proposto 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Avalia a eficácia do roteiro proposto e retroalimenta processos de planejamento</a:t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Empregadas ferramentas de gerenciamento e monitoramento  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62" name="Google Shape;462;p5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1"/>
          <p:cNvSpPr txBox="1"/>
          <p:nvPr>
            <p:ph type="ctrTitle"/>
          </p:nvPr>
        </p:nvSpPr>
        <p:spPr>
          <a:xfrm>
            <a:off x="457200" y="1430950"/>
            <a:ext cx="74805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10</a:t>
            </a:r>
            <a:r>
              <a:rPr lang="pt-BR"/>
              <a:t>.</a:t>
            </a:r>
            <a:r>
              <a:rPr lang="pt-BR"/>
              <a:t> Considerações Finais e Recomendações</a:t>
            </a:r>
            <a:endParaRPr/>
          </a:p>
        </p:txBody>
      </p:sp>
      <p:sp>
        <p:nvSpPr>
          <p:cNvPr id="468" name="Google Shape;468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2"/>
          <p:cNvSpPr txBox="1"/>
          <p:nvPr>
            <p:ph type="title"/>
          </p:nvPr>
        </p:nvSpPr>
        <p:spPr>
          <a:xfrm>
            <a:off x="457200" y="94900"/>
            <a:ext cx="46686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Considerações Finais e Recomendações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2"/>
          <p:cNvSpPr txBox="1"/>
          <p:nvPr>
            <p:ph idx="1" type="body"/>
          </p:nvPr>
        </p:nvSpPr>
        <p:spPr>
          <a:xfrm>
            <a:off x="545300" y="2231750"/>
            <a:ext cx="81414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Roteiro de Avaliação Ambiental Estratégica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▰"/>
            </a:pPr>
            <a:r>
              <a:rPr lang="pt-BR" sz="1600"/>
              <a:t>Promove a sustentabilidade em abordagem estratégica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Integra os temas ambientais, sociais e econômicos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Propõe indicadores sustentáveis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Compara o planejamento em cenário tendencial e em cenário de sustentabilidade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lang="pt-BR" sz="2000"/>
            </a:br>
            <a:endParaRPr b="1" sz="20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75" name="Google Shape;475;p5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geral</a:t>
            </a:r>
            <a:endParaRPr/>
          </a:p>
        </p:txBody>
      </p:sp>
      <p:sp>
        <p:nvSpPr>
          <p:cNvPr id="175" name="Google Shape;175;p17"/>
          <p:cNvSpPr txBox="1"/>
          <p:nvPr/>
        </p:nvSpPr>
        <p:spPr>
          <a:xfrm>
            <a:off x="304800" y="2017975"/>
            <a:ext cx="8025300" cy="25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Alguns dados do setor: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hivo"/>
              <a:buChar char="▰"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A cultura da cana-de-açúcar é a segunda mais importante fonte de energia do país (sendo etanol o principal produto dela)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hivo"/>
              <a:buChar char="▰"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Além dele também são produzidos uma vasta gama de hidrocarbonetos (incluindo plástico e outros biocombustíveis) e produtos não energéticos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76" name="Google Shape;176;p1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/>
          <p:nvPr>
            <p:ph type="title"/>
          </p:nvPr>
        </p:nvSpPr>
        <p:spPr>
          <a:xfrm>
            <a:off x="457200" y="94900"/>
            <a:ext cx="46686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Considerações Finais e Recomendações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3"/>
          <p:cNvSpPr txBox="1"/>
          <p:nvPr>
            <p:ph idx="1" type="body"/>
          </p:nvPr>
        </p:nvSpPr>
        <p:spPr>
          <a:xfrm>
            <a:off x="545300" y="2231750"/>
            <a:ext cx="8141400" cy="244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b="1" lang="pt-BR" sz="1800"/>
              <a:t>Sugestão para o aprimoramento do roteiro proposto</a:t>
            </a:r>
            <a:endParaRPr b="1"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30200" lvl="1" marL="914400" rtl="0" algn="l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▰"/>
            </a:pPr>
            <a:r>
              <a:rPr lang="pt-BR" sz="1600"/>
              <a:t>Refinamento dos fatores críticos de decisão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O</a:t>
            </a:r>
            <a:r>
              <a:rPr lang="pt-BR" sz="1600"/>
              <a:t>btenção de dados para os indicadores de sustentabilidade indisponíveis ou substituição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▰"/>
            </a:pPr>
            <a:r>
              <a:rPr lang="pt-BR" sz="1600"/>
              <a:t>P</a:t>
            </a:r>
            <a:r>
              <a:rPr lang="pt-BR" sz="1600"/>
              <a:t>roposição de métodos e técnicas que deem suporte ao detalhamento do cenário de sustentabilidade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lang="pt-BR" sz="2000"/>
            </a:br>
            <a:endParaRPr b="1" sz="2000"/>
          </a:p>
          <a:p>
            <a:pPr indent="0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82" name="Google Shape;482;p53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/>
          <p:nvPr>
            <p:ph idx="1" type="body"/>
          </p:nvPr>
        </p:nvSpPr>
        <p:spPr>
          <a:xfrm>
            <a:off x="1041761" y="3140300"/>
            <a:ext cx="7060500" cy="211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b="1" lang="pt-BR" sz="1800"/>
              <a:t>Tendo em vista a relevância da viabilidade econômica no planejamento de novas usinas, como garantir que a AAE receberá a devida importância pelos tomadores de decisão frente a opções financeiramente mais atrativas?</a:t>
            </a:r>
            <a:endParaRPr b="1" sz="1800"/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488" name="Google Shape;488;p54"/>
          <p:cNvSpPr txBox="1"/>
          <p:nvPr>
            <p:ph type="title"/>
          </p:nvPr>
        </p:nvSpPr>
        <p:spPr>
          <a:xfrm>
            <a:off x="425650" y="2015775"/>
            <a:ext cx="60477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300"/>
              <a:t>Perguntas</a:t>
            </a:r>
            <a:endParaRPr sz="8300"/>
          </a:p>
        </p:txBody>
      </p:sp>
      <p:sp>
        <p:nvSpPr>
          <p:cNvPr id="489" name="Google Shape;489;p5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5"/>
          <p:cNvSpPr txBox="1"/>
          <p:nvPr>
            <p:ph idx="1" type="body"/>
          </p:nvPr>
        </p:nvSpPr>
        <p:spPr>
          <a:xfrm>
            <a:off x="499300" y="3024600"/>
            <a:ext cx="8293200" cy="211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AutoNum type="arabicPeriod" startAt="2"/>
            </a:pPr>
            <a:r>
              <a:rPr b="1" lang="pt-BR" sz="1600"/>
              <a:t>Os autores mencionam a existência de falhas de adequação dos instrumentos para o planejamento da expansão da cana de açúcar, eles não são categóricos e não possuem um planejamento de metas. Desse modo, avaliando especificamente o setor sucroalcooleiro, existe alguma modificação ou mesmo instrumento que poderia ser empregado como base para o desenvolvimento de uma AAE?</a:t>
            </a:r>
            <a:endParaRPr b="1" sz="1600"/>
          </a:p>
        </p:txBody>
      </p:sp>
      <p:sp>
        <p:nvSpPr>
          <p:cNvPr id="495" name="Google Shape;495;p55"/>
          <p:cNvSpPr txBox="1"/>
          <p:nvPr>
            <p:ph type="title"/>
          </p:nvPr>
        </p:nvSpPr>
        <p:spPr>
          <a:xfrm>
            <a:off x="425650" y="2015775"/>
            <a:ext cx="60477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300"/>
              <a:t>Perguntas</a:t>
            </a:r>
            <a:endParaRPr sz="8300"/>
          </a:p>
        </p:txBody>
      </p:sp>
      <p:sp>
        <p:nvSpPr>
          <p:cNvPr id="496" name="Google Shape;496;p5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02" name="Google Shape;502;p56"/>
          <p:cNvSpPr txBox="1"/>
          <p:nvPr>
            <p:ph type="ctrTitle"/>
          </p:nvPr>
        </p:nvSpPr>
        <p:spPr>
          <a:xfrm>
            <a:off x="3001950" y="1913550"/>
            <a:ext cx="3140100" cy="131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900"/>
              <a:t>Obrigado!</a:t>
            </a:r>
            <a:endParaRPr sz="4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Contexto geral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304800" y="2017975"/>
            <a:ext cx="8025300" cy="25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Alguns dados do setor:</a:t>
            </a:r>
            <a:b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</a:b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hivo"/>
              <a:buChar char="▰"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Brasil é responsável por 30% da produção de etanol mundial, atrás apenas dos EUA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hivo"/>
              <a:buChar char="▰"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Recorde de produção de etanol no Brasil em 2019, cerca de 32,8 bilhões de litros</a:t>
            </a:r>
            <a:endParaRPr sz="2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hivo"/>
              <a:buChar char="▰"/>
            </a:pPr>
            <a:r>
              <a:rPr lang="pt-BR" sz="2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Há mais de 400 usinas de etanol distribuídas pelo país, sendo mais de 160  delas no estado de São Paulo</a:t>
            </a:r>
            <a:endParaRPr/>
          </a:p>
        </p:txBody>
      </p:sp>
      <p:sp>
        <p:nvSpPr>
          <p:cNvPr id="183" name="Google Shape;183;p1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2. Introdução</a:t>
            </a:r>
            <a:endParaRPr/>
          </a:p>
        </p:txBody>
      </p:sp>
      <p:sp>
        <p:nvSpPr>
          <p:cNvPr id="189" name="Google Shape;18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Introdução</a:t>
            </a:r>
            <a:endParaRPr/>
          </a:p>
        </p:txBody>
      </p:sp>
      <p:sp>
        <p:nvSpPr>
          <p:cNvPr id="195" name="Google Shape;195;p20"/>
          <p:cNvSpPr txBox="1"/>
          <p:nvPr>
            <p:ph idx="1" type="body"/>
          </p:nvPr>
        </p:nvSpPr>
        <p:spPr>
          <a:xfrm>
            <a:off x="457200" y="2280375"/>
            <a:ext cx="7584900" cy="276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Tendência de expansão da matriz energética mundial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Debate da expansão da cana de açúcar se concentra no impacto resultante da mudança de uso do solo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Atual modelo de planejamento energético faz apenas uma avaliação parcial do impacto, sem considerar efeitos regionais e cumulativos</a:t>
            </a:r>
            <a:endParaRPr sz="2000"/>
          </a:p>
        </p:txBody>
      </p:sp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3.</a:t>
            </a:r>
            <a:r>
              <a:rPr lang="pt-BR"/>
              <a:t> AAE e seu papel no planejamento</a:t>
            </a:r>
            <a:endParaRPr/>
          </a:p>
        </p:txBody>
      </p:sp>
      <p:sp>
        <p:nvSpPr>
          <p:cNvPr id="202" name="Google Shape;202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idx="1" type="body"/>
          </p:nvPr>
        </p:nvSpPr>
        <p:spPr>
          <a:xfrm>
            <a:off x="457200" y="2280375"/>
            <a:ext cx="7584900" cy="276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AAE como um processo sistemático para avaliar e garantir que as consequências ambientais de políticas, planos e programas sejam no estágio inicial da tomada de decisão apropriadamente consideradas (Sadler e Verheem)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▰"/>
            </a:pPr>
            <a:r>
              <a:rPr lang="pt-BR" sz="2000"/>
              <a:t>Fornecer aos tomadores de decisão estratégias mais específicas para os objetivos específicos de um setor com a variável ambiental no planejamento</a:t>
            </a:r>
            <a:endParaRPr sz="2000"/>
          </a:p>
        </p:txBody>
      </p:sp>
      <p:sp>
        <p:nvSpPr>
          <p:cNvPr id="208" name="Google Shape;208;p22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AAE e seu papel no planejamento</a:t>
            </a:r>
            <a:endParaRPr/>
          </a:p>
        </p:txBody>
      </p:sp>
      <p:sp>
        <p:nvSpPr>
          <p:cNvPr id="209" name="Google Shape;209;p2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cmorris template">
  <a:themeElements>
    <a:clrScheme name="Custom 347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