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402" r:id="rId4"/>
    <p:sldId id="358" r:id="rId5"/>
    <p:sldId id="359" r:id="rId6"/>
    <p:sldId id="360" r:id="rId7"/>
    <p:sldId id="361" r:id="rId8"/>
    <p:sldId id="375" r:id="rId9"/>
    <p:sldId id="365" r:id="rId10"/>
    <p:sldId id="338" r:id="rId11"/>
    <p:sldId id="339" r:id="rId12"/>
    <p:sldId id="340" r:id="rId13"/>
    <p:sldId id="341" r:id="rId14"/>
    <p:sldId id="344" r:id="rId15"/>
    <p:sldId id="346" r:id="rId16"/>
    <p:sldId id="348" r:id="rId17"/>
    <p:sldId id="349" r:id="rId18"/>
    <p:sldId id="354" r:id="rId19"/>
    <p:sldId id="355" r:id="rId20"/>
    <p:sldId id="324" r:id="rId21"/>
    <p:sldId id="325" r:id="rId22"/>
    <p:sldId id="326" r:id="rId23"/>
    <p:sldId id="327" r:id="rId24"/>
    <p:sldId id="328" r:id="rId25"/>
    <p:sldId id="377" r:id="rId26"/>
    <p:sldId id="378" r:id="rId27"/>
    <p:sldId id="279" r:id="rId28"/>
    <p:sldId id="280" r:id="rId29"/>
    <p:sldId id="281" r:id="rId30"/>
    <p:sldId id="282" r:id="rId31"/>
    <p:sldId id="283" r:id="rId32"/>
    <p:sldId id="289" r:id="rId33"/>
    <p:sldId id="290" r:id="rId34"/>
    <p:sldId id="403" r:id="rId35"/>
    <p:sldId id="299" r:id="rId36"/>
    <p:sldId id="300" r:id="rId37"/>
    <p:sldId id="302" r:id="rId38"/>
    <p:sldId id="303" r:id="rId39"/>
    <p:sldId id="305" r:id="rId40"/>
    <p:sldId id="404" r:id="rId41"/>
    <p:sldId id="308" r:id="rId42"/>
    <p:sldId id="309" r:id="rId43"/>
    <p:sldId id="405" r:id="rId44"/>
    <p:sldId id="310" r:id="rId45"/>
    <p:sldId id="311" r:id="rId46"/>
    <p:sldId id="312" r:id="rId47"/>
    <p:sldId id="406" r:id="rId48"/>
    <p:sldId id="313" r:id="rId49"/>
    <p:sldId id="314" r:id="rId50"/>
    <p:sldId id="407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66607" autoAdjust="0"/>
  </p:normalViewPr>
  <p:slideViewPr>
    <p:cSldViewPr snapToGrid="0">
      <p:cViewPr varScale="1">
        <p:scale>
          <a:sx n="49" d="100"/>
          <a:sy n="49" d="100"/>
        </p:scale>
        <p:origin x="136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C7EDE-48A2-4DBD-9EBD-326911B3EFB4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14E0F-4AAD-4245-9AD0-5538B52381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32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221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647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19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090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234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592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23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354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198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738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44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415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245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107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871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472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54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348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314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362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347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58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05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680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757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106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703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341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078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4490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83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4050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80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34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21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7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spc="-10" dirty="0" smtClean="0">
                <a:solidFill>
                  <a:srgbClr val="404040"/>
                </a:solidFill>
                <a:cs typeface="Cambria Math"/>
              </a:rPr>
              <a:t> </a:t>
            </a:r>
            <a:endParaRPr lang="pt-BR" sz="1200" spc="-10" dirty="0" smtClean="0">
              <a:solidFill>
                <a:srgbClr val="404040"/>
              </a:solidFill>
              <a:cs typeface="Cambria Math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5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570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4E0F-4AAD-4245-9AD0-5538B523818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59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EB8-C125-4E4E-B730-F4F8DCC7B85C}" type="datetime1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1900-72C9-4283-B580-7FA74D29FCF5}" type="datetime1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97B6-9EA4-4D6E-B3F2-0D4A7434301A}" type="datetime1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09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6845D-CCD4-4940-9F65-1B0BCC52C787}" type="datetime1">
              <a:rPr lang="pt-BR" smtClean="0"/>
              <a:t>11/11/2021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9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563-831D-4A46-9FD8-2B33D40387EA}" type="datetime1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82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C5C5-3184-446D-8899-77630E5B49D1}" type="datetime1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3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E34-7FD3-494B-A721-D9DF7F1A23A2}" type="datetime1">
              <a:rPr lang="pt-BR" smtClean="0"/>
              <a:t>11/11/2021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2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9D8D-E832-4950-83A2-0EFA9F7E74C3}" type="datetime1">
              <a:rPr lang="pt-BR" smtClean="0"/>
              <a:t>11/11/2021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1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404-F2DC-434E-B5D4-1BCD663A65CF}" type="datetime1">
              <a:rPr lang="pt-BR" smtClean="0"/>
              <a:t>11/11/2021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99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1B0A-0918-4141-8FA3-D2A5A050931C}" type="datetime1">
              <a:rPr lang="pt-BR" smtClean="0"/>
              <a:t>11/11/2021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34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AE09-B9BB-4D11-8E54-DF8323F0DE55}" type="datetime1">
              <a:rPr lang="pt-BR" smtClean="0"/>
              <a:t>11/11/2021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61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30E-06DE-46AB-A036-3706D6B0F871}" type="datetime1">
              <a:rPr lang="pt-BR" smtClean="0"/>
              <a:t>11/11/2021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49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051D-996A-4B44-8814-7AF2306792D7}" type="datetime1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42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mailto:elidamarnunes@usp.b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15853" y="344243"/>
            <a:ext cx="9007003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Disciplina: ACH5527-Biorremediação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06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BIOLOGIA MOLECULAR E ENGENHARIA GENÉTICA APLICADA À BIORREMEDIAÇÃO</a:t>
            </a:r>
            <a:endParaRPr lang="pt-BR" altLang="en-US" sz="3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 </a:t>
            </a: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27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Setembro de 2021</a:t>
            </a:r>
            <a:endParaRPr lang="pt-BR" altLang="en-US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4853" y="1584952"/>
            <a:ext cx="11957147" cy="116249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41655" indent="-342900" algn="just">
              <a:lnSpc>
                <a:spcPct val="150000"/>
              </a:lnSpc>
              <a:tabLst>
                <a:tab pos="354965" algn="l"/>
              </a:tabLst>
            </a:pP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• Usa microrganismos porque crescem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rapidamente e na maioria dos casos são fáceis de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cultivar.</a:t>
            </a:r>
            <a:endParaRPr lang="pt-BR" sz="2400" spc="-10" dirty="0">
              <a:solidFill>
                <a:srgbClr val="404040"/>
              </a:solidFill>
              <a:cs typeface="Cambria Math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84707" y="741696"/>
            <a:ext cx="1657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These disease-fighting bacteria produce echoes detectable by ultrasound |  Science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94" y="3165759"/>
            <a:ext cx="6287901" cy="33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8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647" y="2316796"/>
            <a:ext cx="5739536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2260" indent="-342900" algn="just">
              <a:lnSpc>
                <a:spcPct val="150000"/>
              </a:lnSpc>
              <a:tabLst>
                <a:tab pos="354965" algn="l"/>
              </a:tabLst>
            </a:pP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•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O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uso de microrganismos é muito mais ecologicamente correto do que o método convencional de síntese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química/usam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menos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energia/recursos renováveis</a:t>
            </a:r>
            <a:r>
              <a:rPr lang="pt-BR" dirty="0">
                <a:cs typeface="Cambria Math"/>
              </a:rPr>
              <a:t>.</a:t>
            </a:r>
            <a:endParaRPr lang="pt-BR" sz="2400" spc="-10" dirty="0" smtClean="0">
              <a:solidFill>
                <a:srgbClr val="404040"/>
              </a:solidFill>
              <a:cs typeface="Cambria Math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42763" y="713767"/>
            <a:ext cx="1667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Bioremediation: principles and applications in environmental management -  ScienceDi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16" y="1298542"/>
            <a:ext cx="5215023" cy="542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2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4305" y="1230716"/>
            <a:ext cx="11794924" cy="389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dirty="0" smtClean="0">
                <a:solidFill>
                  <a:srgbClr val="0070C0"/>
                </a:solidFill>
                <a:cs typeface="Cambria Math"/>
              </a:rPr>
              <a:t>O que é preciso para manipular microrganismos </a:t>
            </a:r>
            <a:r>
              <a:rPr lang="pt-BR" sz="2400" dirty="0">
                <a:solidFill>
                  <a:srgbClr val="0070C0"/>
                </a:solidFill>
                <a:cs typeface="Cambria Math"/>
              </a:rPr>
              <a:t>para </a:t>
            </a:r>
            <a:r>
              <a:rPr lang="pt-BR" sz="2400" dirty="0" smtClean="0">
                <a:solidFill>
                  <a:srgbClr val="0070C0"/>
                </a:solidFill>
                <a:cs typeface="Cambria Math"/>
              </a:rPr>
              <a:t>expressar as </a:t>
            </a:r>
            <a:r>
              <a:rPr lang="pt-BR" sz="2400" dirty="0">
                <a:solidFill>
                  <a:srgbClr val="0070C0"/>
                </a:solidFill>
                <a:cs typeface="Cambria Math"/>
              </a:rPr>
              <a:t>características </a:t>
            </a:r>
            <a:r>
              <a:rPr lang="pt-BR" sz="2400" dirty="0" smtClean="0">
                <a:solidFill>
                  <a:srgbClr val="0070C0"/>
                </a:solidFill>
                <a:cs typeface="Cambria Math"/>
              </a:rPr>
              <a:t>desejadas?</a:t>
            </a:r>
            <a:endParaRPr lang="pt-BR" sz="2400" dirty="0">
              <a:solidFill>
                <a:srgbClr val="0070C0"/>
              </a:solidFill>
              <a:cs typeface="Cambria Math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i="1" dirty="0" smtClean="0">
                <a:cs typeface="Cambria Math"/>
              </a:rPr>
              <a:t>i) </a:t>
            </a:r>
            <a:r>
              <a:rPr lang="pt-BR" sz="2400" dirty="0" smtClean="0">
                <a:cs typeface="Cambria Math"/>
              </a:rPr>
              <a:t>Método </a:t>
            </a:r>
            <a:r>
              <a:rPr lang="pt-BR" sz="2400" dirty="0">
                <a:cs typeface="Cambria Math"/>
              </a:rPr>
              <a:t>de transferência de </a:t>
            </a:r>
            <a:r>
              <a:rPr lang="pt-BR" sz="2400" dirty="0" smtClean="0">
                <a:cs typeface="Cambria Math"/>
              </a:rPr>
              <a:t>genes para </a:t>
            </a:r>
            <a:r>
              <a:rPr lang="pt-BR" sz="2400" dirty="0">
                <a:cs typeface="Cambria Math"/>
              </a:rPr>
              <a:t>entregar os genes selecionados em hospedeiros </a:t>
            </a:r>
            <a:r>
              <a:rPr lang="pt-BR" sz="2400" dirty="0" smtClean="0">
                <a:cs typeface="Cambria Math"/>
              </a:rPr>
              <a:t>desejados</a:t>
            </a: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i="1" dirty="0" err="1" smtClean="0">
                <a:cs typeface="Cambria Math"/>
              </a:rPr>
              <a:t>ii</a:t>
            </a:r>
            <a:r>
              <a:rPr lang="pt-BR" sz="2400" i="1" dirty="0" smtClean="0">
                <a:cs typeface="Cambria Math"/>
              </a:rPr>
              <a:t>) </a:t>
            </a:r>
            <a:r>
              <a:rPr lang="pt-BR" sz="2400" dirty="0" smtClean="0">
                <a:cs typeface="Cambria Math"/>
              </a:rPr>
              <a:t>Vetor </a:t>
            </a:r>
            <a:r>
              <a:rPr lang="pt-BR" sz="2400" dirty="0">
                <a:cs typeface="Cambria Math"/>
              </a:rPr>
              <a:t>de clonagem: </a:t>
            </a:r>
            <a:r>
              <a:rPr lang="pt-BR" sz="2400" dirty="0" smtClean="0">
                <a:cs typeface="Cambria Math"/>
              </a:rPr>
              <a:t>para </a:t>
            </a:r>
            <a:r>
              <a:rPr lang="pt-BR" sz="2400" dirty="0">
                <a:cs typeface="Cambria Math"/>
              </a:rPr>
              <a:t>realizar modificações </a:t>
            </a:r>
            <a:r>
              <a:rPr lang="pt-BR" sz="2400" dirty="0" smtClean="0">
                <a:cs typeface="Cambria Math"/>
              </a:rPr>
              <a:t>genéticas,  dependendo da </a:t>
            </a:r>
            <a:r>
              <a:rPr lang="pt-BR" sz="2400" dirty="0">
                <a:cs typeface="Cambria Math"/>
              </a:rPr>
              <a:t>escolha da transferência de genes </a:t>
            </a:r>
            <a:endParaRPr lang="pt-BR" sz="2400" dirty="0" smtClean="0">
              <a:cs typeface="Cambria Math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i="1" dirty="0" err="1" smtClean="0">
                <a:cs typeface="Cambria Math"/>
              </a:rPr>
              <a:t>iii</a:t>
            </a:r>
            <a:r>
              <a:rPr lang="pt-BR" sz="2400" i="1" dirty="0" smtClean="0">
                <a:cs typeface="Cambria Math"/>
              </a:rPr>
              <a:t>) </a:t>
            </a:r>
            <a:r>
              <a:rPr lang="pt-BR" sz="2400" dirty="0" smtClean="0">
                <a:cs typeface="Cambria Math"/>
              </a:rPr>
              <a:t>Promotores para </a:t>
            </a:r>
            <a:r>
              <a:rPr lang="pt-BR" sz="2400" dirty="0">
                <a:cs typeface="Cambria Math"/>
              </a:rPr>
              <a:t>controlar a expressão dos genes </a:t>
            </a:r>
            <a:r>
              <a:rPr lang="pt-BR" sz="2400" dirty="0" smtClean="0">
                <a:cs typeface="Cambria Math"/>
              </a:rPr>
              <a:t>desejados</a:t>
            </a: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i="1" dirty="0" err="1" smtClean="0">
                <a:cs typeface="Cambria Math"/>
              </a:rPr>
              <a:t>iv</a:t>
            </a:r>
            <a:r>
              <a:rPr lang="pt-BR" sz="2400" i="1" dirty="0" smtClean="0">
                <a:cs typeface="Cambria Math"/>
              </a:rPr>
              <a:t>) </a:t>
            </a:r>
            <a:r>
              <a:rPr lang="pt-BR" sz="2400" dirty="0" smtClean="0">
                <a:cs typeface="Cambria Math"/>
              </a:rPr>
              <a:t>Genes </a:t>
            </a:r>
            <a:r>
              <a:rPr lang="pt-BR" sz="2400" dirty="0">
                <a:cs typeface="Cambria Math"/>
              </a:rPr>
              <a:t>marcadores selecionáveis para identificar microrganismos recombinantes</a:t>
            </a:r>
            <a:endParaRPr sz="2400" dirty="0">
              <a:cs typeface="Cambria Math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12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56577" y="769051"/>
            <a:ext cx="5370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Ferramentas para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Os princípios da clonagem molecular: DNA recombin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78" y="5122166"/>
            <a:ext cx="5129006" cy="16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2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72934" y="1522264"/>
            <a:ext cx="4019363" cy="161133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527050" indent="-514350" algn="just">
              <a:lnSpc>
                <a:spcPct val="150000"/>
              </a:lnSpc>
              <a:buAutoNum type="romanLcParenR"/>
            </a:pPr>
            <a:r>
              <a:rPr lang="pt-BR" sz="2200" dirty="0" smtClean="0">
                <a:solidFill>
                  <a:srgbClr val="0070C0"/>
                </a:solidFill>
                <a:cs typeface="Microsoft YaHei UI Light"/>
              </a:rPr>
              <a:t>Transformação: </a:t>
            </a:r>
          </a:p>
          <a:p>
            <a:pPr marL="527050" indent="-514350" algn="just">
              <a:lnSpc>
                <a:spcPct val="150000"/>
              </a:lnSpc>
              <a:buAutoNum type="romanLcParenR"/>
            </a:pPr>
            <a:r>
              <a:rPr lang="pt-BR" sz="2200" dirty="0" err="1" smtClean="0">
                <a:solidFill>
                  <a:srgbClr val="0070C0"/>
                </a:solidFill>
                <a:cs typeface="Microsoft YaHei UI Light"/>
              </a:rPr>
              <a:t>Eletroporação</a:t>
            </a:r>
            <a:r>
              <a:rPr lang="pt-BR" sz="2200" dirty="0" smtClean="0">
                <a:solidFill>
                  <a:srgbClr val="0070C0"/>
                </a:solidFill>
                <a:cs typeface="Microsoft YaHei UI Light"/>
              </a:rPr>
              <a:t>: </a:t>
            </a:r>
          </a:p>
          <a:p>
            <a:pPr marL="527050" indent="-514350" algn="just">
              <a:lnSpc>
                <a:spcPct val="150000"/>
              </a:lnSpc>
              <a:buAutoNum type="romanLcParenR"/>
            </a:pPr>
            <a:r>
              <a:rPr lang="pt-BR" sz="2200" dirty="0" smtClean="0">
                <a:solidFill>
                  <a:srgbClr val="0070C0"/>
                </a:solidFill>
                <a:cs typeface="Microsoft YaHei UI Light"/>
              </a:rPr>
              <a:t>Conjugação:</a:t>
            </a:r>
            <a:endParaRPr sz="2200" dirty="0">
              <a:cs typeface="Microsoft YaHei UI Ligh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13</a:t>
            </a:fld>
            <a:endParaRPr lang="pt-BR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65088" y="744309"/>
            <a:ext cx="439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Métodos de Transferência Gênica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Os princípios da clonagem molecular: DNA recombin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69" y="3133603"/>
            <a:ext cx="8713631" cy="3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2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Estratégias para Engenharia Genética de Microrganismos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6150" name="Picture 6" descr="DNA plasmidial contendo o cassete de transformação (plasmídeo Ti)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68" y="2035895"/>
            <a:ext cx="8262954" cy="468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9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3152" y="1119848"/>
            <a:ext cx="11462992" cy="2951449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b="1" dirty="0">
                <a:solidFill>
                  <a:srgbClr val="FF0000"/>
                </a:solidFill>
                <a:cs typeface="Myanmar Text"/>
              </a:rPr>
              <a:t>Saúde humana</a:t>
            </a:r>
          </a:p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u="sng" dirty="0" smtClean="0">
                <a:solidFill>
                  <a:srgbClr val="0070C0"/>
                </a:solidFill>
                <a:cs typeface="Myanmar Text"/>
              </a:rPr>
              <a:t>Proteínas </a:t>
            </a:r>
            <a:r>
              <a:rPr lang="pt-BR" sz="2400" u="sng" dirty="0">
                <a:solidFill>
                  <a:srgbClr val="0070C0"/>
                </a:solidFill>
                <a:cs typeface="Myanmar Text"/>
              </a:rPr>
              <a:t>terapêuticas </a:t>
            </a:r>
            <a:r>
              <a:rPr lang="pt-BR" sz="2400" u="sng" dirty="0" smtClean="0">
                <a:solidFill>
                  <a:srgbClr val="0070C0"/>
                </a:solidFill>
                <a:cs typeface="Myanmar Text"/>
              </a:rPr>
              <a:t>recombinantes</a:t>
            </a:r>
          </a:p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dirty="0" smtClean="0">
                <a:cs typeface="Myanmar Text"/>
              </a:rPr>
              <a:t>1</a:t>
            </a:r>
            <a:r>
              <a:rPr lang="pt-BR" sz="2400" dirty="0">
                <a:cs typeface="Myanmar Text"/>
              </a:rPr>
              <a:t>. Insulina humana - Herbert Boyer 1978 </a:t>
            </a:r>
            <a:r>
              <a:rPr lang="pt-BR" sz="2400" dirty="0" smtClean="0">
                <a:cs typeface="Myanmar Text"/>
              </a:rPr>
              <a:t>– fez a 1a </a:t>
            </a:r>
            <a:r>
              <a:rPr lang="pt-BR" sz="2400" dirty="0">
                <a:cs typeface="Myanmar Text"/>
              </a:rPr>
              <a:t>proteína terapêutica recombinante aprovada pelo FDA em </a:t>
            </a:r>
            <a:r>
              <a:rPr lang="pt-BR" sz="2400" dirty="0" smtClean="0">
                <a:cs typeface="Myanmar Text"/>
              </a:rPr>
              <a:t>1982, produzida </a:t>
            </a:r>
            <a:r>
              <a:rPr lang="pt-BR" sz="2400" dirty="0">
                <a:cs typeface="Myanmar Text"/>
              </a:rPr>
              <a:t>por engenharia genética de E. coli contendo</a:t>
            </a:r>
          </a:p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dirty="0">
                <a:cs typeface="Myanmar Text"/>
              </a:rPr>
              <a:t>genes da insulina do </a:t>
            </a:r>
            <a:r>
              <a:rPr lang="pt-BR" sz="2400" dirty="0" smtClean="0">
                <a:cs typeface="Myanmar Text"/>
              </a:rPr>
              <a:t>homem.</a:t>
            </a:r>
            <a:endParaRPr lang="pt-BR" sz="2400" dirty="0">
              <a:cs typeface="Myanmar Tex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Aplicações dos Produtos derivados de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Produção biotecnológica de proteínas: um guia prático para iniciantes -  Profissão Biot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61" y="3954135"/>
            <a:ext cx="6835659" cy="28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3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combinant Vac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3" y="2645975"/>
            <a:ext cx="5304817" cy="42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093" y="1351129"/>
            <a:ext cx="11867347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spc="-10" dirty="0" smtClean="0">
                <a:solidFill>
                  <a:srgbClr val="FF0000"/>
                </a:solidFill>
                <a:latin typeface="+mn-lt"/>
                <a:cs typeface="Gabriola"/>
              </a:rPr>
              <a:t>Saúde </a:t>
            </a:r>
            <a:r>
              <a:rPr sz="2400" b="1" i="0" spc="-10" dirty="0" smtClean="0">
                <a:solidFill>
                  <a:srgbClr val="FF0000"/>
                </a:solidFill>
                <a:latin typeface="+mn-lt"/>
                <a:cs typeface="Gabriola"/>
              </a:rPr>
              <a:t>Animal</a:t>
            </a:r>
            <a:r>
              <a:rPr lang="pt-BR" sz="2400" i="0" spc="-10" dirty="0" smtClean="0">
                <a:solidFill>
                  <a:srgbClr val="FF0000"/>
                </a:solidFill>
                <a:latin typeface="+mn-lt"/>
                <a:cs typeface="Gabriola"/>
              </a:rPr>
              <a:t/>
            </a:r>
            <a:br>
              <a:rPr lang="pt-BR" sz="2400" i="0" spc="-10" dirty="0" smtClean="0">
                <a:solidFill>
                  <a:srgbClr val="FF0000"/>
                </a:solidFill>
                <a:latin typeface="+mn-lt"/>
                <a:cs typeface="Gabriola"/>
              </a:rPr>
            </a:br>
            <a:r>
              <a:rPr lang="pt-BR" sz="2400" u="sng" spc="-10" dirty="0">
                <a:solidFill>
                  <a:srgbClr val="0070C0"/>
                </a:solidFill>
                <a:latin typeface="+mn-lt"/>
                <a:cs typeface="Gabriola"/>
              </a:rPr>
              <a:t>Vacinas recombinantes</a:t>
            </a:r>
            <a:r>
              <a:rPr lang="pt-BR" sz="2400" spc="-10" dirty="0">
                <a:solidFill>
                  <a:srgbClr val="FF0000"/>
                </a:solidFill>
                <a:latin typeface="+mn-lt"/>
                <a:cs typeface="Gabriola"/>
              </a:rPr>
              <a:t/>
            </a:r>
            <a:br>
              <a:rPr lang="pt-BR" sz="2400" spc="-10" dirty="0">
                <a:solidFill>
                  <a:srgbClr val="FF0000"/>
                </a:solidFill>
                <a:latin typeface="+mn-lt"/>
                <a:cs typeface="Gabriola"/>
              </a:rPr>
            </a:br>
            <a:r>
              <a:rPr lang="pt-BR" sz="2400" spc="-10" dirty="0">
                <a:latin typeface="+mn-lt"/>
                <a:cs typeface="Gabriola"/>
              </a:rPr>
              <a:t>1. </a:t>
            </a:r>
            <a:r>
              <a:rPr lang="pt-BR" sz="2400" spc="-10" dirty="0" smtClean="0">
                <a:latin typeface="+mn-lt"/>
                <a:cs typeface="Gabriola"/>
              </a:rPr>
              <a:t>Tratamento </a:t>
            </a:r>
            <a:r>
              <a:rPr lang="pt-BR" sz="2400" spc="-10" dirty="0" err="1" smtClean="0">
                <a:latin typeface="+mn-lt"/>
                <a:cs typeface="Gabriola"/>
              </a:rPr>
              <a:t>anti-rábico</a:t>
            </a:r>
            <a:r>
              <a:rPr lang="pt-BR" sz="2400" spc="-10" dirty="0" smtClean="0">
                <a:latin typeface="+mn-lt"/>
                <a:cs typeface="Gabriola"/>
              </a:rPr>
              <a:t> </a:t>
            </a:r>
            <a:r>
              <a:rPr lang="el-GR" sz="2400" spc="-10" dirty="0">
                <a:latin typeface="+mn-lt"/>
                <a:cs typeface="Gabriola"/>
              </a:rPr>
              <a:t>ϒ </a:t>
            </a:r>
            <a:r>
              <a:rPr lang="pt-BR" sz="2400" spc="-10" dirty="0" smtClean="0">
                <a:latin typeface="+mn-lt"/>
                <a:cs typeface="Gabriola"/>
              </a:rPr>
              <a:t>globulina, para eliminar a raiva</a:t>
            </a:r>
            <a:br>
              <a:rPr lang="pt-BR" sz="2400" spc="-10" dirty="0" smtClean="0">
                <a:latin typeface="+mn-lt"/>
                <a:cs typeface="Gabriola"/>
              </a:rPr>
            </a:br>
            <a:r>
              <a:rPr lang="pt-BR" sz="2400" spc="-10" dirty="0" smtClean="0">
                <a:latin typeface="+mn-lt"/>
                <a:cs typeface="Gabriola"/>
              </a:rPr>
              <a:t/>
            </a:r>
            <a:br>
              <a:rPr lang="pt-BR" sz="2400" spc="-10" dirty="0" smtClean="0">
                <a:latin typeface="+mn-lt"/>
                <a:cs typeface="Gabriola"/>
              </a:rPr>
            </a:br>
            <a:r>
              <a:rPr lang="pt-BR" sz="2400" b="1" dirty="0" smtClean="0">
                <a:solidFill>
                  <a:srgbClr val="FF0000"/>
                </a:solidFill>
                <a:latin typeface="+mn-lt"/>
              </a:rPr>
              <a:t>Industria </a:t>
            </a:r>
            <a:r>
              <a:rPr lang="pt-BR" sz="2400" b="1" dirty="0">
                <a:solidFill>
                  <a:srgbClr val="FF0000"/>
                </a:solidFill>
                <a:latin typeface="+mn-lt"/>
              </a:rPr>
              <a:t>têxtil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u="sng" dirty="0" smtClean="0">
                <a:solidFill>
                  <a:srgbClr val="0070C0"/>
                </a:solidFill>
                <a:latin typeface="+mn-lt"/>
              </a:rPr>
              <a:t>Tratamento têxtil </a:t>
            </a: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1. Feito com α-amilase </a:t>
            </a:r>
            <a:r>
              <a:rPr lang="pt-BR" sz="2400" dirty="0">
                <a:latin typeface="+mn-lt"/>
              </a:rPr>
              <a:t>de </a:t>
            </a:r>
            <a:r>
              <a:rPr lang="pt-BR" sz="2400" i="1" dirty="0" err="1">
                <a:latin typeface="+mn-lt"/>
              </a:rPr>
              <a:t>Bacillus</a:t>
            </a:r>
            <a:r>
              <a:rPr lang="pt-BR" sz="2400" i="1" dirty="0">
                <a:latin typeface="+mn-lt"/>
              </a:rPr>
              <a:t> </a:t>
            </a:r>
            <a:r>
              <a:rPr lang="pt-BR" sz="2400" i="1" dirty="0" err="1" smtClean="0">
                <a:latin typeface="+mn-lt"/>
              </a:rPr>
              <a:t>stearothermophilus</a:t>
            </a:r>
            <a:endParaRPr sz="2400" dirty="0">
              <a:solidFill>
                <a:srgbClr val="FF0000"/>
              </a:solidFill>
              <a:latin typeface="+mn-lt"/>
              <a:cs typeface="Gabriola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16</a:t>
            </a:fld>
            <a:endParaRPr lang="pt-BR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Aplicações dos Produtos derivados de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6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5969" y="1423550"/>
            <a:ext cx="11925402" cy="502765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r>
              <a:rPr lang="pt-BR" sz="2400" b="1" dirty="0" smtClean="0">
                <a:solidFill>
                  <a:srgbClr val="FF0000"/>
                </a:solidFill>
                <a:cs typeface="Myanmar Text"/>
              </a:rPr>
              <a:t>Agricultura</a:t>
            </a:r>
          </a:p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r>
              <a:rPr lang="pt-BR" sz="2400" dirty="0" smtClean="0">
                <a:cs typeface="Myanmar Text"/>
              </a:rPr>
              <a:t> </a:t>
            </a:r>
            <a:r>
              <a:rPr lang="pt-BR" sz="2400" u="sng" spc="-10" dirty="0" smtClean="0">
                <a:solidFill>
                  <a:srgbClr val="0070C0"/>
                </a:solidFill>
                <a:cs typeface="Gabriola"/>
              </a:rPr>
              <a:t>Fixação de Nitrogênio </a:t>
            </a:r>
          </a:p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r>
              <a:rPr lang="pt-BR" sz="2400" spc="-10" dirty="0" smtClean="0">
                <a:solidFill>
                  <a:srgbClr val="0070C0"/>
                </a:solidFill>
                <a:cs typeface="Myanmar Text"/>
              </a:rPr>
              <a:t>     </a:t>
            </a:r>
            <a:r>
              <a:rPr lang="pt-BR" sz="2400" dirty="0" smtClean="0">
                <a:cs typeface="Myanmar Text"/>
              </a:rPr>
              <a:t>Os </a:t>
            </a:r>
            <a:r>
              <a:rPr lang="pt-BR" sz="2400" dirty="0">
                <a:cs typeface="Myanmar Text"/>
              </a:rPr>
              <a:t>genes fixadores de nitrogênio </a:t>
            </a:r>
            <a:r>
              <a:rPr lang="pt-BR" sz="2400" dirty="0" err="1">
                <a:cs typeface="Myanmar Text"/>
              </a:rPr>
              <a:t>nif</a:t>
            </a:r>
            <a:r>
              <a:rPr lang="pt-BR" sz="2400" dirty="0">
                <a:cs typeface="Myanmar Text"/>
              </a:rPr>
              <a:t> L &amp; </a:t>
            </a:r>
            <a:r>
              <a:rPr lang="pt-BR" sz="2400" dirty="0" err="1">
                <a:cs typeface="Myanmar Text"/>
              </a:rPr>
              <a:t>nif</a:t>
            </a:r>
            <a:r>
              <a:rPr lang="pt-BR" sz="2400" dirty="0">
                <a:cs typeface="Myanmar Text"/>
              </a:rPr>
              <a:t> A podem ser inseridos na cepa </a:t>
            </a:r>
            <a:r>
              <a:rPr lang="pt-BR" sz="2400" dirty="0" smtClean="0">
                <a:cs typeface="Myanmar Text"/>
              </a:rPr>
              <a:t>de bactérias </a:t>
            </a:r>
            <a:r>
              <a:rPr lang="pt-BR" sz="2400" i="1" dirty="0" err="1">
                <a:cs typeface="Myanmar Text"/>
              </a:rPr>
              <a:t>Rhizobium</a:t>
            </a:r>
            <a:r>
              <a:rPr lang="pt-BR" sz="2400" i="1" dirty="0">
                <a:cs typeface="Myanmar Text"/>
              </a:rPr>
              <a:t> </a:t>
            </a:r>
            <a:r>
              <a:rPr lang="pt-BR" sz="2400" i="1" dirty="0" err="1">
                <a:cs typeface="Myanmar Text"/>
              </a:rPr>
              <a:t>meliloti</a:t>
            </a:r>
            <a:r>
              <a:rPr lang="pt-BR" sz="2400" dirty="0">
                <a:cs typeface="Myanmar Text"/>
              </a:rPr>
              <a:t>, aumentando a quantidade de nitrogênio fixada por essas </a:t>
            </a:r>
            <a:r>
              <a:rPr lang="pt-BR" sz="2400" dirty="0" smtClean="0">
                <a:cs typeface="Myanmar Text"/>
              </a:rPr>
              <a:t>bactérias</a:t>
            </a:r>
          </a:p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endParaRPr lang="pt-BR" sz="2400" b="1" dirty="0">
              <a:solidFill>
                <a:srgbClr val="FF0000"/>
              </a:solidFill>
              <a:cs typeface="Myanmar Text"/>
            </a:endParaRPr>
          </a:p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r>
              <a:rPr lang="pt-BR" sz="2400" b="1" dirty="0" smtClean="0">
                <a:solidFill>
                  <a:srgbClr val="FF0000"/>
                </a:solidFill>
                <a:cs typeface="Myanmar Text"/>
              </a:rPr>
              <a:t>Inseticida </a:t>
            </a:r>
            <a:endParaRPr lang="pt-BR" sz="2400" b="1" dirty="0">
              <a:solidFill>
                <a:srgbClr val="FF0000"/>
              </a:solidFill>
              <a:cs typeface="Myanmar Text"/>
            </a:endParaRPr>
          </a:p>
          <a:p>
            <a:pPr marL="355600" algn="just">
              <a:lnSpc>
                <a:spcPct val="150000"/>
              </a:lnSpc>
            </a:pPr>
            <a:r>
              <a:rPr lang="pt-BR" sz="2400" dirty="0">
                <a:cs typeface="Myanmar Text"/>
              </a:rPr>
              <a:t>O gene da toxina de </a:t>
            </a:r>
            <a:r>
              <a:rPr lang="pt-BR" sz="2400" i="1" dirty="0" err="1">
                <a:cs typeface="Myanmar Text"/>
              </a:rPr>
              <a:t>Bacillus</a:t>
            </a:r>
            <a:r>
              <a:rPr lang="pt-BR" sz="2400" i="1" dirty="0">
                <a:cs typeface="Myanmar Text"/>
              </a:rPr>
              <a:t> </a:t>
            </a:r>
            <a:r>
              <a:rPr lang="pt-BR" sz="2400" i="1" dirty="0" err="1">
                <a:cs typeface="Myanmar Text"/>
              </a:rPr>
              <a:t>thuringensis</a:t>
            </a:r>
            <a:r>
              <a:rPr lang="pt-BR" sz="2400" i="1" dirty="0">
                <a:cs typeface="Myanmar Text"/>
              </a:rPr>
              <a:t> </a:t>
            </a:r>
            <a:r>
              <a:rPr lang="pt-BR" sz="2400" i="1" dirty="0" err="1">
                <a:cs typeface="Myanmar Text"/>
              </a:rPr>
              <a:t>israelensis</a:t>
            </a:r>
            <a:r>
              <a:rPr lang="pt-BR" sz="2400" i="1" dirty="0">
                <a:cs typeface="Myanmar Text"/>
              </a:rPr>
              <a:t> </a:t>
            </a:r>
            <a:r>
              <a:rPr lang="pt-BR" sz="2400" dirty="0">
                <a:cs typeface="Myanmar Text"/>
              </a:rPr>
              <a:t>é inserido em </a:t>
            </a:r>
            <a:r>
              <a:rPr lang="pt-BR" sz="2400" i="1" dirty="0" err="1" smtClean="0">
                <a:cs typeface="Myanmar Text"/>
              </a:rPr>
              <a:t>Synechocystis</a:t>
            </a:r>
            <a:r>
              <a:rPr lang="pt-BR" sz="2400" dirty="0" smtClean="0">
                <a:cs typeface="Myanmar Text"/>
              </a:rPr>
              <a:t> que </a:t>
            </a:r>
            <a:r>
              <a:rPr lang="pt-BR" sz="2400" dirty="0">
                <a:cs typeface="Myanmar Text"/>
              </a:rPr>
              <a:t>são fonte de alimento das larvas do </a:t>
            </a:r>
            <a:r>
              <a:rPr lang="pt-BR" sz="2400" dirty="0" smtClean="0">
                <a:cs typeface="Myanmar Text"/>
              </a:rPr>
              <a:t>mosquito, sendo essa proteína </a:t>
            </a:r>
            <a:r>
              <a:rPr lang="pt-BR" sz="2400" dirty="0">
                <a:cs typeface="Myanmar Text"/>
              </a:rPr>
              <a:t>inseticida </a:t>
            </a:r>
            <a:r>
              <a:rPr lang="pt-BR" sz="2400" dirty="0" smtClean="0">
                <a:cs typeface="Myanmar Text"/>
              </a:rPr>
              <a:t>tóxica </a:t>
            </a:r>
            <a:r>
              <a:rPr lang="pt-BR" sz="2400" dirty="0">
                <a:cs typeface="Myanmar Text"/>
              </a:rPr>
              <a:t>quando ingerida </a:t>
            </a:r>
            <a:r>
              <a:rPr lang="pt-BR" sz="2400" dirty="0" smtClean="0">
                <a:cs typeface="Myanmar Text"/>
              </a:rPr>
              <a:t>pelos larvas do mosquito.</a:t>
            </a:r>
            <a:endParaRPr sz="2400" dirty="0">
              <a:cs typeface="Myanmar Tex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Aplicações dos Produtos derivados de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8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6647" y="1606650"/>
            <a:ext cx="9744710" cy="344773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">
              <a:lnSpc>
                <a:spcPct val="150000"/>
              </a:lnSpc>
              <a:tabLst>
                <a:tab pos="380365" algn="l"/>
              </a:tabLst>
            </a:pPr>
            <a:r>
              <a:rPr lang="pt-BR" sz="2400" b="1" dirty="0" smtClean="0">
                <a:solidFill>
                  <a:srgbClr val="FF0000"/>
                </a:solidFill>
                <a:cs typeface="Myanmar Text"/>
              </a:rPr>
              <a:t>Indústrias Alimentícias</a:t>
            </a:r>
          </a:p>
          <a:p>
            <a:pPr marL="38100">
              <a:lnSpc>
                <a:spcPct val="150000"/>
              </a:lnSpc>
              <a:tabLst>
                <a:tab pos="380365" algn="l"/>
              </a:tabLst>
            </a:pPr>
            <a:r>
              <a:rPr lang="pt-BR" sz="2400" u="sng" dirty="0" smtClean="0">
                <a:solidFill>
                  <a:srgbClr val="0070C0"/>
                </a:solidFill>
                <a:cs typeface="Myanmar Text"/>
              </a:rPr>
              <a:t>Fabricação </a:t>
            </a:r>
            <a:r>
              <a:rPr lang="pt-BR" sz="2400" u="sng" dirty="0">
                <a:solidFill>
                  <a:srgbClr val="0070C0"/>
                </a:solidFill>
                <a:cs typeface="Myanmar Text"/>
              </a:rPr>
              <a:t>de queijo para produzir </a:t>
            </a:r>
            <a:r>
              <a:rPr lang="pt-BR" sz="2400" u="sng" dirty="0" smtClean="0">
                <a:solidFill>
                  <a:srgbClr val="0070C0"/>
                </a:solidFill>
                <a:cs typeface="Myanmar Text"/>
              </a:rPr>
              <a:t>quimosina</a:t>
            </a:r>
          </a:p>
          <a:p>
            <a:pPr marL="38100">
              <a:lnSpc>
                <a:spcPct val="150000"/>
              </a:lnSpc>
              <a:tabLst>
                <a:tab pos="380365" algn="l"/>
              </a:tabLst>
            </a:pPr>
            <a:endParaRPr lang="pt-BR" sz="2400" u="sng" dirty="0">
              <a:solidFill>
                <a:srgbClr val="0070C0"/>
              </a:solidFill>
              <a:cs typeface="Myanmar Text"/>
            </a:endParaRPr>
          </a:p>
          <a:p>
            <a:pPr marL="381000" indent="-342900">
              <a:lnSpc>
                <a:spcPct val="150000"/>
              </a:lnSpc>
              <a:buFontTx/>
              <a:buChar char="-"/>
              <a:tabLst>
                <a:tab pos="380365" algn="l"/>
              </a:tabLst>
            </a:pPr>
            <a:r>
              <a:rPr lang="pt-BR" sz="2400" i="1" dirty="0" err="1" smtClean="0">
                <a:cs typeface="Myanmar Text"/>
              </a:rPr>
              <a:t>Rhizomucormiebi</a:t>
            </a:r>
            <a:endParaRPr lang="pt-BR" sz="2400" i="1" dirty="0" smtClean="0">
              <a:cs typeface="Myanmar Text"/>
            </a:endParaRPr>
          </a:p>
          <a:p>
            <a:pPr marL="381000" indent="-342900">
              <a:lnSpc>
                <a:spcPct val="150000"/>
              </a:lnSpc>
              <a:buFontTx/>
              <a:buChar char="-"/>
              <a:tabLst>
                <a:tab pos="380365" algn="l"/>
              </a:tabLst>
            </a:pPr>
            <a:r>
              <a:rPr lang="pt-BR" sz="2400" i="1" dirty="0" err="1" smtClean="0">
                <a:cs typeface="Myanmar Text"/>
              </a:rPr>
              <a:t>Endothia</a:t>
            </a:r>
            <a:r>
              <a:rPr lang="pt-BR" sz="2400" i="1" dirty="0" smtClean="0">
                <a:cs typeface="Myanmar Text"/>
              </a:rPr>
              <a:t> parasítica</a:t>
            </a:r>
          </a:p>
          <a:p>
            <a:pPr marL="381000" indent="-342900">
              <a:lnSpc>
                <a:spcPct val="150000"/>
              </a:lnSpc>
              <a:buFontTx/>
              <a:buChar char="-"/>
              <a:tabLst>
                <a:tab pos="380365" algn="l"/>
              </a:tabLst>
            </a:pPr>
            <a:r>
              <a:rPr lang="pt-BR" sz="2400" i="1" dirty="0" err="1" smtClean="0">
                <a:cs typeface="Myanmar Text"/>
              </a:rPr>
              <a:t>Rhizopus</a:t>
            </a:r>
            <a:r>
              <a:rPr lang="pt-BR" sz="2400" i="1" dirty="0" smtClean="0">
                <a:cs typeface="Myanmar Text"/>
              </a:rPr>
              <a:t> </a:t>
            </a:r>
            <a:r>
              <a:rPr lang="pt-BR" sz="2400" i="1" dirty="0" err="1">
                <a:cs typeface="Myanmar Text"/>
              </a:rPr>
              <a:t>pusillus</a:t>
            </a:r>
            <a:endParaRPr sz="2400" i="1" dirty="0">
              <a:cs typeface="Myanmar Tex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Aplicações dos Produtos derivados de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Queijos X Coalho animal - Éтicα™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6" y="2068315"/>
            <a:ext cx="3051164" cy="22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TLAS MICOLOGIA: MUC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91" y="4466205"/>
            <a:ext cx="2672160" cy="22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4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11582" y="1423130"/>
            <a:ext cx="3257267" cy="4002377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 smtClean="0">
                <a:latin typeface="Calibri" panose="020F0502020204030204" pitchFamily="34" charset="0"/>
                <a:cs typeface="Times New Roman"/>
              </a:rPr>
              <a:t>•</a:t>
            </a:r>
            <a:r>
              <a:rPr lang="pt-BR" sz="2400" spc="15" dirty="0" smtClean="0">
                <a:solidFill>
                  <a:srgbClr val="B31166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400" i="1" spc="-55" dirty="0" smtClean="0">
                <a:solidFill>
                  <a:srgbClr val="404040"/>
                </a:solidFill>
                <a:cs typeface="Myanmar Text"/>
              </a:rPr>
              <a:t>Streptomyces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 </a:t>
            </a:r>
            <a:r>
              <a:rPr sz="2400" i="1" spc="-50" dirty="0" smtClean="0">
                <a:solidFill>
                  <a:srgbClr val="404040"/>
                </a:solidFill>
                <a:cs typeface="Myanmar Text"/>
              </a:rPr>
              <a:t>Yeast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sz="2400" i="1" spc="-50" dirty="0">
                <a:solidFill>
                  <a:srgbClr val="404040"/>
                </a:solidFill>
                <a:cs typeface="Myanmar Text"/>
              </a:rPr>
              <a:t>Bacillus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sz="2400" i="1" spc="-55" dirty="0">
                <a:solidFill>
                  <a:srgbClr val="404040"/>
                </a:solidFill>
                <a:cs typeface="Myanmar Text"/>
              </a:rPr>
              <a:t>Corynebacterium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sz="2400" i="1" spc="-45" dirty="0">
                <a:solidFill>
                  <a:srgbClr val="404040"/>
                </a:solidFill>
                <a:cs typeface="Myanmar Text"/>
              </a:rPr>
              <a:t>E.coli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</a:t>
            </a:r>
            <a:r>
              <a:rPr lang="pt-BR" sz="2400" spc="15" dirty="0">
                <a:solidFill>
                  <a:srgbClr val="B31166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lang="pt-BR" sz="2400" i="1" spc="-60" dirty="0" err="1">
                <a:solidFill>
                  <a:srgbClr val="404040"/>
                </a:solidFill>
                <a:cs typeface="Myanmar Text"/>
              </a:rPr>
              <a:t>Pseudomonas</a:t>
            </a:r>
            <a:endParaRPr lang="pt-BR"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</a:t>
            </a:r>
            <a:r>
              <a:rPr lang="pt-BR" sz="2400" spc="15" dirty="0">
                <a:solidFill>
                  <a:srgbClr val="B31166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sz="2400" i="1" spc="-50" dirty="0">
                <a:solidFill>
                  <a:srgbClr val="404040"/>
                </a:solidFill>
                <a:cs typeface="Myanmar Text"/>
              </a:rPr>
              <a:t>Aspergillus</a:t>
            </a:r>
            <a:endParaRPr sz="2400" dirty="0">
              <a:cs typeface="Myanmar Tex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Microrganismos mais utilizados na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Streptomyces griseus: características, ciclo biológico e usos -  Maestrovirtual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00" y="1812794"/>
            <a:ext cx="3126994" cy="21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456700" y="1423130"/>
            <a:ext cx="136973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i="1" spc="-55" dirty="0" err="1" smtClean="0">
                <a:solidFill>
                  <a:srgbClr val="404040"/>
                </a:solidFill>
                <a:cs typeface="Myanmar Text"/>
              </a:rPr>
              <a:t>Streptomyces</a:t>
            </a:r>
            <a:endParaRPr lang="pt-BR" dirty="0">
              <a:cs typeface="Myanmar Text"/>
            </a:endParaRPr>
          </a:p>
        </p:txBody>
      </p:sp>
      <p:pic>
        <p:nvPicPr>
          <p:cNvPr id="6150" name="Picture 6" descr="Bacillus Clausii: Ajuda no combate de problemas de digestão e intestin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83" y="4657005"/>
            <a:ext cx="3503283" cy="20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492220" y="4225079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spc="-50" dirty="0" err="1">
                <a:solidFill>
                  <a:srgbClr val="404040"/>
                </a:solidFill>
                <a:cs typeface="Myanmar Text"/>
              </a:rPr>
              <a:t>Bacillus</a:t>
            </a:r>
            <a:endParaRPr lang="pt-BR" dirty="0"/>
          </a:p>
        </p:txBody>
      </p:sp>
      <p:pic>
        <p:nvPicPr>
          <p:cNvPr id="6154" name="Picture 10" descr="Síntomas de la Escherichia coli en orina - Diagnostico en ca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94411"/>
            <a:ext cx="3118212" cy="21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50825" y="4086580"/>
            <a:ext cx="65146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i="1" spc="-45" dirty="0" err="1" smtClean="0">
                <a:solidFill>
                  <a:srgbClr val="404040"/>
                </a:solidFill>
                <a:cs typeface="Myanmar Text"/>
              </a:rPr>
              <a:t>E.coli</a:t>
            </a:r>
            <a:endParaRPr lang="pt-BR" dirty="0">
              <a:cs typeface="Myanmar Text"/>
            </a:endParaRPr>
          </a:p>
        </p:txBody>
      </p:sp>
    </p:spTree>
    <p:extLst>
      <p:ext uri="{BB962C8B-B14F-4D97-AF65-F5344CB8AC3E}">
        <p14:creationId xmlns:p14="http://schemas.microsoft.com/office/powerpoint/2010/main" val="185390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1256" y="271231"/>
            <a:ext cx="11437258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FF0000"/>
                </a:solidFill>
              </a:rPr>
              <a:t>ROTEIRO</a:t>
            </a:r>
          </a:p>
          <a:p>
            <a:pPr>
              <a:lnSpc>
                <a:spcPct val="150000"/>
              </a:lnSpc>
            </a:pPr>
            <a:endParaRPr lang="pt-BR" sz="11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3200" b="1" dirty="0" err="1" smtClean="0"/>
              <a:t>Biorremediação</a:t>
            </a:r>
            <a:r>
              <a:rPr lang="pt-BR" sz="3200" b="1" dirty="0" smtClean="0"/>
              <a:t> – Revisão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3200" b="1" dirty="0" smtClean="0"/>
              <a:t>Biologia Molecular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3200" b="1" dirty="0" smtClean="0"/>
              <a:t>Engenharia Genética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3200" b="1" dirty="0" smtClean="0"/>
              <a:t>Organismos Geneticamente Modificados – O.G.M.</a:t>
            </a:r>
          </a:p>
          <a:p>
            <a:pPr>
              <a:lnSpc>
                <a:spcPct val="150000"/>
              </a:lnSpc>
            </a:pPr>
            <a:r>
              <a:rPr lang="pt-BR" sz="3200" b="1" dirty="0" smtClean="0"/>
              <a:t>5.   Referências </a:t>
            </a:r>
            <a:r>
              <a:rPr lang="pt-BR" sz="3200" b="1" dirty="0"/>
              <a:t>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3028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192" y="2005012"/>
            <a:ext cx="5738233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Os </a:t>
            </a:r>
            <a:r>
              <a:rPr lang="pt-BR" sz="2400" dirty="0" err="1"/>
              <a:t>OGMs</a:t>
            </a:r>
            <a:r>
              <a:rPr lang="pt-BR" sz="2400" dirty="0"/>
              <a:t> têm sido utilizados na </a:t>
            </a:r>
            <a:r>
              <a:rPr lang="pt-BR" sz="2400" dirty="0" err="1"/>
              <a:t>biorremediação</a:t>
            </a:r>
            <a:r>
              <a:rPr lang="pt-BR" sz="2400" dirty="0"/>
              <a:t>, </a:t>
            </a:r>
            <a:r>
              <a:rPr lang="pt-BR" sz="2400" dirty="0" smtClean="0"/>
              <a:t>sendo que a manipulação </a:t>
            </a:r>
            <a:r>
              <a:rPr lang="pt-BR" sz="2400" dirty="0"/>
              <a:t>genética de um </a:t>
            </a:r>
            <a:r>
              <a:rPr lang="pt-BR" sz="2400" dirty="0" smtClean="0"/>
              <a:t>microrganismo possibilita o aumento da </a:t>
            </a:r>
            <a:r>
              <a:rPr lang="pt-BR" sz="2400" dirty="0"/>
              <a:t>taxa de degradação por meio da inserção de genes que </a:t>
            </a:r>
            <a:r>
              <a:rPr lang="pt-BR" sz="2400" dirty="0" smtClean="0"/>
              <a:t>codificam enzimas </a:t>
            </a:r>
            <a:r>
              <a:rPr lang="pt-BR" sz="2400" dirty="0" err="1"/>
              <a:t>catabólicas</a:t>
            </a:r>
            <a:r>
              <a:rPr lang="pt-BR" sz="2400" dirty="0"/>
              <a:t> específicas para </a:t>
            </a:r>
            <a:r>
              <a:rPr lang="pt-BR" sz="2400" dirty="0" smtClean="0"/>
              <a:t>molécula-alvo.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Organismos geneticamente modificados - Escola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21" y="1457612"/>
            <a:ext cx="4240333" cy="52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5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112" y="1520825"/>
            <a:ext cx="11742057" cy="35591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 genômica consiste na atividade de </a:t>
            </a:r>
            <a:r>
              <a:rPr lang="pt-BR" sz="2400" dirty="0" smtClean="0"/>
              <a:t>sequenciar </a:t>
            </a:r>
            <a:r>
              <a:rPr lang="pt-BR" sz="2400" dirty="0"/>
              <a:t>genomas </a:t>
            </a:r>
            <a:r>
              <a:rPr lang="pt-BR" sz="2400" dirty="0" smtClean="0"/>
              <a:t>e, a </a:t>
            </a:r>
            <a:r>
              <a:rPr lang="pt-BR" sz="2400" dirty="0"/>
              <a:t>partir da análise das </a:t>
            </a:r>
            <a:r>
              <a:rPr lang="pt-BR" sz="2400" dirty="0" smtClean="0"/>
              <a:t>sequências, faz uso de ferramentas computacionais/bioinformática</a:t>
            </a:r>
            <a:r>
              <a:rPr lang="pt-BR" sz="1200" dirty="0"/>
              <a:t>.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21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Overview - Bioinformatics Core - Mayo Clinic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38" y="3300412"/>
            <a:ext cx="7635404" cy="31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4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25852"/>
            <a:ext cx="11780260" cy="3101005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Abordagens </a:t>
            </a:r>
            <a:r>
              <a:rPr lang="pt-BR" sz="2400" dirty="0"/>
              <a:t>de trabalho, envolvendo metodologias de </a:t>
            </a:r>
            <a:r>
              <a:rPr lang="pt-BR" sz="2400" dirty="0" smtClean="0"/>
              <a:t>bioinformática e </a:t>
            </a:r>
            <a:r>
              <a:rPr lang="pt-BR" sz="2400" dirty="0"/>
              <a:t>biologia molecular, permitem a prospecção </a:t>
            </a:r>
            <a:r>
              <a:rPr lang="pt-BR" sz="2400" i="1" dirty="0"/>
              <a:t>in </a:t>
            </a:r>
            <a:r>
              <a:rPr lang="pt-BR" sz="2400" i="1" dirty="0" err="1"/>
              <a:t>silico</a:t>
            </a:r>
            <a:r>
              <a:rPr lang="pt-BR" sz="2400" i="1" dirty="0"/>
              <a:t> </a:t>
            </a:r>
            <a:r>
              <a:rPr lang="pt-BR" sz="2400" dirty="0" smtClean="0"/>
              <a:t>de informações </a:t>
            </a:r>
            <a:r>
              <a:rPr lang="pt-BR" sz="2400" dirty="0"/>
              <a:t>a partir de dados </a:t>
            </a:r>
            <a:r>
              <a:rPr lang="pt-BR" sz="2400" dirty="0" err="1"/>
              <a:t>genômicos</a:t>
            </a:r>
            <a:r>
              <a:rPr lang="pt-BR" sz="2400" dirty="0"/>
              <a:t> em bases de </a:t>
            </a:r>
            <a:r>
              <a:rPr lang="pt-BR" sz="2400" dirty="0" smtClean="0"/>
              <a:t>dados</a:t>
            </a:r>
            <a:r>
              <a:rPr lang="pt-BR" sz="2400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22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Bioinformatics for Beginners Webinar Series | UCSC Silicon Valley Exten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09" y="3733282"/>
            <a:ext cx="8358580" cy="29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8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1257" y="1316253"/>
            <a:ext cx="11785600" cy="295339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/>
              <a:t>A diversidade de aplicações que as transformações </a:t>
            </a:r>
            <a:r>
              <a:rPr lang="pt-BR" sz="2400" dirty="0" smtClean="0"/>
              <a:t>genéticas têm </a:t>
            </a:r>
            <a:r>
              <a:rPr lang="pt-BR" sz="2400" dirty="0"/>
              <a:t>possibilitado </a:t>
            </a:r>
            <a:r>
              <a:rPr lang="pt-BR" sz="2400" dirty="0" smtClean="0"/>
              <a:t>inúmeras </a:t>
            </a:r>
            <a:r>
              <a:rPr lang="pt-BR" sz="2400" dirty="0"/>
              <a:t>pesquisas para a </a:t>
            </a:r>
            <a:r>
              <a:rPr lang="pt-BR" sz="2400" dirty="0" smtClean="0"/>
              <a:t>mitigação ou </a:t>
            </a:r>
            <a:r>
              <a:rPr lang="pt-BR" sz="2400" dirty="0"/>
              <a:t>eliminação dos riscos inerentes à manipulação </a:t>
            </a:r>
            <a:r>
              <a:rPr lang="pt-BR" sz="2400" dirty="0" smtClean="0"/>
              <a:t>genética.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23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Nova resolução normativa desburocratiza a liberação comercial e o  monitoramento de Organismos Geneticamente Modificados - OGMs - Vigna Bras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57" y="2911475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5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5771" y="1325852"/>
            <a:ext cx="11756572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Existem duas </a:t>
            </a:r>
            <a:r>
              <a:rPr lang="pt-BR" sz="2400" dirty="0"/>
              <a:t>abordagens para os sistemas de confinamento: </a:t>
            </a: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pt-BR" sz="2400" dirty="0" smtClean="0"/>
              <a:t>Mecanismo passivo: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pt-BR" sz="2400" dirty="0" smtClean="0"/>
              <a:t>b</a:t>
            </a:r>
            <a:r>
              <a:rPr lang="pt-BR" sz="2400" dirty="0"/>
              <a:t>) </a:t>
            </a:r>
            <a:r>
              <a:rPr lang="pt-BR" sz="2400" dirty="0" smtClean="0"/>
              <a:t>Mecanismo ativo</a:t>
            </a:r>
            <a:r>
              <a:rPr lang="pt-BR" sz="2400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24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ᐅ ¿Cómo funciona la transgénesis? ⚡️ » Cómo Funci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86" y="3379302"/>
            <a:ext cx="4739414" cy="31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87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668992"/>
            <a:ext cx="11742058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 contaminação por metais pesados ​​é um </a:t>
            </a:r>
            <a:r>
              <a:rPr lang="pt-BR" sz="2400" dirty="0" smtClean="0"/>
              <a:t>problema ambiental significativo (metais </a:t>
            </a:r>
            <a:r>
              <a:rPr lang="pt-BR" sz="2400" dirty="0"/>
              <a:t>são altamente tóxicos para a </a:t>
            </a:r>
            <a:r>
              <a:rPr lang="pt-BR" sz="2400" dirty="0" smtClean="0"/>
              <a:t>biota, diminuindo atividade metabólica/diversidade), afetam a </a:t>
            </a:r>
            <a:r>
              <a:rPr lang="pt-BR" sz="2400" dirty="0"/>
              <a:t>estrutura </a:t>
            </a:r>
            <a:r>
              <a:rPr lang="pt-BR" sz="2400" dirty="0" smtClean="0"/>
              <a:t>das </a:t>
            </a:r>
            <a:r>
              <a:rPr lang="pt-BR" sz="2400" dirty="0"/>
              <a:t>comunidades </a:t>
            </a:r>
            <a:r>
              <a:rPr lang="pt-BR" sz="2400" dirty="0" smtClean="0"/>
              <a:t>microbianas</a:t>
            </a:r>
            <a:r>
              <a:rPr lang="pt-BR" sz="1000" dirty="0"/>
              <a:t>.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7595" y="762424"/>
            <a:ext cx="560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na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Metais Pesados: Classificação dos Meta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48" y="3644900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7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668992"/>
            <a:ext cx="11654972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Apesar </a:t>
            </a:r>
            <a:r>
              <a:rPr lang="pt-BR" sz="2400" dirty="0"/>
              <a:t>das inúmeras vantagens dos </a:t>
            </a:r>
            <a:r>
              <a:rPr lang="pt-BR" sz="2400" dirty="0" err="1"/>
              <a:t>OGMs</a:t>
            </a:r>
            <a:r>
              <a:rPr lang="pt-BR" sz="2400" dirty="0"/>
              <a:t> junto à </a:t>
            </a:r>
            <a:r>
              <a:rPr lang="pt-BR" sz="2400" dirty="0" err="1"/>
              <a:t>biorremediação</a:t>
            </a:r>
            <a:r>
              <a:rPr lang="pt-BR" sz="2400" dirty="0"/>
              <a:t>, seu uso ainda é limitado devido à instabilidade do material genético inserido, sendo duas razões principais para isso</a:t>
            </a:r>
            <a:r>
              <a:rPr lang="pt-BR" sz="2400" dirty="0" smtClean="0"/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i="1" dirty="0"/>
              <a:t>i) </a:t>
            </a:r>
            <a:r>
              <a:rPr lang="pt-BR" sz="2400" dirty="0"/>
              <a:t>A eficiência dos </a:t>
            </a:r>
            <a:r>
              <a:rPr lang="pt-BR" sz="2400" dirty="0" err="1"/>
              <a:t>OGMs</a:t>
            </a:r>
            <a:r>
              <a:rPr lang="pt-BR" sz="2400" dirty="0"/>
              <a:t> depende de sua capacidade de transportar o material genético de maneira </a:t>
            </a:r>
            <a:r>
              <a:rPr lang="pt-BR" sz="2400" dirty="0" smtClean="0"/>
              <a:t>estável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i="1" dirty="0" err="1"/>
              <a:t>ii</a:t>
            </a:r>
            <a:r>
              <a:rPr lang="pt-BR" sz="2400" i="1" dirty="0"/>
              <a:t>) </a:t>
            </a:r>
            <a:r>
              <a:rPr lang="pt-BR" sz="2400" dirty="0"/>
              <a:t>A transferência de material genético para os organismos pode ser vista como um atributo negativo, apesar de essa transferência ser um fenômeno comum entre os organismos nativos.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7595" y="762424"/>
            <a:ext cx="560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na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3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808864"/>
            <a:ext cx="11809288" cy="382191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Diversas abordagens </a:t>
            </a:r>
            <a:r>
              <a:rPr lang="pt-BR" sz="2400" dirty="0"/>
              <a:t>genéticas foram </a:t>
            </a:r>
            <a:r>
              <a:rPr lang="pt-BR" sz="2400" dirty="0" smtClean="0"/>
              <a:t>desenvolvidas/usadas </a:t>
            </a:r>
            <a:r>
              <a:rPr lang="pt-BR" sz="2400" dirty="0"/>
              <a:t>para </a:t>
            </a:r>
            <a:r>
              <a:rPr lang="pt-BR" sz="2400" dirty="0" smtClean="0"/>
              <a:t>modificar microrganismos, otimizar enzimas e vias metabólicas </a:t>
            </a:r>
            <a:r>
              <a:rPr lang="pt-BR" sz="2400" dirty="0"/>
              <a:t>que são relevantes para a </a:t>
            </a:r>
            <a:r>
              <a:rPr lang="pt-BR" sz="2400" dirty="0" err="1" smtClean="0"/>
              <a:t>biodegradação</a:t>
            </a:r>
            <a:r>
              <a:rPr lang="pt-BR" sz="2400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27</a:t>
            </a:fld>
            <a:endParaRPr lang="pt-BR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5" y="762424"/>
            <a:ext cx="560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na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Bioremediation — Igenb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41" y="3393206"/>
            <a:ext cx="4237759" cy="28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64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78766"/>
            <a:ext cx="11736717" cy="49775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Metais </a:t>
            </a:r>
            <a:r>
              <a:rPr lang="pt-BR" sz="2400" dirty="0"/>
              <a:t>pesados ​​são considerados elementos químicos com massa atômica maior que 22 e densidade maior que 5g / </a:t>
            </a:r>
            <a:r>
              <a:rPr lang="pt-BR" sz="2400" dirty="0" err="1" smtClean="0"/>
              <a:t>mL</a:t>
            </a:r>
            <a:r>
              <a:rPr lang="pt-BR" sz="2400" dirty="0" smtClean="0"/>
              <a:t>, nessa definição existem 69 </a:t>
            </a:r>
            <a:r>
              <a:rPr lang="pt-BR" sz="2400" dirty="0"/>
              <a:t>elementos, </a:t>
            </a:r>
            <a:r>
              <a:rPr lang="pt-BR" sz="2400" dirty="0" smtClean="0"/>
              <a:t>sendo 16 sintéticos, alguns são tóxicos </a:t>
            </a:r>
            <a:r>
              <a:rPr lang="pt-BR" sz="2400" dirty="0"/>
              <a:t>para os seres humanos, mesmo em concentrações muito </a:t>
            </a:r>
            <a:r>
              <a:rPr lang="pt-BR" sz="2400" dirty="0" smtClean="0"/>
              <a:t>baixas.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Metais Pesados - Mariana: O Desastre Ambien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35" y="3207289"/>
            <a:ext cx="4685580" cy="35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0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" y="1248139"/>
            <a:ext cx="11880902" cy="547333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A maioria dos metais pesados ​​são cátions </a:t>
            </a:r>
            <a:r>
              <a:rPr lang="pt-BR" sz="2400" dirty="0" smtClean="0"/>
              <a:t>o que determina </a:t>
            </a:r>
            <a:r>
              <a:rPr lang="pt-BR" sz="2400" dirty="0"/>
              <a:t>sua </a:t>
            </a:r>
            <a:r>
              <a:rPr lang="pt-BR" sz="2400" dirty="0" smtClean="0"/>
              <a:t>absorção </a:t>
            </a:r>
            <a:r>
              <a:rPr lang="pt-BR" sz="2400" dirty="0"/>
              <a:t>para grupos funcionais carregados negativamente </a:t>
            </a:r>
            <a:r>
              <a:rPr lang="pt-BR" sz="2400" dirty="0" smtClean="0"/>
              <a:t>presentes </a:t>
            </a:r>
            <a:r>
              <a:rPr lang="pt-BR" sz="2400" dirty="0"/>
              <a:t>em: superfícies celulares, </a:t>
            </a:r>
            <a:r>
              <a:rPr lang="pt-BR" sz="2400" dirty="0" smtClean="0"/>
              <a:t>íons </a:t>
            </a:r>
            <a:r>
              <a:rPr lang="pt-BR" sz="2400" dirty="0"/>
              <a:t>de metais </a:t>
            </a:r>
            <a:r>
              <a:rPr lang="pt-BR" sz="2400" dirty="0" smtClean="0"/>
              <a:t>se </a:t>
            </a:r>
            <a:r>
              <a:rPr lang="pt-BR" sz="2400" dirty="0"/>
              <a:t>ligam a várias estruturas celulares, </a:t>
            </a:r>
            <a:r>
              <a:rPr lang="pt-BR" sz="2400" dirty="0" smtClean="0"/>
              <a:t>desestabilizando essas </a:t>
            </a:r>
            <a:r>
              <a:rPr lang="pt-BR" sz="2400" dirty="0"/>
              <a:t>estruturas e biomoléculas (enzimas da parede celular, DNA e RNA), induzindo defeitos de replicação e consequentes mutagênese, distúrbios genéticos hereditários e </a:t>
            </a:r>
            <a:r>
              <a:rPr lang="pt-BR" sz="2400" dirty="0" smtClean="0"/>
              <a:t>câncer</a:t>
            </a:r>
            <a:r>
              <a:rPr lang="pt-BR" sz="1000" dirty="0"/>
              <a:t>.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O que é câncer? | INCA - Instituto Nacional de Cân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48" y="4522183"/>
            <a:ext cx="4651443" cy="21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9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843906" y="0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48613" y="1169550"/>
            <a:ext cx="1163351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pt-BR" altLang="pt-BR" sz="2400" b="1" i="1" dirty="0" smtClean="0">
                <a:latin typeface="+mn-lt"/>
              </a:rPr>
              <a:t>i) </a:t>
            </a:r>
            <a:r>
              <a:rPr lang="pt-BR" altLang="pt-BR" sz="2400" dirty="0" smtClean="0">
                <a:latin typeface="+mn-lt"/>
              </a:rPr>
              <a:t>Processo </a:t>
            </a:r>
            <a:r>
              <a:rPr lang="pt-BR" altLang="pt-BR" sz="2400" dirty="0">
                <a:latin typeface="+mn-lt"/>
              </a:rPr>
              <a:t>no qual organismos vivos, ou partes deles, </a:t>
            </a:r>
            <a:r>
              <a:rPr lang="pt-BR" altLang="pt-BR" sz="2400" dirty="0" smtClean="0">
                <a:latin typeface="+mn-lt"/>
              </a:rPr>
              <a:t>são </a:t>
            </a:r>
            <a:r>
              <a:rPr lang="pt-BR" altLang="pt-BR" sz="2400" dirty="0">
                <a:latin typeface="+mn-lt"/>
              </a:rPr>
              <a:t>empregados para remover ou reduzir  (remediar) </a:t>
            </a:r>
            <a:r>
              <a:rPr lang="pt-BR" altLang="pt-BR" sz="2400" dirty="0" smtClean="0">
                <a:latin typeface="+mn-lt"/>
              </a:rPr>
              <a:t>poluentes </a:t>
            </a:r>
            <a:r>
              <a:rPr lang="pt-BR" altLang="pt-BR" sz="2400" dirty="0">
                <a:latin typeface="+mn-lt"/>
              </a:rPr>
              <a:t>presentes no </a:t>
            </a:r>
            <a:r>
              <a:rPr lang="pt-BR" altLang="pt-BR" sz="2400" dirty="0" smtClean="0">
                <a:latin typeface="+mn-lt"/>
              </a:rPr>
              <a:t>ambiente.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b="1" i="1" dirty="0" err="1" smtClean="0">
                <a:latin typeface="+mn-lt"/>
              </a:rPr>
              <a:t>ii</a:t>
            </a:r>
            <a:r>
              <a:rPr lang="pt-BR" altLang="pt-BR" sz="2400" b="1" i="1" dirty="0" smtClean="0">
                <a:latin typeface="+mn-lt"/>
              </a:rPr>
              <a:t>) </a:t>
            </a:r>
            <a:r>
              <a:rPr lang="pt-BR" altLang="pt-BR" sz="2400" dirty="0" smtClean="0">
                <a:latin typeface="+mn-lt"/>
              </a:rPr>
              <a:t>Consiste na </a:t>
            </a:r>
            <a:r>
              <a:rPr lang="pt-BR" altLang="pt-BR" sz="2400" dirty="0">
                <a:latin typeface="+mn-lt"/>
              </a:rPr>
              <a:t>utilização de </a:t>
            </a:r>
            <a:r>
              <a:rPr lang="pt-BR" altLang="pt-BR" sz="2400" dirty="0" smtClean="0">
                <a:latin typeface="+mn-lt"/>
              </a:rPr>
              <a:t>seres vivos/componentes </a:t>
            </a:r>
            <a:r>
              <a:rPr lang="pt-BR" altLang="pt-BR" sz="2400" dirty="0">
                <a:latin typeface="+mn-lt"/>
              </a:rPr>
              <a:t>na recuperação de áreas contaminadas. </a:t>
            </a:r>
            <a:r>
              <a:rPr lang="pt-BR" altLang="pt-BR" sz="2400" dirty="0" smtClean="0">
                <a:latin typeface="+mn-lt"/>
              </a:rPr>
              <a:t>São processos </a:t>
            </a:r>
            <a:r>
              <a:rPr lang="pt-BR" altLang="pt-BR" sz="2400" dirty="0">
                <a:latin typeface="+mn-lt"/>
              </a:rPr>
              <a:t>que empregam </a:t>
            </a:r>
            <a:r>
              <a:rPr lang="pt-BR" altLang="pt-BR" sz="2400" dirty="0" smtClean="0">
                <a:latin typeface="+mn-lt"/>
              </a:rPr>
              <a:t>micro-organismos/enzimas </a:t>
            </a:r>
            <a:r>
              <a:rPr lang="pt-BR" altLang="pt-BR" sz="2400" dirty="0">
                <a:latin typeface="+mn-lt"/>
              </a:rPr>
              <a:t>para degradar compostos </a:t>
            </a:r>
            <a:r>
              <a:rPr lang="pt-BR" altLang="pt-BR" sz="2400" dirty="0" smtClean="0">
                <a:latin typeface="+mn-lt"/>
              </a:rPr>
              <a:t>poluentes.</a:t>
            </a:r>
            <a:endParaRPr lang="pt-BR" altLang="pt-BR" sz="2400" dirty="0"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</a:t>
            </a:fld>
            <a:endParaRPr lang="pt-BR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21406" y="584775"/>
            <a:ext cx="1568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BIOREMEDIATION - Biopulcher S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02" y="3568822"/>
            <a:ext cx="4520136" cy="32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829" y="1825625"/>
            <a:ext cx="11596914" cy="189614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potencial tóxico dos metais pesados </a:t>
            </a:r>
            <a:r>
              <a:rPr lang="pt-BR" sz="2400" dirty="0" smtClean="0"/>
              <a:t>ao </a:t>
            </a:r>
            <a:r>
              <a:rPr lang="pt-BR" sz="2400" dirty="0"/>
              <a:t>corpo humano é diverso e, devido à sua toxicidade e persistência na natureza, </a:t>
            </a:r>
            <a:r>
              <a:rPr lang="pt-BR" sz="2400" dirty="0" smtClean="0"/>
              <a:t>esses níveis no </a:t>
            </a:r>
            <a:r>
              <a:rPr lang="pt-BR" sz="2400" dirty="0"/>
              <a:t>meio ambiente precisam ser controlados obrigando o tratamento de resíduos nas fontes de </a:t>
            </a:r>
            <a:r>
              <a:rPr lang="pt-BR" sz="2400" dirty="0" smtClean="0"/>
              <a:t>poluição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30</a:t>
            </a:fld>
            <a:endParaRPr lang="pt-BR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Safenation - Contaminação e Intoxicação: As consequências dos Metais Pes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58" y="3816097"/>
            <a:ext cx="4513138" cy="25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257155"/>
            <a:ext cx="11780260" cy="2778459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Em geral, ambientes </a:t>
            </a:r>
            <a:r>
              <a:rPr lang="pt-BR" sz="2400" dirty="0"/>
              <a:t>contaminados por metais pesados ​​são tratados por meio de tecnologias convencionais baseadas em princípios físico-químicos, </a:t>
            </a:r>
            <a:r>
              <a:rPr lang="pt-BR" sz="2400" dirty="0" smtClean="0"/>
              <a:t>mas são ineficientes </a:t>
            </a:r>
            <a:r>
              <a:rPr lang="pt-BR" sz="2400" dirty="0"/>
              <a:t>e </a:t>
            </a:r>
            <a:r>
              <a:rPr lang="pt-BR" sz="2400" dirty="0" smtClean="0"/>
              <a:t>antieconômicos (</a:t>
            </a:r>
            <a:r>
              <a:rPr lang="pt-BR" sz="2400" dirty="0" err="1" smtClean="0"/>
              <a:t>ex</a:t>
            </a:r>
            <a:r>
              <a:rPr lang="pt-BR" sz="2400" dirty="0" smtClean="0"/>
              <a:t>: adição </a:t>
            </a:r>
            <a:r>
              <a:rPr lang="pt-BR" sz="2400" dirty="0"/>
              <a:t>de reagentes que aumentam o </a:t>
            </a:r>
            <a:r>
              <a:rPr lang="pt-BR" sz="2400" dirty="0" smtClean="0"/>
              <a:t>pH e convertem metais </a:t>
            </a:r>
            <a:r>
              <a:rPr lang="pt-BR" sz="2400" dirty="0"/>
              <a:t>de uma forma solúvel em uma forma insolúvel (hidróxidos), </a:t>
            </a:r>
            <a:r>
              <a:rPr lang="pt-BR" sz="2400" dirty="0" smtClean="0"/>
              <a:t>resultando em sua precipitação)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Brumadinho e os Metais Pesados – INN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17" y="3902772"/>
            <a:ext cx="3758272" cy="28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3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32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Engineered microbial biosensors based on bacterial two-component systems as  synthetic biotechnology platforms in bioremediation and biorefinery |  Microbial Cell Factories | Full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90" y="2448146"/>
            <a:ext cx="9512042" cy="30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76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696" y="1255881"/>
            <a:ext cx="11411857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 err="1" smtClean="0"/>
              <a:t>biossorção</a:t>
            </a:r>
            <a:r>
              <a:rPr lang="pt-BR" sz="2400" dirty="0" smtClean="0"/>
              <a:t> </a:t>
            </a:r>
            <a:r>
              <a:rPr lang="pt-BR" sz="2400" dirty="0"/>
              <a:t>pelos organismos vivos compreende duas etapas: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571500" indent="-571500" algn="just">
              <a:lnSpc>
                <a:spcPct val="150000"/>
              </a:lnSpc>
              <a:spcBef>
                <a:spcPts val="0"/>
              </a:spcBef>
              <a:buAutoNum type="romanLcParenR"/>
            </a:pPr>
            <a:r>
              <a:rPr lang="pt-BR" sz="2400" dirty="0" smtClean="0"/>
              <a:t>Um </a:t>
            </a:r>
            <a:r>
              <a:rPr lang="pt-BR" sz="2400" dirty="0"/>
              <a:t>metabolismo de ligação independente onde os metais são ligados às paredes </a:t>
            </a:r>
            <a:r>
              <a:rPr lang="pt-BR" sz="2400" dirty="0" smtClean="0"/>
              <a:t>celulares</a:t>
            </a:r>
          </a:p>
          <a:p>
            <a:pPr marL="571500" indent="-571500" algn="just">
              <a:lnSpc>
                <a:spcPct val="150000"/>
              </a:lnSpc>
              <a:spcBef>
                <a:spcPts val="0"/>
              </a:spcBef>
              <a:buAutoNum type="romanLcParenR"/>
            </a:pPr>
            <a:r>
              <a:rPr lang="pt-BR" sz="2400" dirty="0" smtClean="0"/>
              <a:t>A </a:t>
            </a:r>
            <a:r>
              <a:rPr lang="pt-BR" sz="2400" dirty="0"/>
              <a:t>absorção intracelular dependente do metabolismo, em que íons metálicos são transportados através da membrana </a:t>
            </a:r>
            <a:r>
              <a:rPr lang="pt-BR" sz="2400" dirty="0" smtClean="0"/>
              <a:t>celular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33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Transporte passivo pela membrana plasmática - Biologia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98" y="3976191"/>
            <a:ext cx="3202832" cy="27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19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838" y="1768922"/>
            <a:ext cx="5097512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O sistema de “exibição da superfície celular</a:t>
            </a:r>
            <a:r>
              <a:rPr lang="pt-BR" sz="2400" dirty="0" smtClean="0"/>
              <a:t>” é eficiente: proteínas </a:t>
            </a:r>
            <a:r>
              <a:rPr lang="pt-BR" sz="2400" dirty="0"/>
              <a:t>da superfície celular constituem uma classe importante de biomoléculas porque estão situadas na interface entre a célula e o ambiente.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34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77594" y="776937"/>
            <a:ext cx="5934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Expressão de Proteínas na Superfície Celular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3316" name="Picture 4" descr="Resumo de Membrana Citoplasmática – Fisioterapeuta em Form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34" y="1532833"/>
            <a:ext cx="5742280" cy="48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50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825624"/>
            <a:ext cx="11780259" cy="35736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uso de bactérias recombinantes para remover metais específicos da água contaminada está sendo investigado. 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4" y="747909"/>
            <a:ext cx="6326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Bactérias recombinantes para remoção de metal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Transformação &amp;amp; seleção bacteriana (artigo) | Khan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84" y="2999774"/>
            <a:ext cx="5500627" cy="37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87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2786" y="1668992"/>
            <a:ext cx="11690528" cy="41222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engenharia genética tem o potencial de melhorar ou redesenhar microrganismos, onde sistemas sequestradores de metais biológicos terão maior capacidade intrínseca, bem como especificidade e maior resistência às condições </a:t>
            </a:r>
            <a:r>
              <a:rPr lang="pt-BR" sz="2400" dirty="0" smtClean="0"/>
              <a:t>ambientais.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4" y="747909"/>
            <a:ext cx="6326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Bactérias recombinantes para remoção de metal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TESTES DE BIOTECNOLOGIA (III) | Blog do Prof. Djalma San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64" y="3549649"/>
            <a:ext cx="73533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28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83718"/>
            <a:ext cx="11930743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Outra estratégia é o uso de expressão de proteínas associadas.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expressão das proteínas híbridas na superfície da célula </a:t>
            </a:r>
            <a:r>
              <a:rPr lang="pt-BR" sz="2400" dirty="0" smtClean="0"/>
              <a:t>aumenta consideravelmente o </a:t>
            </a:r>
            <a:r>
              <a:rPr lang="pt-BR" sz="2400" dirty="0"/>
              <a:t>acúmulo de cádmio na célula </a:t>
            </a:r>
            <a:r>
              <a:rPr lang="pt-BR" sz="2400" dirty="0" smtClean="0"/>
              <a:t>inteira.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4" y="747909"/>
            <a:ext cx="6326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Bactérias recombinantes para remoção de metal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59" y="3502039"/>
            <a:ext cx="5071961" cy="32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79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3987"/>
            <a:ext cx="11954431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Diversos </a:t>
            </a:r>
            <a:r>
              <a:rPr lang="pt-BR" sz="2400" dirty="0" err="1" smtClean="0"/>
              <a:t>biossorventes</a:t>
            </a:r>
            <a:r>
              <a:rPr lang="pt-BR" sz="2400" dirty="0"/>
              <a:t>, exibindo peptídeos de ligação de metal na superfície da célula, </a:t>
            </a:r>
            <a:r>
              <a:rPr lang="pt-BR" sz="2400" dirty="0" smtClean="0"/>
              <a:t>vem sendo desenvolvidos. </a:t>
            </a:r>
            <a:r>
              <a:rPr lang="pt-BR" sz="2400" dirty="0"/>
              <a:t>Um exemplo típico inclui a criação de um motivo repetitivo de ligação a metal, consistindo em (</a:t>
            </a:r>
            <a:r>
              <a:rPr lang="pt-BR" sz="2400" dirty="0" err="1"/>
              <a:t>Glu-Cys</a:t>
            </a:r>
            <a:r>
              <a:rPr lang="pt-BR" sz="2400" dirty="0"/>
              <a:t>) </a:t>
            </a:r>
            <a:r>
              <a:rPr lang="pt-BR" sz="2400" dirty="0" err="1" smtClean="0"/>
              <a:t>nGly</a:t>
            </a:r>
            <a:r>
              <a:rPr lang="pt-BR" sz="2400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4" y="747909"/>
            <a:ext cx="6326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Bactérias recombinantes para remoção de metal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RISPR: o impacto da edição do DNA na medicina | saudebusines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39" y="3795864"/>
            <a:ext cx="6136572" cy="27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32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247065"/>
            <a:ext cx="11867345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 utilização </a:t>
            </a:r>
            <a:r>
              <a:rPr lang="pt-BR" sz="2400" dirty="0"/>
              <a:t>de </a:t>
            </a:r>
            <a:r>
              <a:rPr lang="pt-BR" sz="2400" dirty="0" smtClean="0"/>
              <a:t>O.G.M. é limitada </a:t>
            </a:r>
            <a:r>
              <a:rPr lang="pt-BR" sz="2400" dirty="0"/>
              <a:t>devido aos possíveis riscos envolvidos na transferência horizontal </a:t>
            </a:r>
            <a:r>
              <a:rPr lang="pt-BR" sz="2400" dirty="0" smtClean="0"/>
              <a:t>desse </a:t>
            </a:r>
            <a:r>
              <a:rPr lang="pt-BR" sz="2400" dirty="0"/>
              <a:t>material genético, </a:t>
            </a:r>
            <a:r>
              <a:rPr lang="pt-BR" sz="2400" dirty="0" smtClean="0"/>
              <a:t>porém, os </a:t>
            </a:r>
            <a:r>
              <a:rPr lang="pt-BR" sz="2400" dirty="0"/>
              <a:t>resultados obtidos são importantes na avaliação dos benefícios e obstáculos associados às suas aplicações em </a:t>
            </a:r>
            <a:r>
              <a:rPr lang="pt-BR" sz="2400" dirty="0" err="1" smtClean="0"/>
              <a:t>biorremediação</a:t>
            </a:r>
            <a:r>
              <a:rPr lang="pt-BR" sz="2400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34454" y="680884"/>
            <a:ext cx="5164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Sobrevivência e Estabilidade de O.G.M.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Manipulação genética pode curar doenças hereditári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22" y="3422734"/>
            <a:ext cx="4246478" cy="31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6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</a:t>
            </a:fld>
            <a:endParaRPr lang="pt-BR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43906" y="0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34320" y="584775"/>
            <a:ext cx="1568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5968" y="1242035"/>
            <a:ext cx="1180901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err="1" smtClean="0">
                <a:solidFill>
                  <a:srgbClr val="0070C0"/>
                </a:solidFill>
              </a:rPr>
              <a:t>Biodegradação</a:t>
            </a:r>
            <a:r>
              <a:rPr lang="pt-BR" sz="2400" dirty="0" smtClean="0">
                <a:solidFill>
                  <a:srgbClr val="0070C0"/>
                </a:solidFill>
              </a:rPr>
              <a:t>: </a:t>
            </a:r>
            <a:r>
              <a:rPr lang="pt-BR" sz="2400" dirty="0" smtClean="0"/>
              <a:t>processo natural onde os compostos químicos são degradados por via biológica</a:t>
            </a:r>
          </a:p>
          <a:p>
            <a:pPr algn="just">
              <a:lnSpc>
                <a:spcPct val="150000"/>
              </a:lnSpc>
            </a:pPr>
            <a:endParaRPr lang="pt-BR" sz="10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err="1" smtClean="0">
                <a:solidFill>
                  <a:srgbClr val="0070C0"/>
                </a:solidFill>
              </a:rPr>
              <a:t>Biorremediação</a:t>
            </a:r>
            <a:r>
              <a:rPr lang="pt-BR" sz="2400" dirty="0" smtClean="0">
                <a:solidFill>
                  <a:srgbClr val="0070C0"/>
                </a:solidFill>
              </a:rPr>
              <a:t>: </a:t>
            </a:r>
            <a:r>
              <a:rPr lang="pt-BR" sz="2400" dirty="0" smtClean="0"/>
              <a:t>processo tecnológico onde organismos vivos são usados para remover ou reduzir/remediar contaminantes no ambiente. </a:t>
            </a:r>
          </a:p>
        </p:txBody>
      </p:sp>
      <p:pic>
        <p:nvPicPr>
          <p:cNvPr id="2050" name="Picture 2" descr="Bioremediation- Types, Factors, Advantages, &amp;amp; Limitations | ScienceMo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36" y="3657599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705511"/>
            <a:ext cx="11843657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A distribuição espacial de um </a:t>
            </a:r>
            <a:r>
              <a:rPr lang="pt-BR" sz="2400" dirty="0" smtClean="0"/>
              <a:t>O.G.M. </a:t>
            </a:r>
            <a:r>
              <a:rPr lang="pt-BR" sz="2400" dirty="0"/>
              <a:t>introduzido no meio ambiente é importante porque ajuda a definir suas interações com os membros da comunidade bacteriana indígena e outros componentes do </a:t>
            </a:r>
            <a:r>
              <a:rPr lang="pt-BR" sz="2400" dirty="0" smtClean="0"/>
              <a:t>ecossistema.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4454" y="789705"/>
            <a:ext cx="5164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Sobrevivência e Estabilidade de O.G.M.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OGM AgroTracking ® | Multee Engenharia Lt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56" y="4133416"/>
            <a:ext cx="6930316" cy="25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01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83718"/>
            <a:ext cx="11880675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200" dirty="0" smtClean="0"/>
              <a:t>A transferência </a:t>
            </a:r>
            <a:r>
              <a:rPr lang="pt-BR" sz="2200" dirty="0"/>
              <a:t>horizontal de genes recombinantes pode ocorrer </a:t>
            </a:r>
            <a:r>
              <a:rPr lang="pt-BR" sz="2200" dirty="0" smtClean="0"/>
              <a:t>rapidamente, entretanto, pode </a:t>
            </a:r>
            <a:r>
              <a:rPr lang="pt-BR" sz="2200" dirty="0"/>
              <a:t>ser que qualquer transferência horizontal prevista de DNA de </a:t>
            </a:r>
            <a:r>
              <a:rPr lang="pt-BR" sz="2200" dirty="0" smtClean="0"/>
              <a:t>um O.G.M. ocorra naturalmente tornando a taxa de transferência desse O.G.M. insignificante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200" dirty="0" smtClean="0"/>
              <a:t>É real a preocupação </a:t>
            </a:r>
            <a:r>
              <a:rPr lang="pt-BR" sz="2200" dirty="0"/>
              <a:t>de que </a:t>
            </a:r>
            <a:r>
              <a:rPr lang="pt-BR" sz="2200" dirty="0" smtClean="0"/>
              <a:t>O.G.M. </a:t>
            </a:r>
            <a:r>
              <a:rPr lang="pt-BR" sz="2200" dirty="0"/>
              <a:t>introduzidos em locais poluídos para aumentar a </a:t>
            </a:r>
            <a:r>
              <a:rPr lang="pt-BR" sz="2200" dirty="0" err="1"/>
              <a:t>biorremediação</a:t>
            </a:r>
            <a:r>
              <a:rPr lang="pt-BR" sz="2200" dirty="0"/>
              <a:t> possam ter efeitos ambientais adversos devido à transferência horizontal de DNA </a:t>
            </a:r>
            <a:r>
              <a:rPr lang="pt-BR" sz="2200" dirty="0" smtClean="0"/>
              <a:t>recombinante.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41</a:t>
            </a:fld>
            <a:endParaRPr lang="pt-B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34454" y="683020"/>
            <a:ext cx="5164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Sobrevivência e Estabilidade de O.G.M.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Visão geral: Clonagem de DNA (artigo) | Khan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16" y="4606740"/>
            <a:ext cx="6285196" cy="19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20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0692"/>
            <a:ext cx="11974286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Uma importante </a:t>
            </a:r>
            <a:r>
              <a:rPr lang="pt-BR" sz="2400" dirty="0"/>
              <a:t>preocupação com o uso de </a:t>
            </a:r>
            <a:r>
              <a:rPr lang="pt-BR" sz="2400" dirty="0" smtClean="0"/>
              <a:t>O.G.M. </a:t>
            </a:r>
            <a:r>
              <a:rPr lang="pt-BR" sz="2400" dirty="0"/>
              <a:t>contendo genes recombinantes em plasmídeos surge da instabilidade dos plasmídeos, o que pode levar à perda do fenótipo </a:t>
            </a:r>
            <a:r>
              <a:rPr lang="pt-BR" sz="2400" dirty="0" smtClean="0"/>
              <a:t>desejado.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42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Plasmídeo – Wikipédia, a enciclopédia liv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71" y="2565095"/>
            <a:ext cx="4066229" cy="39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40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0348" y="1250884"/>
            <a:ext cx="11713028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Se </a:t>
            </a:r>
            <a:r>
              <a:rPr lang="pt-BR" sz="2400" dirty="0"/>
              <a:t>o receptor de O.G.M. escolhido provar não ser capaz de suportar a manutenção do plasmídeo, o </a:t>
            </a:r>
            <a:r>
              <a:rPr lang="pt-BR" sz="2400" dirty="0" smtClean="0"/>
              <a:t>gene </a:t>
            </a:r>
            <a:r>
              <a:rPr lang="pt-BR" sz="2400" dirty="0"/>
              <a:t>portador </a:t>
            </a:r>
            <a:r>
              <a:rPr lang="pt-BR" sz="2400" dirty="0" smtClean="0"/>
              <a:t>do </a:t>
            </a:r>
            <a:r>
              <a:rPr lang="pt-BR" sz="2400" dirty="0"/>
              <a:t>transformante de interesse </a:t>
            </a:r>
            <a:r>
              <a:rPr lang="pt-BR" sz="2400" dirty="0" smtClean="0"/>
              <a:t>deve </a:t>
            </a:r>
            <a:r>
              <a:rPr lang="pt-BR" sz="2400" dirty="0"/>
              <a:t>sofrer transposição do gene clonado para o cromossomo hospedeiro, onde permanecerá integrado de maneira </a:t>
            </a:r>
            <a:r>
              <a:rPr lang="pt-BR" sz="2400" dirty="0" smtClean="0"/>
              <a:t>estável.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43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Transposons: Your DNA that's on the go - Science in the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20" y="3076869"/>
            <a:ext cx="7228969" cy="36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38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83718"/>
            <a:ext cx="11538857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Outras "estratégias de contenção biológica" que podem minimizar esse problema são os sistemas suicidas, em que o </a:t>
            </a:r>
            <a:r>
              <a:rPr lang="pt-BR" sz="2400" dirty="0" smtClean="0"/>
              <a:t>O.G.M. </a:t>
            </a:r>
            <a:r>
              <a:rPr lang="pt-BR" sz="2400" dirty="0"/>
              <a:t>morre depois de completar sua tarefa necessária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Esses </a:t>
            </a:r>
            <a:r>
              <a:rPr lang="pt-BR" sz="2400" dirty="0"/>
              <a:t>mecanismos suicidas são baseados na expressão controlada no gene hospedeiro que codifica proteínas que são letais para </a:t>
            </a:r>
            <a:r>
              <a:rPr lang="pt-BR" sz="2400" dirty="0" smtClean="0"/>
              <a:t>ele.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Apopt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18" y="5048459"/>
            <a:ext cx="2422001" cy="18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3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97" y="1301368"/>
            <a:ext cx="11952140" cy="4351338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compostagem é outra estratégia de contenção para o uso de OGM em aplicações de </a:t>
            </a:r>
            <a:r>
              <a:rPr lang="pt-BR" sz="2400" dirty="0" smtClean="0"/>
              <a:t>campo, com condições necessárias como temperaturas </a:t>
            </a:r>
            <a:r>
              <a:rPr lang="pt-BR" sz="2400" dirty="0"/>
              <a:t>elevadas </a:t>
            </a:r>
            <a:r>
              <a:rPr lang="pt-BR" sz="2400" dirty="0" smtClean="0"/>
              <a:t>(80–90º </a:t>
            </a:r>
            <a:r>
              <a:rPr lang="pt-BR" sz="2400" dirty="0"/>
              <a:t>C), diminuições no pH devido à produção de ácido orgânico e a produção de metabólitos tóxicos que podem diminuir muito as populações </a:t>
            </a:r>
            <a:r>
              <a:rPr lang="pt-BR" sz="2400" dirty="0" smtClean="0"/>
              <a:t>microbianas.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Acordo estimula potencial da compostagem - Revista Meio Ambiente Industrial  e Sustentabilid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52" y="3716581"/>
            <a:ext cx="4377128" cy="30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72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503981"/>
            <a:ext cx="11765745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 engenharia </a:t>
            </a:r>
            <a:r>
              <a:rPr lang="pt-BR" sz="2400" dirty="0"/>
              <a:t>genética para produzir microrganismos capazes de degradar contaminantes específicos ou para aprimorar tais processos em organismos nativos com tais capacidades tornou-se uma forma popular de aumentar a eficiência da </a:t>
            </a:r>
            <a:r>
              <a:rPr lang="pt-BR" sz="2400" dirty="0" err="1"/>
              <a:t>biorremediação</a:t>
            </a:r>
            <a:r>
              <a:rPr lang="pt-BR" sz="2400" dirty="0"/>
              <a:t> em estudos de </a:t>
            </a:r>
            <a:r>
              <a:rPr lang="pt-BR" sz="2400" dirty="0" smtClean="0"/>
              <a:t>laboratório.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1" y="3679650"/>
            <a:ext cx="5981603" cy="30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53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502627"/>
            <a:ext cx="11611428" cy="4351338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dirty="0"/>
              <a:t>Deve ser considerado: </a:t>
            </a:r>
            <a:endParaRPr lang="pt-BR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A </a:t>
            </a:r>
            <a:r>
              <a:rPr lang="pt-BR" dirty="0"/>
              <a:t>estabilidade dos O.G.M. e sua transferência horizontal de DNA em relação ao impacto de sua liberação no campo para </a:t>
            </a:r>
            <a:r>
              <a:rPr lang="pt-BR" dirty="0" err="1" smtClean="0"/>
              <a:t>biorremediação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02541" y="803144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79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83718"/>
            <a:ext cx="11896374" cy="4351338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/>
              <a:t>Além do próprio </a:t>
            </a:r>
            <a:r>
              <a:rPr lang="pt-BR" sz="2400" dirty="0" smtClean="0"/>
              <a:t>O.G.M., </a:t>
            </a:r>
            <a:r>
              <a:rPr lang="pt-BR" sz="2400" dirty="0"/>
              <a:t>é útil rastrear o DNA recombinante com o qual o </a:t>
            </a:r>
            <a:r>
              <a:rPr lang="pt-BR" sz="2400" dirty="0" smtClean="0"/>
              <a:t>O.G.M. </a:t>
            </a:r>
            <a:r>
              <a:rPr lang="pt-BR" sz="2400" dirty="0"/>
              <a:t>foi projetado para monitorar a perda potencial desses genes e sua possível transferência horizontal para outros </a:t>
            </a:r>
            <a:r>
              <a:rPr lang="pt-BR" sz="2400" dirty="0" smtClean="0"/>
              <a:t>microrganismos.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Modificar a visão sobre OG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41" y="3235324"/>
            <a:ext cx="60388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22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9635" y="1181584"/>
            <a:ext cx="114561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0" i="0" dirty="0" smtClean="0">
                <a:effectLst/>
                <a:latin typeface="FSBrabo"/>
              </a:rPr>
              <a:t>- </a:t>
            </a:r>
            <a:r>
              <a:rPr lang="pt-BR" sz="2000" dirty="0" err="1"/>
              <a:t>Elen</a:t>
            </a:r>
            <a:r>
              <a:rPr lang="pt-BR" sz="2000" dirty="0"/>
              <a:t> Aquino Perpetuo, Cleide Barbieri Souza </a:t>
            </a:r>
            <a:r>
              <a:rPr lang="pt-BR" sz="2000" dirty="0" err="1"/>
              <a:t>and</a:t>
            </a:r>
            <a:r>
              <a:rPr lang="pt-BR" sz="2000" dirty="0"/>
              <a:t> Claudio Augusto </a:t>
            </a:r>
            <a:r>
              <a:rPr lang="pt-BR" sz="2000" dirty="0" err="1"/>
              <a:t>Oller</a:t>
            </a:r>
            <a:r>
              <a:rPr lang="pt-BR" sz="2000" dirty="0"/>
              <a:t> </a:t>
            </a:r>
            <a:r>
              <a:rPr lang="pt-BR" sz="2000" dirty="0" smtClean="0"/>
              <a:t>Nascimento. </a:t>
            </a:r>
            <a:r>
              <a:rPr lang="pt-BR" sz="2000" dirty="0" err="1" smtClean="0"/>
              <a:t>Engineering</a:t>
            </a:r>
            <a:r>
              <a:rPr lang="pt-BR" sz="2000" dirty="0" smtClean="0"/>
              <a:t> </a:t>
            </a:r>
            <a:r>
              <a:rPr lang="pt-BR" sz="2000" dirty="0" err="1"/>
              <a:t>Bacteria</a:t>
            </a:r>
            <a:r>
              <a:rPr lang="pt-BR" sz="2000" dirty="0"/>
              <a:t> for </a:t>
            </a:r>
            <a:r>
              <a:rPr lang="pt-BR" sz="2000" dirty="0" err="1" smtClean="0"/>
              <a:t>Bioremediation</a:t>
            </a:r>
            <a:r>
              <a:rPr lang="pt-BR" sz="2000" smtClean="0"/>
              <a:t>. August </a:t>
            </a:r>
            <a:r>
              <a:rPr lang="pt-BR" sz="2000" dirty="0"/>
              <a:t>1st </a:t>
            </a:r>
            <a:r>
              <a:rPr lang="pt-BR" sz="2000" dirty="0" smtClean="0"/>
              <a:t>2011. DOI</a:t>
            </a:r>
            <a:r>
              <a:rPr lang="pt-BR" sz="2000" dirty="0"/>
              <a:t>: </a:t>
            </a:r>
            <a:r>
              <a:rPr lang="pt-BR" sz="2000" dirty="0" smtClean="0"/>
              <a:t>10.5772/19546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- </a:t>
            </a:r>
            <a:r>
              <a:rPr lang="pt-BR" sz="2000" dirty="0" err="1" smtClean="0"/>
              <a:t>BioTecnologia</a:t>
            </a:r>
            <a:r>
              <a:rPr lang="pt-BR" sz="2000" dirty="0" smtClean="0"/>
              <a:t> </a:t>
            </a:r>
            <a:r>
              <a:rPr lang="pt-BR" sz="2000" dirty="0" err="1"/>
              <a:t>Ciencia</a:t>
            </a:r>
            <a:r>
              <a:rPr lang="pt-BR" sz="2000" dirty="0"/>
              <a:t> e Desenvolvimento ano VIII numero 34 janeiro/junho 2005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-</a:t>
            </a:r>
            <a:r>
              <a:rPr lang="pt-BR" sz="2000" dirty="0" smtClean="0"/>
              <a:t> Katia </a:t>
            </a:r>
            <a:r>
              <a:rPr lang="pt-BR" sz="2000" dirty="0"/>
              <a:t>Regina Evaristo de Jesus. Biotecnologia ambiental: aplicações e oportunidades para o Brasil. Embrapa Meio Ambiente - Empresa Brasileira de Pesquisa Agropecuária. Meio Ambiente: múltiplos olhares 1171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-</a:t>
            </a:r>
            <a:r>
              <a:rPr lang="pt-BR" sz="2000" dirty="0" smtClean="0"/>
              <a:t> </a:t>
            </a:r>
            <a:r>
              <a:rPr lang="pt-BR" sz="2000" dirty="0"/>
              <a:t>A T </a:t>
            </a:r>
            <a:r>
              <a:rPr lang="pt-BR" sz="2000" dirty="0" err="1"/>
              <a:t>Thomas,P</a:t>
            </a:r>
            <a:r>
              <a:rPr lang="pt-BR" sz="2000" dirty="0"/>
              <a:t> </a:t>
            </a:r>
            <a:r>
              <a:rPr lang="pt-BR" sz="2000" dirty="0" err="1"/>
              <a:t>Cyril,Boby</a:t>
            </a:r>
            <a:r>
              <a:rPr lang="pt-BR" sz="2000" dirty="0"/>
              <a:t> </a:t>
            </a:r>
            <a:r>
              <a:rPr lang="pt-BR" sz="2000" dirty="0" smtClean="0"/>
              <a:t>Jose. </a:t>
            </a:r>
            <a:r>
              <a:rPr lang="pt-BR" sz="2000" dirty="0" err="1" smtClean="0"/>
              <a:t>Biotechnology</a:t>
            </a:r>
            <a:r>
              <a:rPr lang="pt-BR" sz="2000" dirty="0" smtClean="0"/>
              <a:t> </a:t>
            </a:r>
            <a:r>
              <a:rPr lang="pt-BR" sz="2000" dirty="0" err="1"/>
              <a:t>microbiology</a:t>
            </a:r>
            <a:r>
              <a:rPr lang="pt-BR" sz="2000" dirty="0"/>
              <a:t> </a:t>
            </a:r>
            <a:r>
              <a:rPr lang="pt-BR" sz="2000" dirty="0" err="1" smtClean="0"/>
              <a:t>immunology</a:t>
            </a:r>
            <a:r>
              <a:rPr lang="pt-BR" sz="2000" dirty="0" smtClean="0"/>
              <a:t>– </a:t>
            </a:r>
            <a:r>
              <a:rPr lang="pt-BR" sz="2000" dirty="0" err="1"/>
              <a:t>Manjusha</a:t>
            </a:r>
            <a:r>
              <a:rPr lang="pt-BR" sz="2000" dirty="0"/>
              <a:t> </a:t>
            </a:r>
            <a:r>
              <a:rPr lang="pt-BR" sz="2000" dirty="0" err="1"/>
              <a:t>publication</a:t>
            </a:r>
            <a:endParaRPr lang="pt-BR" sz="2000" dirty="0"/>
          </a:p>
          <a:p>
            <a:pPr algn="just">
              <a:lnSpc>
                <a:spcPct val="150000"/>
              </a:lnSpc>
              <a:tabLst>
                <a:tab pos="332105" algn="l"/>
                <a:tab pos="332740" algn="l"/>
              </a:tabLst>
            </a:pPr>
            <a:r>
              <a:rPr lang="pt-BR" sz="2000" b="1" dirty="0" smtClean="0"/>
              <a:t>-</a:t>
            </a:r>
            <a:r>
              <a:rPr lang="pt-BR" sz="2000" dirty="0" smtClean="0"/>
              <a:t> </a:t>
            </a:r>
            <a:r>
              <a:rPr lang="pt-BR" sz="2000" dirty="0"/>
              <a:t>Lei </a:t>
            </a:r>
            <a:r>
              <a:rPr lang="pt-BR" sz="2000" dirty="0" err="1" smtClean="0"/>
              <a:t>Han</a:t>
            </a:r>
            <a:r>
              <a:rPr lang="pt-BR" sz="2000" dirty="0" smtClean="0"/>
              <a:t>. </a:t>
            </a:r>
            <a:r>
              <a:rPr lang="pt-BR" sz="2000" dirty="0" err="1" smtClean="0"/>
              <a:t>Genetically</a:t>
            </a:r>
            <a:r>
              <a:rPr lang="pt-BR" sz="2000" dirty="0" smtClean="0"/>
              <a:t> </a:t>
            </a:r>
            <a:r>
              <a:rPr lang="pt-BR" sz="2000" dirty="0" err="1"/>
              <a:t>Modified</a:t>
            </a:r>
            <a:r>
              <a:rPr lang="pt-BR" sz="2000" dirty="0"/>
              <a:t> </a:t>
            </a:r>
            <a:r>
              <a:rPr lang="pt-BR" sz="2000" dirty="0" err="1"/>
              <a:t>Microorganisms</a:t>
            </a:r>
            <a:r>
              <a:rPr lang="pt-BR" sz="2000" dirty="0"/>
              <a:t>. </a:t>
            </a:r>
            <a:r>
              <a:rPr lang="pt-BR" sz="2000" dirty="0" err="1"/>
              <a:t>Development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 smtClean="0"/>
              <a:t>Applications</a:t>
            </a:r>
            <a:r>
              <a:rPr lang="pt-BR" sz="2000" dirty="0"/>
              <a:t>.</a:t>
            </a:r>
            <a:endParaRPr lang="pt-BR" sz="2000" b="0" i="0" dirty="0">
              <a:effectLst/>
              <a:latin typeface="FSBrabo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8162" y="719919"/>
            <a:ext cx="223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REFERÊNCIAS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7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5</a:t>
            </a:fld>
            <a:endParaRPr lang="pt-BR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43906" y="0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34320" y="584775"/>
            <a:ext cx="1568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863" y="1046440"/>
            <a:ext cx="11927937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rgbClr val="0070C0"/>
                </a:solidFill>
              </a:rPr>
              <a:t>Biodegradável</a:t>
            </a:r>
            <a:r>
              <a:rPr lang="pt-BR" sz="2400" dirty="0"/>
              <a:t>: material capaz de ser decomposto por microrganismos</a:t>
            </a:r>
          </a:p>
          <a:p>
            <a:pPr algn="just">
              <a:lnSpc>
                <a:spcPct val="150000"/>
              </a:lnSpc>
            </a:pPr>
            <a:endParaRPr lang="pt-BR" sz="600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rgbClr val="0070C0"/>
                </a:solidFill>
              </a:rPr>
              <a:t>Mineralização: </a:t>
            </a:r>
            <a:r>
              <a:rPr lang="pt-BR" sz="2400" dirty="0"/>
              <a:t>conversão de compostos orgânicos até seus constituintes inorgânicos: C, N, </a:t>
            </a:r>
            <a:r>
              <a:rPr lang="pt-BR" sz="2400" dirty="0" smtClean="0"/>
              <a:t>P</a:t>
            </a:r>
            <a:endParaRPr lang="pt-BR" sz="2400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pt-BR" sz="5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Poluentes</a:t>
            </a:r>
            <a:r>
              <a:rPr lang="pt-BR" sz="2400" dirty="0" smtClean="0"/>
              <a:t>: compostos de ocorrência natural no ambiente mas que estão presentes em altas concentrações, </a:t>
            </a:r>
            <a:r>
              <a:rPr lang="pt-BR" sz="2400" dirty="0" err="1" smtClean="0"/>
              <a:t>ex</a:t>
            </a:r>
            <a:r>
              <a:rPr lang="pt-BR" sz="2400" dirty="0" smtClean="0"/>
              <a:t>: petróleo bruto e refinado, metais pesados</a:t>
            </a:r>
          </a:p>
          <a:p>
            <a:pPr algn="just">
              <a:lnSpc>
                <a:spcPct val="150000"/>
              </a:lnSpc>
            </a:pPr>
            <a:endParaRPr lang="pt-BR" sz="5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err="1" smtClean="0">
                <a:solidFill>
                  <a:srgbClr val="0070C0"/>
                </a:solidFill>
              </a:rPr>
              <a:t>Xenobioticos</a:t>
            </a:r>
            <a:r>
              <a:rPr lang="pt-BR" sz="2400" dirty="0" smtClean="0">
                <a:solidFill>
                  <a:srgbClr val="0070C0"/>
                </a:solidFill>
              </a:rPr>
              <a:t>: </a:t>
            </a:r>
            <a:r>
              <a:rPr lang="pt-BR" sz="2400" dirty="0" smtClean="0"/>
              <a:t>moléculas sintéticas estranhas/</a:t>
            </a:r>
            <a:r>
              <a:rPr lang="pt-BR" sz="2400" dirty="0" err="1" smtClean="0"/>
              <a:t>xeno</a:t>
            </a:r>
            <a:r>
              <a:rPr lang="pt-BR" sz="2400" dirty="0" smtClean="0"/>
              <a:t> ao ambiente natural. Não ocorrem normalmente na natureza, </a:t>
            </a:r>
            <a:r>
              <a:rPr lang="pt-BR" sz="2400" dirty="0" err="1" smtClean="0"/>
              <a:t>ex</a:t>
            </a:r>
            <a:r>
              <a:rPr lang="pt-BR" sz="2400" dirty="0" smtClean="0"/>
              <a:t>: pesticidas, plásticos</a:t>
            </a:r>
          </a:p>
          <a:p>
            <a:pPr algn="just">
              <a:lnSpc>
                <a:spcPct val="150000"/>
              </a:lnSpc>
            </a:pPr>
            <a:endParaRPr lang="pt-BR" sz="5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Recalcitrantes: </a:t>
            </a:r>
            <a:r>
              <a:rPr lang="pt-BR" sz="2400" dirty="0" smtClean="0"/>
              <a:t>moléculas orgânicas de difícil degradação que acumulam no ambiente. Podem ser naturais/lignina ou sintética/agrotóxico.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036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50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153086" y="3757681"/>
            <a:ext cx="503891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Contato</a:t>
            </a:r>
            <a:r>
              <a:rPr lang="pt-BR" sz="2400" dirty="0" smtClean="0"/>
              <a:t>: </a:t>
            </a:r>
            <a:r>
              <a:rPr lang="pt-BR" sz="2800" dirty="0" smtClean="0">
                <a:hlinkClick r:id="rId2"/>
              </a:rPr>
              <a:t>elidamarnunes@usp.br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33832" y="540956"/>
            <a:ext cx="5658168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Grata a todos pela atenção!</a:t>
            </a:r>
          </a:p>
          <a:p>
            <a:pPr algn="ctr"/>
            <a:endParaRPr lang="pt-BR" sz="3200" b="1" dirty="0"/>
          </a:p>
          <a:p>
            <a:pPr algn="ctr"/>
            <a:r>
              <a:rPr lang="pt-BR" sz="3200" b="1" dirty="0" smtClean="0"/>
              <a:t>Contem comigo.</a:t>
            </a:r>
            <a:endParaRPr lang="pt-BR" sz="3600" dirty="0"/>
          </a:p>
        </p:txBody>
      </p:sp>
      <p:pic>
        <p:nvPicPr>
          <p:cNvPr id="23554" name="Picture 2" descr="Microorganisms Degrading Organic Pollutants and Their Potential for the  Bioremediation of Contaminated Environments | Frontiers Research To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960"/>
            <a:ext cx="6906959" cy="69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23" y="1684660"/>
            <a:ext cx="10682291" cy="372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62345" y="615015"/>
            <a:ext cx="2192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Biodiversidade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Bioremediation: A Crash Cou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965366"/>
            <a:ext cx="4293506" cy="17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xmlns="" id="{68555F30-E029-4467-BDCA-4F0CCC76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69" y="1253868"/>
            <a:ext cx="1178026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400" b="1" dirty="0" smtClean="0">
                <a:latin typeface="+mn-lt"/>
              </a:rPr>
              <a:t>Utilização da </a:t>
            </a:r>
            <a:r>
              <a:rPr lang="pt-BR" altLang="pt-BR" sz="2400" b="1" dirty="0" err="1" smtClean="0">
                <a:latin typeface="+mn-lt"/>
              </a:rPr>
              <a:t>Biorremediação</a:t>
            </a:r>
            <a:r>
              <a:rPr lang="pt-BR" altLang="pt-BR" sz="2400" b="1" dirty="0" smtClean="0">
                <a:latin typeface="+mn-lt"/>
              </a:rPr>
              <a:t>: </a:t>
            </a:r>
            <a:r>
              <a:rPr lang="pt-BR" altLang="pt-BR" sz="2400" dirty="0" smtClean="0">
                <a:latin typeface="+mn-lt"/>
              </a:rPr>
              <a:t>Acidentes com derramamento de petróleo, Tratamento de resíduos, Remoção ou recuperação de metais pesados, Degradação de compostos Químicos.</a:t>
            </a:r>
            <a:endParaRPr lang="pt-BR" altLang="pt-BR" sz="2400" dirty="0">
              <a:latin typeface="+mn-lt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000376" y="50847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7</a:t>
            </a:fld>
            <a:endParaRPr lang="pt-BR"/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711961" y="669093"/>
            <a:ext cx="5704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 dos métodos de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Bioremediation Basics | OPG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8" y="2371407"/>
            <a:ext cx="6520634" cy="43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8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35968" y="1253868"/>
            <a:ext cx="11548031" cy="562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altLang="pt-BR" sz="2200" b="1" dirty="0" smtClean="0">
                <a:solidFill>
                  <a:srgbClr val="0070C0"/>
                </a:solidFill>
              </a:rPr>
              <a:t>- </a:t>
            </a:r>
            <a:r>
              <a:rPr lang="pt-BR" altLang="pt-BR" sz="2200" b="1" dirty="0" err="1" smtClean="0">
                <a:solidFill>
                  <a:srgbClr val="0070C0"/>
                </a:solidFill>
              </a:rPr>
              <a:t>Biorremediação</a:t>
            </a:r>
            <a:r>
              <a:rPr lang="pt-BR" altLang="pt-BR" sz="2200" dirty="0" smtClean="0">
                <a:solidFill>
                  <a:srgbClr val="0070C0"/>
                </a:solidFill>
              </a:rPr>
              <a:t> </a:t>
            </a:r>
            <a:r>
              <a:rPr lang="pt-BR" altLang="pt-BR" sz="2200" dirty="0">
                <a:solidFill>
                  <a:srgbClr val="0070C0"/>
                </a:solidFill>
              </a:rPr>
              <a:t>- </a:t>
            </a:r>
            <a:r>
              <a:rPr lang="pt-BR" altLang="pt-BR" sz="2200" b="1" dirty="0">
                <a:solidFill>
                  <a:srgbClr val="0070C0"/>
                </a:solidFill>
              </a:rPr>
              <a:t>Vantagens</a:t>
            </a:r>
            <a:r>
              <a:rPr lang="pt-BR" altLang="pt-BR" sz="2200" dirty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200" dirty="0"/>
              <a:t>- </a:t>
            </a:r>
            <a:r>
              <a:rPr lang="pt-BR" altLang="pt-BR" sz="2200" cap="all" dirty="0"/>
              <a:t>é</a:t>
            </a:r>
            <a:r>
              <a:rPr lang="pt-BR" altLang="pt-BR" sz="2200" dirty="0"/>
              <a:t> baseada em um processo natural sendo, por isto, considerado seguro,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200" dirty="0"/>
              <a:t>- Tem um custo relativamente baixo,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200" dirty="0"/>
              <a:t>- Gera poucos resíduos,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r>
              <a:rPr lang="pt-BR" altLang="pt-BR" sz="2200" dirty="0"/>
              <a:t>Promove redução de poluentes a </a:t>
            </a:r>
            <a:r>
              <a:rPr lang="pt-BR" altLang="pt-BR" sz="2200" dirty="0" smtClean="0"/>
              <a:t>níveis </a:t>
            </a:r>
            <a:r>
              <a:rPr lang="pt-BR" altLang="pt-BR" sz="2200" dirty="0"/>
              <a:t>muito baixos.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endParaRPr lang="pt-BR" altLang="pt-BR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b="1" dirty="0" err="1">
                <a:solidFill>
                  <a:srgbClr val="0070C0"/>
                </a:solidFill>
              </a:rPr>
              <a:t>Biorremediação</a:t>
            </a:r>
            <a:r>
              <a:rPr lang="pt-BR" altLang="pt-BR" sz="2200" b="1" dirty="0">
                <a:solidFill>
                  <a:srgbClr val="0070C0"/>
                </a:solidFill>
              </a:rPr>
              <a:t> - Desvantagens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dirty="0"/>
              <a:t>Não permite emprego acima determinada concentração do poluente,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cap="all" dirty="0"/>
              <a:t>É</a:t>
            </a:r>
            <a:r>
              <a:rPr lang="pt-BR" altLang="pt-BR" sz="2200" dirty="0"/>
              <a:t> um processo mais lento,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dirty="0"/>
              <a:t>Geralmente, exige conhecimento técnico especial,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dirty="0"/>
              <a:t>Se houver emprego de microrganismos exógenos, isto pode trazer problema ambiental.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11961" y="669093"/>
            <a:ext cx="4425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Remediação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física quântica por Régis MageSOAD: Positivo e negativo e sua compreens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29" y="2693901"/>
            <a:ext cx="3370489" cy="22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5969" y="1326514"/>
            <a:ext cx="1179864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0050" indent="-400050" eaLnBrk="1" hangingPunct="1">
              <a:spcBef>
                <a:spcPct val="50000"/>
              </a:spcBef>
              <a:buFontTx/>
              <a:buAutoNum type="romanLcParenR"/>
            </a:pPr>
            <a:r>
              <a:rPr lang="pt-BR" altLang="pt-BR" sz="2200" dirty="0" err="1" smtClean="0">
                <a:latin typeface="+mn-lt"/>
              </a:rPr>
              <a:t>Bioestimulação</a:t>
            </a:r>
            <a:r>
              <a:rPr lang="pt-BR" altLang="pt-BR" sz="2200" dirty="0" smtClean="0">
                <a:latin typeface="+mn-lt"/>
              </a:rPr>
              <a:t>: Criar </a:t>
            </a:r>
            <a:r>
              <a:rPr lang="pt-BR" altLang="pt-BR" sz="2200" dirty="0">
                <a:latin typeface="+mn-lt"/>
              </a:rPr>
              <a:t>condições para o aumento de populações autóctones degradadoras do </a:t>
            </a:r>
            <a:r>
              <a:rPr lang="pt-BR" altLang="pt-BR" sz="2200" dirty="0" smtClean="0">
                <a:latin typeface="+mn-lt"/>
              </a:rPr>
              <a:t>poluente</a:t>
            </a:r>
          </a:p>
          <a:p>
            <a:pPr marL="400050" indent="-400050">
              <a:spcBef>
                <a:spcPct val="50000"/>
              </a:spcBef>
              <a:buFontTx/>
              <a:buAutoNum type="romanLcParenR"/>
            </a:pPr>
            <a:r>
              <a:rPr lang="pt-BR" altLang="pt-BR" sz="2200" dirty="0" err="1" smtClean="0">
                <a:latin typeface="+mn-lt"/>
              </a:rPr>
              <a:t>Bioaumentação</a:t>
            </a:r>
            <a:r>
              <a:rPr lang="pt-BR" altLang="pt-BR" sz="2200" dirty="0" smtClean="0">
                <a:latin typeface="+mn-lt"/>
              </a:rPr>
              <a:t>: </a:t>
            </a:r>
            <a:r>
              <a:rPr lang="pt-BR" altLang="pt-BR" sz="2200" dirty="0">
                <a:latin typeface="+mn-lt"/>
              </a:rPr>
              <a:t>Introduzir microrganismos degradadores do </a:t>
            </a:r>
            <a:r>
              <a:rPr lang="pt-BR" altLang="pt-BR" sz="2200" dirty="0" smtClean="0">
                <a:latin typeface="+mn-lt"/>
              </a:rPr>
              <a:t>poluente</a:t>
            </a:r>
            <a:endParaRPr lang="pt-BR" altLang="pt-BR" sz="2200" dirty="0">
              <a:latin typeface="+mn-lt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71599" y="3149727"/>
            <a:ext cx="36013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 err="1">
                <a:latin typeface="+mn-lt"/>
              </a:rPr>
              <a:t>Autócnones</a:t>
            </a:r>
            <a:r>
              <a:rPr lang="pt-BR" altLang="pt-BR" sz="2000" b="1" dirty="0">
                <a:latin typeface="+mn-lt"/>
              </a:rPr>
              <a:t>: </a:t>
            </a:r>
            <a:r>
              <a:rPr lang="pt-BR" altLang="pt-BR" sz="2000" dirty="0" smtClean="0">
                <a:latin typeface="+mn-lt"/>
              </a:rPr>
              <a:t>isolamento </a:t>
            </a:r>
            <a:r>
              <a:rPr lang="pt-BR" altLang="pt-BR" sz="2000" dirty="0">
                <a:latin typeface="+mn-lt"/>
              </a:rPr>
              <a:t>e seleção de microrganismos a partir de amostras do próprio ambiente a ser tratado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209039" y="3186141"/>
            <a:ext cx="34056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+mn-lt"/>
              </a:rPr>
              <a:t>Alóctones: </a:t>
            </a:r>
            <a:r>
              <a:rPr lang="pt-BR" altLang="pt-BR" sz="2000" dirty="0" smtClean="0">
                <a:latin typeface="+mn-lt"/>
              </a:rPr>
              <a:t>seleção </a:t>
            </a:r>
            <a:r>
              <a:rPr lang="pt-BR" altLang="pt-BR" sz="2000" dirty="0">
                <a:latin typeface="+mn-lt"/>
              </a:rPr>
              <a:t>de microrganismos a partir de amostras de coleções de cultura ou de outro ambiente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340349" y="3196800"/>
            <a:ext cx="2864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+mn-lt"/>
              </a:rPr>
              <a:t>OGMS</a:t>
            </a:r>
            <a:r>
              <a:rPr lang="pt-BR" altLang="pt-BR" sz="2000" b="1" dirty="0" smtClean="0">
                <a:latin typeface="+mn-lt"/>
              </a:rPr>
              <a:t>: </a:t>
            </a:r>
            <a:r>
              <a:rPr lang="pt-BR" altLang="pt-BR" sz="2000" dirty="0" smtClean="0">
                <a:latin typeface="+mn-lt"/>
              </a:rPr>
              <a:t>introdução </a:t>
            </a:r>
            <a:r>
              <a:rPr lang="pt-BR" altLang="pt-BR" sz="2000" dirty="0">
                <a:latin typeface="+mn-lt"/>
              </a:rPr>
              <a:t>de microrganismos geneticamente modificados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982579" y="5857648"/>
            <a:ext cx="5254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solidFill>
                  <a:srgbClr val="0070C0"/>
                </a:solidFill>
                <a:latin typeface="+mn-lt"/>
              </a:rPr>
              <a:t>- </a:t>
            </a:r>
            <a:r>
              <a:rPr lang="pt-BR" altLang="pt-BR" sz="2000" b="1" dirty="0" smtClean="0">
                <a:solidFill>
                  <a:srgbClr val="0070C0"/>
                </a:solidFill>
                <a:latin typeface="+mn-lt"/>
              </a:rPr>
              <a:t>Monitorar os processos e realizar ajustes  </a:t>
            </a:r>
            <a:endParaRPr lang="pt-BR" altLang="pt-BR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536961" y="2629390"/>
            <a:ext cx="73025" cy="433388"/>
          </a:xfrm>
          <a:prstGeom prst="downArrow">
            <a:avLst>
              <a:gd name="adj1" fmla="val 50000"/>
              <a:gd name="adj2" fmla="val 1483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 rot="20335124">
            <a:off x="8415849" y="2643930"/>
            <a:ext cx="73025" cy="433388"/>
          </a:xfrm>
          <a:prstGeom prst="downArrow">
            <a:avLst>
              <a:gd name="adj1" fmla="val 50000"/>
              <a:gd name="adj2" fmla="val 1483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 rot="1546022">
            <a:off x="2582509" y="2660061"/>
            <a:ext cx="73025" cy="433388"/>
          </a:xfrm>
          <a:prstGeom prst="downArrow">
            <a:avLst>
              <a:gd name="adj1" fmla="val 50000"/>
              <a:gd name="adj2" fmla="val 1483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9</a:t>
            </a:fld>
            <a:endParaRPr lang="pt-BR"/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570564" y="607971"/>
            <a:ext cx="2763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Técnicas aplicadas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H="1">
            <a:off x="7874945" y="4775535"/>
            <a:ext cx="689429" cy="4080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5594525" y="4594652"/>
            <a:ext cx="15460" cy="694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2746104" y="4803654"/>
            <a:ext cx="466659" cy="430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7765143" y="2960914"/>
            <a:ext cx="3588657" cy="18427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5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7574</TotalTime>
  <Words>2367</Words>
  <Application>Microsoft Office PowerPoint</Application>
  <PresentationFormat>Widescreen</PresentationFormat>
  <Paragraphs>324</Paragraphs>
  <Slides>50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61" baseType="lpstr">
      <vt:lpstr>Microsoft YaHei</vt:lpstr>
      <vt:lpstr>Microsoft YaHei UI Light</vt:lpstr>
      <vt:lpstr>Arial</vt:lpstr>
      <vt:lpstr>Calibri</vt:lpstr>
      <vt:lpstr>Calibri Light</vt:lpstr>
      <vt:lpstr>Cambria Math</vt:lpstr>
      <vt:lpstr>FSBrabo</vt:lpstr>
      <vt:lpstr>Gabriola</vt:lpstr>
      <vt:lpstr>Myanmar Text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Saúde Animal Vacinas recombinantes 1. Tratamento anti-rábico ϒ globulina, para eliminar a raiva  Industria têxtil Tratamento têxtil  1. Feito com α-amilase de Bacillus stearothermophilus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Elidamar nunes</cp:lastModifiedBy>
  <cp:revision>355</cp:revision>
  <dcterms:created xsi:type="dcterms:W3CDTF">2020-10-04T15:48:16Z</dcterms:created>
  <dcterms:modified xsi:type="dcterms:W3CDTF">2021-11-11T14:53:16Z</dcterms:modified>
</cp:coreProperties>
</file>