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Faculdade de Direito do Largo de São Francisco (USP)</a:t>
            </a:r>
            <a:br>
              <a:rPr lang="pt-BR" dirty="0"/>
            </a:br>
            <a:br>
              <a:rPr lang="pt-BR" dirty="0"/>
            </a:br>
            <a:r>
              <a:rPr lang="pt-BR" sz="4400" dirty="0"/>
              <a:t>DEF 0320 - Direito Econômico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2º semestre de 2020</a:t>
            </a:r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VI.  ASPECTOS FORMAIS DA POLÍTICA ECONÔMICA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/>
              <a:t>Formalmente, a política econômica vem na forma de normas. É o direito que instrumentaliza a política econômica. Na própria CF 88 há uma série de normas que indicam como a política econômica deve ser, ainda que alguns governos promovam as políticas econômicas de modo diverso ao então estabelecido no texto constitucional.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Outra tarefa importante do direito econômico é </a:t>
            </a:r>
            <a:r>
              <a:rPr lang="pt-BR" sz="2400" b="1" dirty="0"/>
              <a:t>avaliar a própria efetividade da política econômica e a sua compatibilidade com aquilo que está definido na Constituição Federal de 1988</a:t>
            </a:r>
            <a:r>
              <a:rPr lang="pt-BR" sz="2400" dirty="0"/>
              <a:t>. Políticas econômicas recessivas, que sabidamente geram desemprego, por exemplo, são absolutamente desalinhadas do texto constitucional. </a:t>
            </a:r>
          </a:p>
        </p:txBody>
      </p:sp>
    </p:spTree>
    <p:extLst>
      <p:ext uri="{BB962C8B-B14F-4D97-AF65-F5344CB8AC3E}">
        <p14:creationId xmlns:p14="http://schemas.microsoft.com/office/powerpoint/2010/main" val="161299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VII.  REAFIRMANDO A NECESSIDADE DE ATUAÇÃO ESTATAL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discussão sobre política econômica e Direito econômica envolve apenas a atuação do Estado na economia, mas a necessidade de que o Estado tenha força o suficiente para implementar as suas decisões.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O Estado ausente de suas questões econômicas é o Estado que abdica das preocupações com o futuro de sua nação</a:t>
            </a:r>
            <a:r>
              <a:rPr lang="pt-BR" sz="2400" dirty="0"/>
              <a:t>. É preciso, portanto, entender, que hoje há uma dramaticidade real sobre a capacidade que o Estado ainda retém para poder decidir sobre elementos importantes, de maneira a promover o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273184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BIBLIOGRAFIA INDICADA: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BERCOVICI, Gilberto . Política Econômica e Direito Econômico. Revista Fórum de Direito Econômico e Financeiro, v. 1, p. 199-219, 2012 e PENSAR - Revista de ciências jurídicas, v. 16, n. 2, p. 562-588, jul./dez. 2011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TAVARES, André Ramos. “Facções privadas e política econômica não democrática da ditadura brasileira”, In Revista Brasileira de Estudos Constitucionais, Belo Horizonte, mai./ago. 2015, ano 9, n. 32,  pp. 1047-66.</a:t>
            </a:r>
          </a:p>
        </p:txBody>
      </p:sp>
    </p:spTree>
    <p:extLst>
      <p:ext uri="{BB962C8B-B14F-4D97-AF65-F5344CB8AC3E}">
        <p14:creationId xmlns:p14="http://schemas.microsoft.com/office/powerpoint/2010/main" val="308128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Semana VI – Política Econômica e Direito Econômico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i="1" dirty="0"/>
              <a:t>A política e a economia estão intimamente associadas. Hoje, em larga medida, a política se dedica à economia.</a:t>
            </a:r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I. TRÊS IMPORTANTES MARCOS HISTÓRICOS PARA COMPREENDER  O TEMA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400" b="1" dirty="0"/>
          </a:p>
          <a:p>
            <a:pPr marL="82296" indent="0" algn="just">
              <a:buNone/>
            </a:pPr>
            <a:r>
              <a:rPr lang="pt-BR" sz="2400" b="1" dirty="0"/>
              <a:t>i. MERCANTILISMO: </a:t>
            </a:r>
          </a:p>
          <a:p>
            <a:pPr marL="82296" indent="0" algn="just">
              <a:buNone/>
            </a:pPr>
            <a:r>
              <a:rPr lang="pt-BR" sz="2000" i="1" dirty="0"/>
              <a:t>Convergência de interesses entre Estado e burguesia;</a:t>
            </a:r>
          </a:p>
          <a:p>
            <a:pPr marL="82296" indent="0" algn="just">
              <a:buNone/>
            </a:pPr>
            <a:endParaRPr lang="pt-BR" sz="2400" b="1" i="1" dirty="0"/>
          </a:p>
          <a:p>
            <a:pPr marL="82296" indent="0" algn="just">
              <a:buNone/>
            </a:pPr>
            <a:r>
              <a:rPr lang="pt-BR" sz="2400" b="1" dirty="0" err="1"/>
              <a:t>ii</a:t>
            </a:r>
            <a:r>
              <a:rPr lang="pt-BR" sz="2400" b="1" dirty="0"/>
              <a:t>. 1ª GUERRA MUNDIAL:</a:t>
            </a:r>
          </a:p>
          <a:p>
            <a:pPr marL="82296" indent="0" algn="just">
              <a:buNone/>
            </a:pPr>
            <a:r>
              <a:rPr lang="pt-BR" sz="2000" i="1" dirty="0"/>
              <a:t>Planejamento estatal sobre altíssimas demandas econômicas;</a:t>
            </a:r>
          </a:p>
          <a:p>
            <a:pPr marL="82296" indent="0" algn="just">
              <a:buNone/>
            </a:pPr>
            <a:endParaRPr lang="pt-BR" sz="2400" i="1" dirty="0"/>
          </a:p>
          <a:p>
            <a:pPr marL="82296" indent="0" algn="just">
              <a:buNone/>
            </a:pPr>
            <a:r>
              <a:rPr lang="pt-BR" sz="2400" b="1" dirty="0" err="1"/>
              <a:t>iii</a:t>
            </a:r>
            <a:r>
              <a:rPr lang="pt-BR" sz="2400" b="1" dirty="0"/>
              <a:t>. JOHN MAYNARD KEYNES:</a:t>
            </a:r>
          </a:p>
          <a:p>
            <a:pPr marL="82296" indent="0" algn="just">
              <a:buNone/>
            </a:pPr>
            <a:r>
              <a:rPr lang="pt-BR" sz="2000" i="1" dirty="0"/>
              <a:t>Política econômica que buscava resgatar o capitalismo de um período crítico.</a:t>
            </a:r>
          </a:p>
          <a:p>
            <a:pPr marL="82296" indent="0" algn="just">
              <a:buNone/>
            </a:pPr>
            <a:r>
              <a:rPr lang="pt-BR" sz="2000" i="1" dirty="0"/>
              <a:t>Política econômica vem do Estado, que passa a ser o grande indutor da economia.</a:t>
            </a:r>
          </a:p>
          <a:p>
            <a:pPr marL="82296" indent="0" algn="just">
              <a:buNone/>
            </a:pPr>
            <a:endParaRPr lang="pt-BR" sz="2000" i="1" dirty="0"/>
          </a:p>
          <a:p>
            <a:pPr marL="82296" indent="0" algn="just">
              <a:buNone/>
            </a:pPr>
            <a:endParaRPr lang="pt-BR" sz="2400" b="1" dirty="0"/>
          </a:p>
          <a:p>
            <a:pPr marL="82296" indent="0" algn="just">
              <a:buNone/>
            </a:pPr>
            <a:endParaRPr lang="pt-BR" b="1" dirty="0"/>
          </a:p>
          <a:p>
            <a:pPr algn="just"/>
            <a:endParaRPr lang="pt-BR" b="1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887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II. COM RELAÇÃO AO DIREITO ECONÔMICO PROPRIAMENTE DITO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400" b="1" dirty="0"/>
          </a:p>
          <a:p>
            <a:pPr marL="82296" indent="0" algn="just">
              <a:buNone/>
            </a:pPr>
            <a:r>
              <a:rPr lang="pt-BR" sz="2400" dirty="0"/>
              <a:t>O </a:t>
            </a:r>
            <a:r>
              <a:rPr lang="pt-BR" sz="2400" b="1" dirty="0"/>
              <a:t>DIREITO ECONÔMICO </a:t>
            </a:r>
            <a:r>
              <a:rPr lang="pt-BR" sz="2400" dirty="0"/>
              <a:t>tanto instrumentaliza a política econômica, como possibilita a crítica jurídica da política econômica.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/>
              <a:t>É nesse aspecto que se pode compreender a </a:t>
            </a:r>
            <a:r>
              <a:rPr lang="pt-BR" sz="2400" b="1" dirty="0"/>
              <a:t>DUPLA INSTRUMENTALIDADE DO DIREITO ECONÔMICO:</a:t>
            </a:r>
            <a:r>
              <a:rPr lang="pt-BR" sz="2400" dirty="0"/>
              <a:t> além de </a:t>
            </a:r>
            <a:r>
              <a:rPr lang="pt-BR" sz="2400" u="sng" dirty="0"/>
              <a:t>regular o fenômeno econômico</a:t>
            </a:r>
            <a:r>
              <a:rPr lang="pt-BR" sz="2400" dirty="0"/>
              <a:t>, </a:t>
            </a:r>
            <a:r>
              <a:rPr lang="pt-BR" sz="2400" u="sng" dirty="0"/>
              <a:t>proporciona instrumentos para que se desenvolva a crítica jurídica da política econômica.</a:t>
            </a:r>
            <a:endParaRPr lang="pt-BR" sz="2000" u="sng" dirty="0"/>
          </a:p>
          <a:p>
            <a:pPr marL="82296" indent="0" algn="just">
              <a:buNone/>
            </a:pPr>
            <a:endParaRPr lang="pt-BR" sz="2000" i="1" u="sng" dirty="0"/>
          </a:p>
          <a:p>
            <a:pPr marL="82296" indent="0" algn="just">
              <a:buNone/>
            </a:pPr>
            <a:endParaRPr lang="pt-BR" sz="2400" b="1" dirty="0"/>
          </a:p>
          <a:p>
            <a:pPr marL="82296" indent="0" algn="just">
              <a:buNone/>
            </a:pPr>
            <a:endParaRPr lang="pt-BR" b="1" dirty="0"/>
          </a:p>
          <a:p>
            <a:pPr algn="just"/>
            <a:endParaRPr lang="pt-BR" b="1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249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III. TRÊS OBJETIVOS CENTRAIS DA POLÍTICA ECONÔMICA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/>
              <a:t>i. PROMOÇÃO DO CRESCIMENTO ECONÔMICO</a:t>
            </a:r>
          </a:p>
          <a:p>
            <a:pPr marL="82296" indent="0" algn="just">
              <a:buNone/>
            </a:pPr>
            <a:endParaRPr lang="pt-BR" sz="2000" i="1" dirty="0"/>
          </a:p>
          <a:p>
            <a:pPr marL="82296" indent="0" algn="just">
              <a:buNone/>
            </a:pPr>
            <a:r>
              <a:rPr lang="pt-BR" sz="2400" b="1" dirty="0" err="1"/>
              <a:t>ii</a:t>
            </a:r>
            <a:r>
              <a:rPr lang="pt-BR" sz="2400" b="1" dirty="0"/>
              <a:t>. EMPREGO</a:t>
            </a:r>
          </a:p>
          <a:p>
            <a:pPr marL="82296" indent="0" algn="just">
              <a:buNone/>
            </a:pPr>
            <a:endParaRPr lang="pt-BR" sz="2000" i="1" dirty="0"/>
          </a:p>
          <a:p>
            <a:pPr marL="82296" indent="0" algn="just">
              <a:buNone/>
            </a:pPr>
            <a:r>
              <a:rPr lang="pt-BR" sz="2400" b="1" dirty="0" err="1"/>
              <a:t>iii</a:t>
            </a:r>
            <a:r>
              <a:rPr lang="pt-BR" sz="2400" b="1" dirty="0"/>
              <a:t>. ESTABILIZAÇÃO DOS PREÇOS</a:t>
            </a:r>
          </a:p>
          <a:p>
            <a:pPr marL="82296" indent="0" algn="just">
              <a:buNone/>
            </a:pPr>
            <a:endParaRPr lang="pt-BR" sz="2400" b="1" dirty="0"/>
          </a:p>
          <a:p>
            <a:pPr marL="82296" indent="0" algn="just">
              <a:buNone/>
            </a:pPr>
            <a:r>
              <a:rPr lang="pt-BR" sz="2400" i="1" dirty="0"/>
              <a:t>Os meios tradicionais para a promoção desses objetivos costumam ser ou políticas fiscais ou políticas monetárias, vinculadas, sobretudo ao preço do dinheiro (desvalorização cambial, preço dos produtos, etc.).</a:t>
            </a:r>
          </a:p>
          <a:p>
            <a:pPr marL="82296" indent="0" algn="just">
              <a:buNone/>
            </a:pPr>
            <a:endParaRPr lang="pt-BR" b="1" dirty="0"/>
          </a:p>
          <a:p>
            <a:pPr algn="just"/>
            <a:endParaRPr lang="pt-BR" b="1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4430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IV. POLÍTICA ECONÔMICA DOS GOVERNOS RECENTES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i="1" dirty="0"/>
              <a:t>HEGEMONIA NEOLIBERAL:</a:t>
            </a:r>
          </a:p>
          <a:p>
            <a:pPr marL="82296" indent="0" algn="just">
              <a:buNone/>
            </a:pPr>
            <a:r>
              <a:rPr lang="pt-BR" sz="2400" dirty="0"/>
              <a:t>Apresentada como única política econômica viável, a da privatização e do ajuste fiscal, que procuram uma redução drástica da atuação do estado na economia.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/>
              <a:t>Essa política econômica neoliberal, supostamente neutra, apresenta-se como universal: hipoteticamente adequada em qualquer sociedade, em qualquer tempo. Concepção, no entanto, que conforma impropriedades</a:t>
            </a:r>
            <a:endParaRPr lang="pt-BR" sz="2400" i="1" dirty="0"/>
          </a:p>
          <a:p>
            <a:pPr marL="82296" indent="0" algn="just">
              <a:buNone/>
            </a:pPr>
            <a:endParaRPr lang="pt-BR" b="1" dirty="0"/>
          </a:p>
          <a:p>
            <a:pPr algn="just"/>
            <a:endParaRPr lang="pt-BR" b="1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6103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IV. POLÍTICA ECONÔMICA DOS GOVERNOS RECENTES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pt-BR" sz="2400" i="1" dirty="0"/>
              <a:t>IMPROPRIEDADES DA CONCEPÇÃO (UNIVERSAL) NEOLIBERAL:</a:t>
            </a:r>
          </a:p>
          <a:p>
            <a:pPr marL="82296" indent="0" algn="just">
              <a:buNone/>
            </a:pPr>
            <a:endParaRPr lang="pt-BR" sz="2400" i="1" dirty="0"/>
          </a:p>
          <a:p>
            <a:pPr marL="82296" indent="0" algn="just">
              <a:buNone/>
            </a:pPr>
            <a:r>
              <a:rPr lang="pt-BR" sz="2200" dirty="0"/>
              <a:t>1. Essa política econômica não é neutra: é uma política com ganhadores e perdedores.</a:t>
            </a:r>
          </a:p>
          <a:p>
            <a:pPr marL="82296" indent="0" algn="just">
              <a:buNone/>
            </a:pPr>
            <a:r>
              <a:rPr lang="pt-BR" sz="2200" dirty="0"/>
              <a:t>2. É muito problemático considerar que pode existir uma política econômica universal, sobretudo pelas grandes diferenças que existe entre os países em toda a sociedade.</a:t>
            </a:r>
          </a:p>
          <a:p>
            <a:pPr marL="82296" indent="0" algn="just">
              <a:buNone/>
            </a:pPr>
            <a:endParaRPr lang="pt-BR" sz="2200" dirty="0"/>
          </a:p>
          <a:p>
            <a:pPr marL="82296" indent="0" algn="just">
              <a:buNone/>
            </a:pPr>
            <a:r>
              <a:rPr lang="pt-BR" sz="2200" dirty="0"/>
              <a:t>Além disso, essa política econômica neoliberal tem levado à própria transformação do Estado, que passa a atender a padrões negociais. Com isso, há uma gradual dilapidação do patrimônio público e um Estado cada vez mais inapto às suas tarefas de orientação da política econômica e de cumprir os seus compromissos constitucionais em torno dos serviços públicos e dos direitos sociais.</a:t>
            </a:r>
          </a:p>
          <a:p>
            <a:pPr marL="82296" indent="0" algn="just">
              <a:buNone/>
            </a:pPr>
            <a:endParaRPr lang="pt-BR" b="1" dirty="0"/>
          </a:p>
          <a:p>
            <a:pPr algn="just"/>
            <a:endParaRPr lang="pt-BR" b="1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8593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IV. POLÍTICA ECONÔMICA DOS GOVERNOS RECENTES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/>
              <a:t>Tese da </a:t>
            </a:r>
            <a:r>
              <a:rPr lang="pt-BR" sz="2400" b="1" dirty="0"/>
              <a:t>Supremacia do Orçamento Monetário: </a:t>
            </a:r>
            <a:endParaRPr lang="pt-BR" sz="2400" dirty="0"/>
          </a:p>
          <a:p>
            <a:pPr marL="82296" indent="0" algn="just">
              <a:buNone/>
            </a:pPr>
            <a:r>
              <a:rPr lang="pt-BR" sz="2000" i="1" dirty="0"/>
              <a:t>é a ideia de que é imprescindível que haja uma redução dos custos do Estado, o respeito a um teto de investimentos estatais, e uma não-ação estatal que comprove que o Estado não extrapole os gastos, mesmo que a população aumente e que as demandas se renovem.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r>
              <a:rPr lang="pt-BR" sz="2400" dirty="0"/>
              <a:t>É um modelo de política econômica absolutamente afastado das diretrizes da Constituição Econômica brasileira, que acaba por privilegiar o grande capital e o </a:t>
            </a:r>
            <a:r>
              <a:rPr lang="pt-BR" sz="2400" dirty="0" err="1"/>
              <a:t>rentismo</a:t>
            </a:r>
            <a:r>
              <a:rPr lang="pt-BR" sz="2400" dirty="0"/>
              <a:t> do sistema financeiro.</a:t>
            </a:r>
          </a:p>
        </p:txBody>
      </p:sp>
    </p:spTree>
    <p:extLst>
      <p:ext uri="{BB962C8B-B14F-4D97-AF65-F5344CB8AC3E}">
        <p14:creationId xmlns:p14="http://schemas.microsoft.com/office/powerpoint/2010/main" val="428677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/>
              <a:t>V. DIREITO ECONÔMICO E NEUTRALIDADE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250384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Constituição econômica traz um </a:t>
            </a:r>
            <a:r>
              <a:rPr lang="pt-BR" sz="2400" b="1" dirty="0"/>
              <a:t>projeto de superação do subdesenvolvimento </a:t>
            </a:r>
            <a:r>
              <a:rPr lang="pt-BR" sz="2400" dirty="0"/>
              <a:t>que precisa ser observado, mesmo que contrarie certas doutrinas.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Portanto, o direito econômico não pode ser asséptico, neutro ou não-histórico. O Estado deve ser aceito como um elemento importante na economia nacional, e a sua política econômica deve conter uma visão histórica das estruturas que lhe dão forma.</a:t>
            </a:r>
          </a:p>
        </p:txBody>
      </p:sp>
    </p:spTree>
    <p:extLst>
      <p:ext uri="{BB962C8B-B14F-4D97-AF65-F5344CB8AC3E}">
        <p14:creationId xmlns:p14="http://schemas.microsoft.com/office/powerpoint/2010/main" val="1790929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1094</TotalTime>
  <Words>909</Words>
  <Application>Microsoft Office PowerPoint</Application>
  <PresentationFormat>Apresentação na tela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Gill Sans MT</vt:lpstr>
      <vt:lpstr>Verdana</vt:lpstr>
      <vt:lpstr>Wingdings 2</vt:lpstr>
      <vt:lpstr>Solstício</vt:lpstr>
      <vt:lpstr>Faculdade de Direito do Largo de São Francisco (USP)  DEF 0320 - Direito Econômico</vt:lpstr>
      <vt:lpstr>Semana VI – Política Econômica e Direito Econômico</vt:lpstr>
      <vt:lpstr>I. TRÊS IMPORTANTES MARCOS HISTÓRICOS PARA COMPREENDER  O TEMA</vt:lpstr>
      <vt:lpstr>II. COM RELAÇÃO AO DIREITO ECONÔMICO PROPRIAMENTE DITO</vt:lpstr>
      <vt:lpstr>III. TRÊS OBJETIVOS CENTRAIS DA POLÍTICA ECONÔMICA</vt:lpstr>
      <vt:lpstr>IV. POLÍTICA ECONÔMICA DOS GOVERNOS RECENTES</vt:lpstr>
      <vt:lpstr>IV. POLÍTICA ECONÔMICA DOS GOVERNOS RECENTES</vt:lpstr>
      <vt:lpstr>IV. POLÍTICA ECONÔMICA DOS GOVERNOS RECENTES</vt:lpstr>
      <vt:lpstr>V. DIREITO ECONÔMICO E NEUTRALIDADE</vt:lpstr>
      <vt:lpstr>VI.  ASPECTOS FORMAIS DA POLÍTICA ECONÔMICA</vt:lpstr>
      <vt:lpstr>VII.  REAFIRMANDO A NECESSIDADE DE ATUAÇÃO ESTATAL</vt:lpstr>
      <vt:lpstr>BIBLIOGRAFIA INDICADA: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Leandro Teodoro Andrade</cp:lastModifiedBy>
  <cp:revision>55</cp:revision>
  <dcterms:created xsi:type="dcterms:W3CDTF">2020-08-20T17:18:35Z</dcterms:created>
  <dcterms:modified xsi:type="dcterms:W3CDTF">2020-09-22T19:58:58Z</dcterms:modified>
</cp:coreProperties>
</file>