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oboto"/>
      <p:regular r:id="rId12"/>
      <p:bold r:id="rId13"/>
      <p:italic r:id="rId14"/>
      <p:boldItalic r:id="rId15"/>
    </p:embeddedFont>
    <p:embeddedFont>
      <p:font typeface="Merriweather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17" Type="http://schemas.openxmlformats.org/officeDocument/2006/relationships/font" Target="fonts/Merriweather-bold.fntdata"/><Relationship Id="rId16" Type="http://schemas.openxmlformats.org/officeDocument/2006/relationships/font" Target="fonts/Merriweather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erriweather-boldItalic.fntdata"/><Relationship Id="rId6" Type="http://schemas.openxmlformats.org/officeDocument/2006/relationships/slide" Target="slides/slide1.xml"/><Relationship Id="rId18" Type="http://schemas.openxmlformats.org/officeDocument/2006/relationships/font" Target="fonts/Merriweather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8a80f7b7_0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8a80f7b7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838a80f7b7_0_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838a80f7b7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838a80f7b7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838a80f7b7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838a80f7b7_1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838a80f7b7_1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38a80f7b7_1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38a80f7b7_1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38a80f7b7_0_1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838a80f7b7_0_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Estudo de Caso: Indústria Cervejeira</a:t>
            </a:r>
            <a:endParaRPr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311700" y="1878548"/>
            <a:ext cx="4242600" cy="8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Beatriz Bignardi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Felipe Suguimoto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Vinicius Baptista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Importância</a:t>
            </a:r>
            <a:endParaRPr/>
          </a:p>
        </p:txBody>
      </p:sp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t-BR" sz="1600"/>
              <a:t>13 </a:t>
            </a:r>
            <a:r>
              <a:rPr lang="pt-BR" sz="1600"/>
              <a:t>bilhões</a:t>
            </a:r>
            <a:r>
              <a:rPr lang="pt-BR" sz="1600"/>
              <a:t> de litros por ano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t-BR" sz="1600"/>
              <a:t>1.209 cervejarias registradas no Ministério da Agricultura, Pecuária e Abastecimento (2019)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t-BR" sz="1600"/>
              <a:t>Em 2018, houve o surgimento de 320 novas fábricas 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t-BR" sz="1600"/>
              <a:t>De 2014 a 2019 houve um </a:t>
            </a:r>
            <a:r>
              <a:rPr lang="pt-BR" sz="1600"/>
              <a:t>crescimento</a:t>
            </a:r>
            <a:r>
              <a:rPr lang="pt-BR" sz="1600"/>
              <a:t> no número de cervejarias de 36,4%</a:t>
            </a:r>
            <a:endParaRPr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56525" y="138325"/>
            <a:ext cx="48051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Matérias Primas e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Fluxograma</a:t>
            </a:r>
            <a:endParaRPr sz="2400"/>
          </a:p>
        </p:txBody>
      </p:sp>
      <p:sp>
        <p:nvSpPr>
          <p:cNvPr id="77" name="Google Shape;77;p15"/>
          <p:cNvSpPr txBox="1"/>
          <p:nvPr>
            <p:ph idx="4294967295" type="body"/>
          </p:nvPr>
        </p:nvSpPr>
        <p:spPr>
          <a:xfrm>
            <a:off x="311725" y="1598075"/>
            <a:ext cx="4166400" cy="282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t-BR" sz="1600"/>
              <a:t>Uso de grande volume de água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t-BR" sz="1600"/>
              <a:t>Cereais, lúpulo e levedura	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t-BR" sz="1600"/>
              <a:t>Processo produtivo dividido em quatro etapas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t-BR" sz="1600"/>
              <a:t>Maltaria, preparo do mosto, fermentação e o envase</a:t>
            </a:r>
            <a:endParaRPr sz="1600"/>
          </a:p>
        </p:txBody>
      </p:sp>
      <p:pic>
        <p:nvPicPr>
          <p:cNvPr id="78" name="Google Shape;7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61475" y="0"/>
            <a:ext cx="4282525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Processos</a:t>
            </a:r>
            <a:endParaRPr/>
          </a:p>
        </p:txBody>
      </p:sp>
      <p:sp>
        <p:nvSpPr>
          <p:cNvPr id="84" name="Google Shape;84;p16"/>
          <p:cNvSpPr txBox="1"/>
          <p:nvPr>
            <p:ph idx="1" type="body"/>
          </p:nvPr>
        </p:nvSpPr>
        <p:spPr>
          <a:xfrm>
            <a:off x="311700" y="1505700"/>
            <a:ext cx="85206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pt-BR" sz="1600"/>
              <a:t>Obtenção do Malte: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pt-BR" sz="1600"/>
              <a:t>Limpeza e seleção dos grãos → Embebição → Germinação → Secagem</a:t>
            </a:r>
            <a:endParaRPr sz="1600"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pt-BR" sz="1600"/>
              <a:t>Preparo do Mosto: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pt-BR" sz="1600"/>
              <a:t>Moagem do malte → Maceração do Malte → Filtração do Mosto → Fervura do Mosto → Clarificação → Resfriamento</a:t>
            </a:r>
            <a:endParaRPr sz="1600"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pt-BR" sz="1600"/>
              <a:t>Fermentação: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pt-BR" sz="1600"/>
              <a:t>2 Etapas: aeróbia e anaeróbia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Processos</a:t>
            </a:r>
            <a:endParaRPr/>
          </a:p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311700" y="1505700"/>
            <a:ext cx="85206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/>
              <a:t> 4.	Processamento da cerveja: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pt-BR" sz="1600"/>
              <a:t>Maturação → Filtração → Carbonatação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/>
              <a:t> 5.	Envase: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pt-BR" sz="1600"/>
              <a:t>Lavagem de garrafas → Envase → Pasteurização → Expedição 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Geração de Efluentes</a:t>
            </a:r>
            <a:endParaRPr/>
          </a:p>
        </p:txBody>
      </p:sp>
      <p:sp>
        <p:nvSpPr>
          <p:cNvPr id="96" name="Google Shape;96;p18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t-BR" sz="1600"/>
              <a:t>Maltaria: Lavagem de pisos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t-BR" sz="1600"/>
              <a:t>Estocagem: Lavagem de pisos (restos de matéria prima)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t-BR" sz="1600"/>
              <a:t>Preparação do Mosto: Lavagem de pisos, trocadores de calor, tubulações e tanques (levedura, fermentação, maturação e armazenamento de cerveja)</a:t>
            </a:r>
            <a:endParaRPr/>
          </a:p>
        </p:txBody>
      </p:sp>
      <p:sp>
        <p:nvSpPr>
          <p:cNvPr id="97" name="Google Shape;97;p18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t-BR" sz="1600"/>
              <a:t>Fermentação, Maturação e Filtração: Lavagem de pisos, trocadores de calor, tubulações e tanques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pt-BR" sz="1600"/>
              <a:t>Envasamento: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pt-BR" sz="1600"/>
              <a:t>Lavagem: pisos, garrafas, barris, máquinas, tanques, equipamento, tubulações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pt-BR" sz="1600"/>
              <a:t>Cerveja da quebra de garrafas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pt-BR" sz="1600"/>
              <a:t>Descargas dos tanques de solução de soda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