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439" r:id="rId3"/>
    <p:sldId id="409" r:id="rId4"/>
    <p:sldId id="438" r:id="rId5"/>
    <p:sldId id="449" r:id="rId6"/>
    <p:sldId id="448" r:id="rId7"/>
    <p:sldId id="447" r:id="rId8"/>
    <p:sldId id="446" r:id="rId9"/>
    <p:sldId id="451" r:id="rId10"/>
    <p:sldId id="450" r:id="rId11"/>
    <p:sldId id="45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84C2D-C852-462E-96E5-33F2F8C6DF22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1DFA-D389-4756-B092-C1C2E6CF6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72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683"/>
            <a:ext cx="7772400" cy="1559877"/>
          </a:xfrm>
        </p:spPr>
        <p:txBody>
          <a:bodyPr anchor="b">
            <a:normAutofit/>
          </a:bodyPr>
          <a:lstStyle>
            <a:lvl1pPr algn="ctr">
              <a:defRPr sz="4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5302"/>
            <a:ext cx="6858000" cy="799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7643DA-4BDB-479A-B2A7-B1B4A2D85FF5}"/>
              </a:ext>
            </a:extLst>
          </p:cNvPr>
          <p:cNvSpPr txBox="1">
            <a:spLocks/>
          </p:cNvSpPr>
          <p:nvPr userDrawn="1"/>
        </p:nvSpPr>
        <p:spPr>
          <a:xfrm>
            <a:off x="1143000" y="3309430"/>
            <a:ext cx="6858000" cy="799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Profa. Dra. Patricia Targon Campana</a:t>
            </a:r>
          </a:p>
          <a:p>
            <a:r>
              <a:rPr lang="pt-BR" sz="1800" b="1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Grupo de Biomateriais e Espectroscopia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F78E08-0153-45F7-9C53-CD8F5732AE5C}"/>
              </a:ext>
            </a:extLst>
          </p:cNvPr>
          <p:cNvSpPr txBox="1"/>
          <p:nvPr userDrawn="1"/>
        </p:nvSpPr>
        <p:spPr>
          <a:xfrm>
            <a:off x="1437130" y="4047567"/>
            <a:ext cx="252222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pcampana@usp.br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Sala 339C – Titanic 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ramal: 3091-8883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359F45D-6DC1-456E-B3D0-CC9B046D0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70" y="5093094"/>
            <a:ext cx="1163040" cy="43710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3BBB96-4C6E-497E-A105-57E8AFCF7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50" y="4414395"/>
            <a:ext cx="949679" cy="2476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17554C-D7E7-4AF9-AB6C-A7E3FF2B30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89" y="5933539"/>
            <a:ext cx="1163040" cy="21579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31D9018-F32C-4213-BD67-B332732E3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7" y="4851377"/>
            <a:ext cx="731344" cy="73134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7AC1E61-F0CE-4159-B163-5041155FAC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3" y="4296892"/>
            <a:ext cx="505433" cy="36512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1B0DF1-EF33-46A2-8A8D-123FF5C37DED}"/>
              </a:ext>
            </a:extLst>
          </p:cNvPr>
          <p:cNvSpPr txBox="1"/>
          <p:nvPr userDrawn="1"/>
        </p:nvSpPr>
        <p:spPr>
          <a:xfrm>
            <a:off x="6201829" y="4098172"/>
            <a:ext cx="355625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sciencenebula.tumblr.com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/Campana.PT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@</a:t>
            </a:r>
            <a:r>
              <a:rPr lang="pt-BR" sz="1600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profaPCampana</a:t>
            </a:r>
            <a:endParaRPr lang="pt-BR" sz="1600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5671181-7975-45C1-956B-8D22C5DE4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0" y="5659113"/>
            <a:ext cx="490575" cy="4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4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F07F7B-C10C-453D-8C94-C34C296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A65260-E62B-46B8-8004-7F2F46C788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0288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9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46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FE1387-EC4C-421B-8877-A208D91AD2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87391" y="996948"/>
            <a:ext cx="4626768" cy="487203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 dirty="0"/>
              <a:t>Referências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97DD2-078C-41BE-8BFA-07844B38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968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E4464-4E86-42DC-952C-DA4837CAA0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6FF6-ADD5-4AF7-8D6F-63FB16786B4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A4B053-78B5-4588-B446-96B617E6FE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6"/>
            <a:ext cx="2391910" cy="7686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67EDE5-B216-4416-BAB7-CCECF2F152F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6524"/>
            <a:ext cx="961000" cy="9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ExtraLight" panose="020B0303030403020204" pitchFamily="34" charset="0"/>
          <a:ea typeface="Source Sans Pro ExtraLight" panose="020B03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960F-D61C-473A-A4C6-D65531EB4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Fenômenos </a:t>
            </a:r>
            <a:r>
              <a:rPr lang="pt-BR" dirty="0" err="1"/>
              <a:t>quirópticos</a:t>
            </a:r>
            <a:r>
              <a:rPr lang="pt-BR" dirty="0"/>
              <a:t>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242093-28CB-49F4-A54E-1F166ACFA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Caracterização de Biomoléculas - BBM5007</a:t>
            </a:r>
          </a:p>
        </p:txBody>
      </p:sp>
    </p:spTree>
    <p:extLst>
      <p:ext uri="{BB962C8B-B14F-4D97-AF65-F5344CB8AC3E}">
        <p14:creationId xmlns:p14="http://schemas.microsoft.com/office/powerpoint/2010/main" val="29053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 descr="C:\Users\Patricia\Downloads\p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771" y="928670"/>
            <a:ext cx="6096000" cy="2143125"/>
          </a:xfrm>
          <a:prstGeom prst="rect">
            <a:avLst/>
          </a:prstGeom>
          <a:noFill/>
        </p:spPr>
      </p:pic>
      <p:pic>
        <p:nvPicPr>
          <p:cNvPr id="5123" name="Picture 3" descr="C:\Users\Patricia\Downloads\p11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4762500" cy="21431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572132" y="5643578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http://cddemo.szialab.org/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56112" y="26750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Dicroísmo Circular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 descr="C:\Users\Patricia\Downloads\p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653" y="1257030"/>
            <a:ext cx="6096000" cy="2143125"/>
          </a:xfrm>
          <a:prstGeom prst="rect">
            <a:avLst/>
          </a:prstGeom>
          <a:noFill/>
        </p:spPr>
      </p:pic>
      <p:pic>
        <p:nvPicPr>
          <p:cNvPr id="7171" name="Picture 3" descr="C:\Users\Patricia\Downloads\p13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00438"/>
            <a:ext cx="4762500" cy="21431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786446" y="5786454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http://cddemo.szialab.org/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120594" y="4273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Ambos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Espaço Reservado para Conteúdo 11"/>
          <p:cNvSpPr>
            <a:spLocks noGrp="1"/>
          </p:cNvSpPr>
          <p:nvPr>
            <p:ph sz="half" idx="1"/>
          </p:nvPr>
        </p:nvSpPr>
        <p:spPr>
          <a:xfrm>
            <a:off x="442898" y="744964"/>
            <a:ext cx="8258204" cy="254318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Momento de dipolo magnético de transição</a:t>
            </a:r>
          </a:p>
          <a:p>
            <a:pPr marL="0" indent="0">
              <a:buFont typeface="Arial" pitchFamily="34" charset="0"/>
              <a:buChar char="•"/>
            </a:pPr>
            <a:r>
              <a:rPr lang="pt-BR" sz="2000" dirty="0"/>
              <a:t>Durante a excitação a nuvem eletrônica deve se rearranjar “acomodar o par elétron-buraco”: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pt-BR" sz="1600" dirty="0"/>
              <a:t>com o deslocamento ou a rotação da carga do elétron: momento de dipolo elétrico de transição (</a:t>
            </a:r>
            <a:r>
              <a:rPr lang="pt-BR" sz="1600" b="1" dirty="0">
                <a:latin typeface="Symbol" pitchFamily="18" charset="2"/>
              </a:rPr>
              <a:t>m</a:t>
            </a:r>
            <a:r>
              <a:rPr lang="pt-BR" sz="1600" dirty="0"/>
              <a:t>)</a:t>
            </a:r>
          </a:p>
          <a:p>
            <a:pPr marL="0" indent="0">
              <a:buFont typeface="Arial" pitchFamily="34" charset="0"/>
              <a:buChar char="•"/>
            </a:pPr>
            <a:r>
              <a:rPr lang="pt-BR" sz="2000" dirty="0"/>
              <a:t>A rotação da carga gera um momento de dipolo magnético de transição (</a:t>
            </a:r>
            <a:r>
              <a:rPr lang="pt-BR" sz="2400" b="1" kern="1200" dirty="0">
                <a:latin typeface="Tempus Sans ITC" pitchFamily="82" charset="0"/>
              </a:rPr>
              <a:t>m</a:t>
            </a:r>
            <a:r>
              <a:rPr lang="pt-BR" sz="2000" dirty="0"/>
              <a:t>) (Lei de </a:t>
            </a:r>
            <a:r>
              <a:rPr lang="pt-BR" sz="2000" dirty="0" err="1"/>
              <a:t>Biot-Savart</a:t>
            </a:r>
            <a:r>
              <a:rPr lang="pt-BR" sz="2000" dirty="0"/>
              <a:t>)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571456" y="2713751"/>
            <a:ext cx="288000" cy="1588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792898" y="2114208"/>
            <a:ext cx="180000" cy="1588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71456" y="4000060"/>
            <a:ext cx="80010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20000"/>
              </a:spcBef>
            </a:pPr>
            <a:r>
              <a:rPr lang="pt-BR" sz="2000" b="1" dirty="0"/>
              <a:t>Atividade Ótica</a:t>
            </a:r>
            <a:r>
              <a:rPr lang="pt-BR" sz="2000" dirty="0"/>
              <a:t>: u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 molécula é oticamente ativa (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quiral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se ela interage diferentemente com a luz circularmente polarizada a esquerda e a direita.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3428992" y="4786322"/>
            <a:ext cx="28575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357686" y="507207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Qual a condição para tal atividade?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8" name="Retângulo 27"/>
          <p:cNvSpPr/>
          <p:nvPr/>
        </p:nvSpPr>
        <p:spPr>
          <a:xfrm>
            <a:off x="464315" y="927952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kern="0" dirty="0">
                <a:latin typeface="+mn-lt"/>
              </a:rPr>
              <a:t>Para os fenômenos de absorção (eletrônica ou vibracional) pode-se definir a Força Rotacional da transição do estado a para o estado b </a:t>
            </a:r>
            <a:r>
              <a:rPr lang="pt-BR" i="1" kern="0" dirty="0"/>
              <a:t>(</a:t>
            </a:r>
            <a:r>
              <a:rPr lang="pt-BR" kern="0" dirty="0" err="1"/>
              <a:t>F</a:t>
            </a:r>
            <a:r>
              <a:rPr lang="pt-BR" kern="0" baseline="-25000" dirty="0" err="1"/>
              <a:t>ab</a:t>
            </a:r>
            <a:r>
              <a:rPr lang="pt-BR" kern="0" dirty="0"/>
              <a:t>), </a:t>
            </a:r>
            <a:r>
              <a:rPr lang="pt-BR" sz="2000" kern="0" dirty="0">
                <a:latin typeface="+mn-lt"/>
              </a:rPr>
              <a:t>que  é grandeza análoga à Força de Dipolo da absorção. Do ponto de </a:t>
            </a:r>
            <a:r>
              <a:rPr lang="pt-BR" sz="2000" dirty="0">
                <a:cs typeface="Times New Roman" pitchFamily="18" charset="0"/>
              </a:rPr>
              <a:t>vista quântico, </a:t>
            </a:r>
            <a:r>
              <a:rPr lang="pt-BR" sz="2000" dirty="0" err="1">
                <a:cs typeface="Times New Roman" pitchFamily="18" charset="0"/>
              </a:rPr>
              <a:t>F</a:t>
            </a:r>
            <a:r>
              <a:rPr lang="pt-BR" sz="2000" baseline="-25000" dirty="0" err="1">
                <a:cs typeface="Times New Roman" pitchFamily="18" charset="0"/>
              </a:rPr>
              <a:t>ab</a:t>
            </a:r>
            <a:r>
              <a:rPr lang="pt-BR" sz="2000" dirty="0">
                <a:cs typeface="Times New Roman" pitchFamily="18" charset="0"/>
              </a:rPr>
              <a:t> é obtida da seguinte maneira:</a:t>
            </a:r>
            <a:endParaRPr lang="pt-BR" sz="2000" kern="0" dirty="0">
              <a:latin typeface="+mn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792887" y="2672655"/>
            <a:ext cx="4464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pt-BR" sz="2000" baseline="-30000" dirty="0" err="1">
                <a:solidFill>
                  <a:srgbClr val="000000"/>
                </a:solidFill>
                <a:cs typeface="Times New Roman" pitchFamily="18" charset="0"/>
              </a:rPr>
              <a:t>ab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pt-BR" sz="2000" dirty="0" err="1">
                <a:solidFill>
                  <a:srgbClr val="000000"/>
                </a:solidFill>
                <a:cs typeface="Times New Roman" pitchFamily="18" charset="0"/>
              </a:rPr>
              <a:t>Imag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. {&lt;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</a:t>
            </a:r>
            <a:r>
              <a:rPr lang="pt-BR" sz="2000" baseline="-30000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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</a:t>
            </a:r>
            <a:r>
              <a:rPr lang="pt-BR" sz="2000" baseline="-30000" dirty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&gt;·&lt;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</a:t>
            </a:r>
            <a:r>
              <a:rPr lang="pt-BR" sz="2000" baseline="-30000" dirty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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sz="2000" b="1" dirty="0">
                <a:latin typeface="Tempus Sans ITC" pitchFamily="82" charset="0"/>
              </a:rPr>
              <a:t>m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</a:t>
            </a:r>
            <a:r>
              <a:rPr lang="pt-BR" sz="2000" baseline="-30000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&gt;}</a:t>
            </a:r>
            <a:endParaRPr lang="pt-BR" sz="2000" dirty="0"/>
          </a:p>
        </p:txBody>
      </p:sp>
      <p:sp>
        <p:nvSpPr>
          <p:cNvPr id="30" name="Retângulo 29"/>
          <p:cNvSpPr/>
          <p:nvPr/>
        </p:nvSpPr>
        <p:spPr>
          <a:xfrm>
            <a:off x="571472" y="3494029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kern="0" dirty="0" err="1">
                <a:latin typeface="+mn-lt"/>
              </a:rPr>
              <a:t>F</a:t>
            </a:r>
            <a:r>
              <a:rPr lang="pt-BR" sz="2000" kern="0" baseline="-25000" dirty="0" err="1">
                <a:latin typeface="+mn-lt"/>
              </a:rPr>
              <a:t>ab</a:t>
            </a:r>
            <a:r>
              <a:rPr lang="pt-BR" sz="2000" kern="0" dirty="0">
                <a:latin typeface="+mn-lt"/>
              </a:rPr>
              <a:t> é uma grandeza observável</a:t>
            </a:r>
          </a:p>
          <a:p>
            <a:endParaRPr lang="pt-BR" sz="2000" kern="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kern="0" dirty="0">
                <a:latin typeface="+mn-lt"/>
              </a:rPr>
              <a:t>O termo,  &lt;</a:t>
            </a:r>
            <a:r>
              <a:rPr lang="pt-BR" sz="2000" kern="0" dirty="0">
                <a:latin typeface="+mn-lt"/>
                <a:sym typeface="Symbol" pitchFamily="18" charset="2"/>
              </a:rPr>
              <a:t></a:t>
            </a:r>
            <a:r>
              <a:rPr lang="pt-BR" sz="2000" kern="0" baseline="-25000" dirty="0">
                <a:latin typeface="+mn-lt"/>
              </a:rPr>
              <a:t>a</a:t>
            </a:r>
            <a:r>
              <a:rPr lang="pt-BR" sz="2000" kern="0" dirty="0">
                <a:latin typeface="+mn-lt"/>
              </a:rPr>
              <a:t> </a:t>
            </a:r>
            <a:r>
              <a:rPr lang="pt-BR" sz="2000" kern="0" dirty="0">
                <a:latin typeface="+mn-lt"/>
                <a:sym typeface="Symbol" pitchFamily="18" charset="2"/>
              </a:rPr>
              <a:t></a:t>
            </a:r>
            <a:r>
              <a:rPr lang="pt-BR" sz="2000" kern="0" dirty="0">
                <a:latin typeface="+mn-lt"/>
              </a:rPr>
              <a:t> </a:t>
            </a:r>
            <a:r>
              <a:rPr lang="pt-BR" sz="2000" b="1" kern="0" dirty="0">
                <a:latin typeface="+mn-lt"/>
              </a:rPr>
              <a:t>m</a:t>
            </a:r>
            <a:r>
              <a:rPr lang="pt-BR" sz="2000" kern="0" dirty="0">
                <a:latin typeface="+mn-lt"/>
              </a:rPr>
              <a:t> </a:t>
            </a:r>
            <a:r>
              <a:rPr lang="pt-BR" sz="2000" kern="0" dirty="0">
                <a:latin typeface="+mn-lt"/>
                <a:sym typeface="Symbol" pitchFamily="18" charset="2"/>
              </a:rPr>
              <a:t></a:t>
            </a:r>
            <a:r>
              <a:rPr lang="pt-BR" sz="2000" kern="0" baseline="-25000" dirty="0">
                <a:latin typeface="+mn-lt"/>
              </a:rPr>
              <a:t>b</a:t>
            </a:r>
            <a:r>
              <a:rPr lang="pt-BR" sz="2000" kern="0" dirty="0">
                <a:latin typeface="+mn-lt"/>
              </a:rPr>
              <a:t>&gt; reflete a circulação da carga elétrica induzida sobre os elétrons que estão participando da transição</a:t>
            </a:r>
          </a:p>
          <a:p>
            <a:endParaRPr lang="pt-BR" sz="2000" kern="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kern="0" dirty="0">
                <a:latin typeface="+mn-lt"/>
                <a:sym typeface="Symbol" pitchFamily="18" charset="2"/>
              </a:rPr>
              <a:t></a:t>
            </a:r>
            <a:r>
              <a:rPr lang="pt-BR" sz="2000" kern="0" dirty="0">
                <a:latin typeface="+mn-lt"/>
              </a:rPr>
              <a:t> é o momento de dipolo elétrico induzido por </a:t>
            </a:r>
            <a:r>
              <a:rPr lang="pt-BR" sz="2000" b="1" kern="0" dirty="0">
                <a:latin typeface="+mn-lt"/>
              </a:rPr>
              <a:t>E</a:t>
            </a:r>
          </a:p>
          <a:p>
            <a:endParaRPr lang="pt-BR" sz="2000" kern="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kern="0" dirty="0">
                <a:latin typeface="+mn-lt"/>
              </a:rPr>
              <a:t> A molécula só terá atividade ótica se o produto escalar </a:t>
            </a:r>
          </a:p>
          <a:p>
            <a:r>
              <a:rPr lang="pt-BR" sz="2000" kern="0" dirty="0">
                <a:latin typeface="+mn-lt"/>
              </a:rPr>
              <a:t>{&lt;</a:t>
            </a:r>
            <a:r>
              <a:rPr lang="pt-BR" sz="2000" kern="0" dirty="0">
                <a:latin typeface="+mn-lt"/>
                <a:sym typeface="Symbol" pitchFamily="18" charset="2"/>
              </a:rPr>
              <a:t></a:t>
            </a:r>
            <a:r>
              <a:rPr lang="pt-BR" sz="2000" kern="0" baseline="-25000" dirty="0">
                <a:latin typeface="+mn-lt"/>
              </a:rPr>
              <a:t>a</a:t>
            </a:r>
            <a:r>
              <a:rPr lang="pt-BR" sz="2000" kern="0" dirty="0">
                <a:latin typeface="+mn-lt"/>
              </a:rPr>
              <a:t> </a:t>
            </a:r>
            <a:r>
              <a:rPr lang="pt-BR" sz="2000" kern="0" dirty="0">
                <a:latin typeface="+mn-lt"/>
                <a:sym typeface="Symbol" pitchFamily="18" charset="2"/>
              </a:rPr>
              <a:t></a:t>
            </a:r>
            <a:r>
              <a:rPr lang="pt-BR" sz="2000" kern="0" dirty="0">
                <a:latin typeface="+mn-lt"/>
              </a:rPr>
              <a:t> </a:t>
            </a:r>
            <a:r>
              <a:rPr lang="pt-BR" sz="2000" b="1" kern="0" dirty="0">
                <a:latin typeface="+mn-lt"/>
                <a:sym typeface="Symbol" pitchFamily="18" charset="2"/>
              </a:rPr>
              <a:t></a:t>
            </a:r>
            <a:r>
              <a:rPr lang="pt-BR" sz="2000" kern="0" dirty="0">
                <a:latin typeface="+mn-lt"/>
              </a:rPr>
              <a:t> </a:t>
            </a:r>
            <a:r>
              <a:rPr lang="pt-BR" sz="2000" kern="0" dirty="0">
                <a:latin typeface="+mn-lt"/>
                <a:sym typeface="Symbol" pitchFamily="18" charset="2"/>
              </a:rPr>
              <a:t></a:t>
            </a:r>
            <a:r>
              <a:rPr lang="pt-BR" sz="2000" kern="0" baseline="-25000" dirty="0">
                <a:latin typeface="+mn-lt"/>
              </a:rPr>
              <a:t>b</a:t>
            </a:r>
            <a:r>
              <a:rPr lang="pt-BR" sz="2000" kern="0" dirty="0">
                <a:latin typeface="+mn-lt"/>
              </a:rPr>
              <a:t>&gt;·&lt;</a:t>
            </a:r>
            <a:r>
              <a:rPr lang="pt-BR" sz="2000" kern="0" dirty="0">
                <a:latin typeface="+mn-lt"/>
                <a:sym typeface="Symbol" pitchFamily="18" charset="2"/>
              </a:rPr>
              <a:t></a:t>
            </a:r>
            <a:r>
              <a:rPr lang="pt-BR" sz="2000" kern="0" baseline="-25000" dirty="0">
                <a:latin typeface="+mn-lt"/>
              </a:rPr>
              <a:t>b</a:t>
            </a:r>
            <a:r>
              <a:rPr lang="pt-BR" sz="2000" kern="0" dirty="0">
                <a:latin typeface="+mn-lt"/>
              </a:rPr>
              <a:t> </a:t>
            </a:r>
            <a:r>
              <a:rPr lang="pt-BR" sz="2000" kern="0" dirty="0">
                <a:latin typeface="+mn-lt"/>
                <a:sym typeface="Symbol" pitchFamily="18" charset="2"/>
              </a:rPr>
              <a:t></a:t>
            </a:r>
            <a:r>
              <a:rPr lang="pt-BR" sz="2000" kern="0" dirty="0">
                <a:latin typeface="+mn-lt"/>
              </a:rPr>
              <a:t> </a:t>
            </a:r>
            <a:r>
              <a:rPr lang="pt-BR" sz="2000" b="1" kern="0" dirty="0">
                <a:latin typeface="+mn-lt"/>
              </a:rPr>
              <a:t>m</a:t>
            </a:r>
            <a:r>
              <a:rPr lang="pt-BR" sz="2000" kern="0" dirty="0">
                <a:latin typeface="+mn-lt"/>
              </a:rPr>
              <a:t> </a:t>
            </a:r>
            <a:r>
              <a:rPr lang="pt-BR" sz="2000" kern="0" dirty="0">
                <a:latin typeface="+mn-lt"/>
                <a:sym typeface="Symbol" pitchFamily="18" charset="2"/>
              </a:rPr>
              <a:t></a:t>
            </a:r>
            <a:r>
              <a:rPr lang="pt-BR" sz="2000" kern="0" baseline="-25000" dirty="0">
                <a:latin typeface="+mn-lt"/>
              </a:rPr>
              <a:t>a</a:t>
            </a:r>
            <a:r>
              <a:rPr lang="pt-BR" sz="2000" kern="0" dirty="0">
                <a:latin typeface="+mn-lt"/>
              </a:rPr>
              <a:t>&gt;} for diferente de zero.</a:t>
            </a:r>
          </a:p>
        </p:txBody>
      </p:sp>
    </p:spTree>
  </p:cSld>
  <p:clrMapOvr>
    <a:masterClrMapping/>
  </p:clrMapOvr>
  <p:transition advTm="2021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339653" y="909611"/>
            <a:ext cx="80010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kern="0" dirty="0">
                <a:solidFill>
                  <a:srgbClr val="000000"/>
                </a:solidFill>
                <a:latin typeface="Arial"/>
              </a:rPr>
              <a:t>o produto escalar {&lt;</a:t>
            </a:r>
            <a:r>
              <a:rPr lang="pt-BR" sz="2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</a:t>
            </a:r>
            <a:r>
              <a:rPr lang="pt-BR" sz="2000" kern="0" baseline="-25000" dirty="0">
                <a:solidFill>
                  <a:srgbClr val="000000"/>
                </a:solidFill>
                <a:latin typeface="Arial"/>
              </a:rPr>
              <a:t>a</a:t>
            </a:r>
            <a:r>
              <a:rPr lang="pt-BR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</a:t>
            </a:r>
            <a:r>
              <a:rPr lang="pt-BR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1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</a:t>
            </a:r>
            <a:r>
              <a:rPr lang="pt-BR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kern="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</a:t>
            </a:r>
            <a:r>
              <a:rPr lang="pt-BR" sz="2000" kern="0" baseline="-25000" dirty="0">
                <a:solidFill>
                  <a:srgbClr val="000000"/>
                </a:solidFill>
                <a:latin typeface="Arial"/>
              </a:rPr>
              <a:t>b</a:t>
            </a:r>
            <a:r>
              <a:rPr lang="pt-BR" sz="2000" kern="0" dirty="0">
                <a:solidFill>
                  <a:srgbClr val="000000"/>
                </a:solidFill>
                <a:latin typeface="Arial"/>
              </a:rPr>
              <a:t>&gt;·&lt;</a:t>
            </a:r>
            <a:r>
              <a:rPr lang="pt-BR" sz="2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</a:t>
            </a:r>
            <a:r>
              <a:rPr lang="pt-BR" sz="2000" kern="0" baseline="-25000" dirty="0">
                <a:solidFill>
                  <a:srgbClr val="000000"/>
                </a:solidFill>
                <a:latin typeface="Arial"/>
              </a:rPr>
              <a:t>b</a:t>
            </a:r>
            <a:r>
              <a:rPr lang="pt-BR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</a:t>
            </a:r>
            <a:r>
              <a:rPr lang="pt-BR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1" kern="0" dirty="0">
                <a:solidFill>
                  <a:srgbClr val="000000"/>
                </a:solidFill>
                <a:latin typeface="Arial"/>
              </a:rPr>
              <a:t>m</a:t>
            </a:r>
            <a:r>
              <a:rPr lang="pt-BR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kern="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</a:t>
            </a:r>
            <a:r>
              <a:rPr lang="pt-BR" sz="2000" kern="0" baseline="-25000" dirty="0">
                <a:solidFill>
                  <a:srgbClr val="000000"/>
                </a:solidFill>
                <a:latin typeface="Arial"/>
              </a:rPr>
              <a:t>a</a:t>
            </a:r>
            <a:r>
              <a:rPr lang="pt-BR" sz="2000" kern="0" dirty="0">
                <a:solidFill>
                  <a:srgbClr val="000000"/>
                </a:solidFill>
                <a:latin typeface="Arial"/>
              </a:rPr>
              <a:t>&gt;} </a:t>
            </a:r>
            <a:r>
              <a:rPr lang="pt-BR" kern="0" dirty="0"/>
              <a:t>só será diferente de zero se: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677" y="1870142"/>
            <a:ext cx="1104902" cy="9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5314" y="1850472"/>
            <a:ext cx="1023942" cy="96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6512" y="1840011"/>
            <a:ext cx="1277785" cy="96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upo 16"/>
          <p:cNvGrpSpPr/>
          <p:nvPr/>
        </p:nvGrpSpPr>
        <p:grpSpPr>
          <a:xfrm>
            <a:off x="5819057" y="1649839"/>
            <a:ext cx="1277785" cy="1156962"/>
            <a:chOff x="5937421" y="5239092"/>
            <a:chExt cx="1277785" cy="115696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37421" y="5429264"/>
              <a:ext cx="1277785" cy="9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Forma livre 18"/>
            <p:cNvSpPr/>
            <p:nvPr/>
          </p:nvSpPr>
          <p:spPr>
            <a:xfrm rot="238150">
              <a:off x="6267440" y="5678066"/>
              <a:ext cx="416560" cy="246380"/>
            </a:xfrm>
            <a:custGeom>
              <a:avLst/>
              <a:gdLst>
                <a:gd name="connsiteX0" fmla="*/ 111760 w 416560"/>
                <a:gd name="connsiteY0" fmla="*/ 246380 h 246380"/>
                <a:gd name="connsiteX1" fmla="*/ 20320 w 416560"/>
                <a:gd name="connsiteY1" fmla="*/ 124460 h 246380"/>
                <a:gd name="connsiteX2" fmla="*/ 233680 w 416560"/>
                <a:gd name="connsiteY2" fmla="*/ 17780 h 246380"/>
                <a:gd name="connsiteX3" fmla="*/ 416560 w 416560"/>
                <a:gd name="connsiteY3" fmla="*/ 17780 h 24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560" h="246380">
                  <a:moveTo>
                    <a:pt x="111760" y="246380"/>
                  </a:moveTo>
                  <a:cubicBezTo>
                    <a:pt x="55880" y="204470"/>
                    <a:pt x="0" y="162560"/>
                    <a:pt x="20320" y="124460"/>
                  </a:cubicBezTo>
                  <a:cubicBezTo>
                    <a:pt x="40640" y="86360"/>
                    <a:pt x="167640" y="35560"/>
                    <a:pt x="233680" y="17780"/>
                  </a:cubicBezTo>
                  <a:cubicBezTo>
                    <a:pt x="299720" y="0"/>
                    <a:pt x="358140" y="8890"/>
                    <a:pt x="416560" y="17780"/>
                  </a:cubicBezTo>
                </a:path>
              </a:pathLst>
            </a:cu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" name="Conector de seta reta 19"/>
            <p:cNvCxnSpPr/>
            <p:nvPr/>
          </p:nvCxnSpPr>
          <p:spPr>
            <a:xfrm rot="4704016" flipH="1" flipV="1">
              <a:off x="6250104" y="5615256"/>
              <a:ext cx="50006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20"/>
            <p:cNvSpPr/>
            <p:nvPr/>
          </p:nvSpPr>
          <p:spPr>
            <a:xfrm>
              <a:off x="6480084" y="5239092"/>
              <a:ext cx="3064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00" b="1" dirty="0">
                  <a:latin typeface="Tempus Sans ITC" pitchFamily="82" charset="0"/>
                </a:rPr>
                <a:t>m</a:t>
              </a:r>
              <a:endParaRPr lang="pt-BR" sz="1100" dirty="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6275986" y="5786454"/>
              <a:ext cx="2728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dirty="0">
                  <a:latin typeface="Symbol" pitchFamily="18" charset="2"/>
                </a:rPr>
                <a:t>m</a:t>
              </a:r>
              <a:endParaRPr lang="pt-BR" sz="1200" dirty="0"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1000100" y="314324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kern="0" dirty="0"/>
              <a:t>Assim, a assimetria da molécula é determinante na existência da atividade ótica. 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857356" y="4429132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Modos de observar a atividade ótica:</a:t>
            </a:r>
          </a:p>
          <a:p>
            <a:endParaRPr lang="pt-BR" dirty="0"/>
          </a:p>
          <a:p>
            <a:r>
              <a:rPr lang="pt-BR" dirty="0"/>
              <a:t>  D</a:t>
            </a:r>
            <a:r>
              <a:rPr lang="pt-BR" dirty="0">
                <a:cs typeface="Times New Roman" pitchFamily="18" charset="0"/>
              </a:rPr>
              <a:t>ispersão Ótica Rotatória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  </a:t>
            </a:r>
            <a:r>
              <a:rPr lang="pt-BR" dirty="0"/>
              <a:t>Dicroísmo circular</a:t>
            </a:r>
          </a:p>
          <a:p>
            <a:endParaRPr lang="pt-BR" dirty="0"/>
          </a:p>
          <a:p>
            <a:r>
              <a:rPr lang="pt-BR" dirty="0"/>
              <a:t>Atividade ótica Raman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9" name="Picture 3" descr="C:\Users\Patricia\Downloads\p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85"/>
            <a:ext cx="3048000" cy="2143125"/>
          </a:xfrm>
          <a:prstGeom prst="rect">
            <a:avLst/>
          </a:prstGeom>
          <a:noFill/>
        </p:spPr>
      </p:pic>
      <p:pic>
        <p:nvPicPr>
          <p:cNvPr id="4100" name="Picture 4" descr="C:\Users\Patricia\Downloads\p1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525" y="845090"/>
            <a:ext cx="2143125" cy="2143125"/>
          </a:xfrm>
          <a:prstGeom prst="rect">
            <a:avLst/>
          </a:prstGeom>
          <a:noFill/>
        </p:spPr>
      </p:pic>
      <p:pic>
        <p:nvPicPr>
          <p:cNvPr id="4101" name="Picture 5" descr="C:\Users\Patricia\Downloads\p2v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8951" y="3331656"/>
            <a:ext cx="2143125" cy="2143125"/>
          </a:xfrm>
          <a:prstGeom prst="rect">
            <a:avLst/>
          </a:prstGeom>
          <a:noFill/>
        </p:spPr>
      </p:pic>
      <p:pic>
        <p:nvPicPr>
          <p:cNvPr id="4102" name="Picture 6" descr="C:\Users\Patricia\Downloads\p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143248"/>
            <a:ext cx="3048000" cy="2143125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5572132" y="5643578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http://cddemo.szialab.org/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C:\Users\Patricia\Downloads\p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4" y="1068774"/>
            <a:ext cx="3048000" cy="2143125"/>
          </a:xfrm>
          <a:prstGeom prst="rect">
            <a:avLst/>
          </a:prstGeom>
          <a:noFill/>
        </p:spPr>
      </p:pic>
      <p:pic>
        <p:nvPicPr>
          <p:cNvPr id="3075" name="Picture 3" descr="C:\Users\Patricia\Downloads\p4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44" y="3685119"/>
            <a:ext cx="2143125" cy="2143125"/>
          </a:xfrm>
          <a:prstGeom prst="rect">
            <a:avLst/>
          </a:prstGeom>
          <a:noFill/>
        </p:spPr>
      </p:pic>
      <p:pic>
        <p:nvPicPr>
          <p:cNvPr id="3076" name="Picture 4" descr="C:\Users\Patricia\Downloads\p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0246" y="1013887"/>
            <a:ext cx="3048000" cy="2143125"/>
          </a:xfrm>
          <a:prstGeom prst="rect">
            <a:avLst/>
          </a:prstGeom>
          <a:noFill/>
        </p:spPr>
      </p:pic>
      <p:pic>
        <p:nvPicPr>
          <p:cNvPr id="3077" name="Picture 5" descr="C:\Users\Patricia\Downloads\p5v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00453"/>
            <a:ext cx="2143125" cy="2143125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5572132" y="5643578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http://cddemo.szialab.org/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Patricia\Downloads\p7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4762500" cy="2143125"/>
          </a:xfrm>
          <a:prstGeom prst="rect">
            <a:avLst/>
          </a:prstGeom>
          <a:noFill/>
        </p:spPr>
      </p:pic>
      <p:pic>
        <p:nvPicPr>
          <p:cNvPr id="2051" name="Picture 3" descr="C:\Users\Patricia\Downloads\p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1114154"/>
            <a:ext cx="6096000" cy="21431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572132" y="5643578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http://cddemo.szialab.org/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:\Users\Patricia\Downloads\p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71561"/>
            <a:ext cx="6096000" cy="2143125"/>
          </a:xfrm>
          <a:prstGeom prst="rect">
            <a:avLst/>
          </a:prstGeom>
          <a:noFill/>
        </p:spPr>
      </p:pic>
      <p:pic>
        <p:nvPicPr>
          <p:cNvPr id="1027" name="Picture 3" descr="C:\Users\Patricia\Downloads\p8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643314"/>
            <a:ext cx="4762500" cy="21431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357818" y="6143644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http://cddemo.szialab.org/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 descr="C:\Users\Patricia\Downloads\p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256" y="1214422"/>
            <a:ext cx="6096000" cy="2143125"/>
          </a:xfrm>
          <a:prstGeom prst="rect">
            <a:avLst/>
          </a:prstGeom>
          <a:noFill/>
        </p:spPr>
      </p:pic>
      <p:pic>
        <p:nvPicPr>
          <p:cNvPr id="6147" name="Picture 3" descr="C:\Users\Patricia\Downloads\p12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429000"/>
            <a:ext cx="4762500" cy="21431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572132" y="5643578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http://cddemo.szialab.org/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08450" y="370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Birrefringência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0AEC4405-7262-48DE-B7AE-661222F0866F}" vid="{E0BF38AC-3B6D-43E7-9560-B592B6859EF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</Template>
  <TotalTime>19</TotalTime>
  <Words>363</Words>
  <Application>Microsoft Office PowerPoint</Application>
  <PresentationFormat>Apresentação na tela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Source Sans Pro</vt:lpstr>
      <vt:lpstr>Source Sans Pro ExtraLight</vt:lpstr>
      <vt:lpstr>Source Sans Pro Light</vt:lpstr>
      <vt:lpstr>Symbol</vt:lpstr>
      <vt:lpstr>Tempus Sans ITC</vt:lpstr>
      <vt:lpstr>Times New Roman</vt:lpstr>
      <vt:lpstr>Tema do Office</vt:lpstr>
      <vt:lpstr>Fenômenos quirópticos.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Fenômenos quirópticos.</dc:title>
  <dc:creator>Usuário do Windows</dc:creator>
  <cp:lastModifiedBy>Usuário do Windows</cp:lastModifiedBy>
  <cp:revision>3</cp:revision>
  <dcterms:created xsi:type="dcterms:W3CDTF">2018-09-11T19:19:09Z</dcterms:created>
  <dcterms:modified xsi:type="dcterms:W3CDTF">2018-09-11T19:38:26Z</dcterms:modified>
</cp:coreProperties>
</file>