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62" r:id="rId5"/>
    <p:sldId id="263" r:id="rId6"/>
    <p:sldId id="264" r:id="rId7"/>
    <p:sldId id="257" r:id="rId8"/>
    <p:sldId id="258" r:id="rId9"/>
    <p:sldId id="259" r:id="rId10"/>
    <p:sldId id="265" r:id="rId11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71" d="100"/>
          <a:sy n="71" d="100"/>
        </p:scale>
        <p:origin x="1044" y="9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6C91C-6C22-4553-B74E-80440269E4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E849086-60D6-4BE5-AC9A-51555EDB54B6}">
      <dgm:prSet phldrT="[Texto]"/>
      <dgm:spPr/>
      <dgm:t>
        <a:bodyPr/>
        <a:lstStyle/>
        <a:p>
          <a:r>
            <a:rPr lang="pt-BR" dirty="0" smtClean="0"/>
            <a:t>SUS (1988)</a:t>
          </a:r>
          <a:endParaRPr lang="pt-BR" dirty="0"/>
        </a:p>
      </dgm:t>
    </dgm:pt>
    <dgm:pt modelId="{783DEC61-AE3C-498B-A417-30989E937FD5}" type="parTrans" cxnId="{4B553F38-4A8A-41AF-B857-EDCC8DA0F326}">
      <dgm:prSet/>
      <dgm:spPr/>
      <dgm:t>
        <a:bodyPr/>
        <a:lstStyle/>
        <a:p>
          <a:endParaRPr lang="pt-BR"/>
        </a:p>
      </dgm:t>
    </dgm:pt>
    <dgm:pt modelId="{69B8255F-BCFA-4F62-B9BF-88D82867F601}" type="sibTrans" cxnId="{4B553F38-4A8A-41AF-B857-EDCC8DA0F326}">
      <dgm:prSet/>
      <dgm:spPr/>
      <dgm:t>
        <a:bodyPr/>
        <a:lstStyle/>
        <a:p>
          <a:endParaRPr lang="pt-BR"/>
        </a:p>
      </dgm:t>
    </dgm:pt>
    <dgm:pt modelId="{DBC996BA-899E-4A8F-A9A5-88498B8697B7}">
      <dgm:prSet phldrT="[Texto]"/>
      <dgm:spPr/>
      <dgm:t>
        <a:bodyPr/>
        <a:lstStyle/>
        <a:p>
          <a:r>
            <a:rPr lang="pt-BR" dirty="0" smtClean="0"/>
            <a:t>ACS (1991)</a:t>
          </a:r>
          <a:endParaRPr lang="pt-BR" dirty="0"/>
        </a:p>
      </dgm:t>
    </dgm:pt>
    <dgm:pt modelId="{67F67303-6104-43A9-8ACF-457ED27CCF25}" type="parTrans" cxnId="{0CE8AE77-4240-45BD-B39D-5E3A6360BA88}">
      <dgm:prSet/>
      <dgm:spPr/>
      <dgm:t>
        <a:bodyPr/>
        <a:lstStyle/>
        <a:p>
          <a:endParaRPr lang="pt-BR"/>
        </a:p>
      </dgm:t>
    </dgm:pt>
    <dgm:pt modelId="{638FD3E3-F96F-4C3E-8367-5B6DB4CB3E83}" type="sibTrans" cxnId="{0CE8AE77-4240-45BD-B39D-5E3A6360BA88}">
      <dgm:prSet/>
      <dgm:spPr/>
      <dgm:t>
        <a:bodyPr/>
        <a:lstStyle/>
        <a:p>
          <a:endParaRPr lang="pt-BR"/>
        </a:p>
      </dgm:t>
    </dgm:pt>
    <dgm:pt modelId="{2B046590-2513-4D01-B647-8ED94B6C043D}">
      <dgm:prSet phldrT="[Texto]"/>
      <dgm:spPr/>
      <dgm:t>
        <a:bodyPr/>
        <a:lstStyle/>
        <a:p>
          <a:r>
            <a:rPr lang="pt-BR" dirty="0" smtClean="0"/>
            <a:t>PSF/ESF</a:t>
          </a:r>
        </a:p>
        <a:p>
          <a:r>
            <a:rPr lang="pt-BR" dirty="0" smtClean="0"/>
            <a:t>(1996)</a:t>
          </a:r>
          <a:endParaRPr lang="pt-BR" dirty="0"/>
        </a:p>
      </dgm:t>
    </dgm:pt>
    <dgm:pt modelId="{B04C7EC7-CBC8-4757-AEC5-87B1D483CAD3}" type="parTrans" cxnId="{550B1480-9168-4BC9-886C-DDE8159C76A9}">
      <dgm:prSet/>
      <dgm:spPr/>
      <dgm:t>
        <a:bodyPr/>
        <a:lstStyle/>
        <a:p>
          <a:endParaRPr lang="pt-BR"/>
        </a:p>
      </dgm:t>
    </dgm:pt>
    <dgm:pt modelId="{D5B17575-79E9-413E-8772-40A30D6BC9D7}" type="sibTrans" cxnId="{550B1480-9168-4BC9-886C-DDE8159C76A9}">
      <dgm:prSet/>
      <dgm:spPr/>
      <dgm:t>
        <a:bodyPr/>
        <a:lstStyle/>
        <a:p>
          <a:endParaRPr lang="pt-BR"/>
        </a:p>
      </dgm:t>
    </dgm:pt>
    <dgm:pt modelId="{E8879908-A92E-4F43-9721-20243BAF35BC}">
      <dgm:prSet phldrT="[Texto]"/>
      <dgm:spPr/>
      <dgm:t>
        <a:bodyPr/>
        <a:lstStyle/>
        <a:p>
          <a:r>
            <a:rPr lang="pt-BR" dirty="0" smtClean="0"/>
            <a:t>PNPS (2006)</a:t>
          </a:r>
          <a:endParaRPr lang="pt-BR" dirty="0"/>
        </a:p>
      </dgm:t>
    </dgm:pt>
    <dgm:pt modelId="{BEB92C96-1058-4203-AD15-3D317E1F5EB2}" type="parTrans" cxnId="{CA2A172B-F376-459D-BDA5-BAB0D8CEDE6D}">
      <dgm:prSet/>
      <dgm:spPr/>
      <dgm:t>
        <a:bodyPr/>
        <a:lstStyle/>
        <a:p>
          <a:endParaRPr lang="pt-BR"/>
        </a:p>
      </dgm:t>
    </dgm:pt>
    <dgm:pt modelId="{F3F89C2B-B6AD-420C-BD00-E0B30D66637A}" type="sibTrans" cxnId="{CA2A172B-F376-459D-BDA5-BAB0D8CEDE6D}">
      <dgm:prSet/>
      <dgm:spPr/>
      <dgm:t>
        <a:bodyPr/>
        <a:lstStyle/>
        <a:p>
          <a:endParaRPr lang="pt-BR"/>
        </a:p>
      </dgm:t>
    </dgm:pt>
    <dgm:pt modelId="{516CF309-3759-4256-BC06-C5D36D3604FE}">
      <dgm:prSet phldrT="[Texto]"/>
      <dgm:spPr/>
      <dgm:t>
        <a:bodyPr/>
        <a:lstStyle/>
        <a:p>
          <a:r>
            <a:rPr lang="pt-BR" dirty="0" smtClean="0"/>
            <a:t>NASF (2008)</a:t>
          </a:r>
          <a:endParaRPr lang="pt-BR" dirty="0"/>
        </a:p>
      </dgm:t>
    </dgm:pt>
    <dgm:pt modelId="{D96FF9EF-2813-4D3D-B749-9AFC9CE10F2C}" type="parTrans" cxnId="{3A1042FD-6905-4745-8148-C3922E6CBE0D}">
      <dgm:prSet/>
      <dgm:spPr/>
      <dgm:t>
        <a:bodyPr/>
        <a:lstStyle/>
        <a:p>
          <a:endParaRPr lang="pt-BR"/>
        </a:p>
      </dgm:t>
    </dgm:pt>
    <dgm:pt modelId="{0360216B-6337-4FF0-973B-01155A16CCCF}" type="sibTrans" cxnId="{3A1042FD-6905-4745-8148-C3922E6CBE0D}">
      <dgm:prSet/>
      <dgm:spPr/>
      <dgm:t>
        <a:bodyPr/>
        <a:lstStyle/>
        <a:p>
          <a:endParaRPr lang="pt-BR"/>
        </a:p>
      </dgm:t>
    </dgm:pt>
    <dgm:pt modelId="{1582267C-2375-4A2E-A38B-EEE71C0913F8}">
      <dgm:prSet phldrT="[Texto]"/>
      <dgm:spPr/>
      <dgm:t>
        <a:bodyPr/>
        <a:lstStyle/>
        <a:p>
          <a:r>
            <a:rPr lang="pt-BR" dirty="0" smtClean="0"/>
            <a:t>ACADEMIA DA SAÚDE (2011)</a:t>
          </a:r>
          <a:endParaRPr lang="pt-BR" dirty="0"/>
        </a:p>
      </dgm:t>
    </dgm:pt>
    <dgm:pt modelId="{3A922CD5-4EDD-43BE-9E9E-4D93CBD11C9C}" type="parTrans" cxnId="{AA63F8D8-FD38-4468-84B4-9D02CFC197FB}">
      <dgm:prSet/>
      <dgm:spPr/>
      <dgm:t>
        <a:bodyPr/>
        <a:lstStyle/>
        <a:p>
          <a:endParaRPr lang="pt-BR"/>
        </a:p>
      </dgm:t>
    </dgm:pt>
    <dgm:pt modelId="{11556F12-2D95-41A1-842F-5686CF8E94A7}" type="sibTrans" cxnId="{AA63F8D8-FD38-4468-84B4-9D02CFC197FB}">
      <dgm:prSet/>
      <dgm:spPr/>
      <dgm:t>
        <a:bodyPr/>
        <a:lstStyle/>
        <a:p>
          <a:endParaRPr lang="pt-BR"/>
        </a:p>
      </dgm:t>
    </dgm:pt>
    <dgm:pt modelId="{D0CAD303-5230-4391-B1FB-4209744CEB0C}" type="pres">
      <dgm:prSet presAssocID="{C276C91C-6C22-4553-B74E-80440269E4E1}" presName="CompostProcess" presStyleCnt="0">
        <dgm:presLayoutVars>
          <dgm:dir/>
          <dgm:resizeHandles val="exact"/>
        </dgm:presLayoutVars>
      </dgm:prSet>
      <dgm:spPr/>
    </dgm:pt>
    <dgm:pt modelId="{3AC82DD6-0A96-40A8-9300-19F2C2941998}" type="pres">
      <dgm:prSet presAssocID="{C276C91C-6C22-4553-B74E-80440269E4E1}" presName="arrow" presStyleLbl="bgShp" presStyleIdx="0" presStyleCnt="1"/>
      <dgm:spPr/>
    </dgm:pt>
    <dgm:pt modelId="{CCB195C2-0844-4114-9E5C-DB29F979A964}" type="pres">
      <dgm:prSet presAssocID="{C276C91C-6C22-4553-B74E-80440269E4E1}" presName="linearProcess" presStyleCnt="0"/>
      <dgm:spPr/>
    </dgm:pt>
    <dgm:pt modelId="{CC2B7C9F-A59F-4A41-B5F1-8321914AD280}" type="pres">
      <dgm:prSet presAssocID="{EE849086-60D6-4BE5-AC9A-51555EDB54B6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846E79-9A44-428D-8779-A6A1866D3A8B}" type="pres">
      <dgm:prSet presAssocID="{69B8255F-BCFA-4F62-B9BF-88D82867F601}" presName="sibTrans" presStyleCnt="0"/>
      <dgm:spPr/>
    </dgm:pt>
    <dgm:pt modelId="{59C36529-7A24-4C87-9A35-229A3834C196}" type="pres">
      <dgm:prSet presAssocID="{DBC996BA-899E-4A8F-A9A5-88498B8697B7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700B4C-5B30-4B0E-8178-16F3633F4C19}" type="pres">
      <dgm:prSet presAssocID="{638FD3E3-F96F-4C3E-8367-5B6DB4CB3E83}" presName="sibTrans" presStyleCnt="0"/>
      <dgm:spPr/>
    </dgm:pt>
    <dgm:pt modelId="{AB21CA20-B70F-4EAB-A082-613592188418}" type="pres">
      <dgm:prSet presAssocID="{2B046590-2513-4D01-B647-8ED94B6C043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4DDDED-0133-4EC0-9D48-599E1C5A781C}" type="pres">
      <dgm:prSet presAssocID="{D5B17575-79E9-413E-8772-40A30D6BC9D7}" presName="sibTrans" presStyleCnt="0"/>
      <dgm:spPr/>
    </dgm:pt>
    <dgm:pt modelId="{1427F6DE-85EF-42C5-9F9D-F3083F341CCB}" type="pres">
      <dgm:prSet presAssocID="{E8879908-A92E-4F43-9721-20243BAF35BC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CBD4E3-C428-4471-B9FD-2DFA059C4A6B}" type="pres">
      <dgm:prSet presAssocID="{F3F89C2B-B6AD-420C-BD00-E0B30D66637A}" presName="sibTrans" presStyleCnt="0"/>
      <dgm:spPr/>
    </dgm:pt>
    <dgm:pt modelId="{71736810-D4BA-4204-8AB3-A4942322C739}" type="pres">
      <dgm:prSet presAssocID="{516CF309-3759-4256-BC06-C5D36D3604F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5183BD-B243-4A30-AA8A-1C6D4221AECE}" type="pres">
      <dgm:prSet presAssocID="{0360216B-6337-4FF0-973B-01155A16CCCF}" presName="sibTrans" presStyleCnt="0"/>
      <dgm:spPr/>
    </dgm:pt>
    <dgm:pt modelId="{EEEE258A-22F5-4271-AC7C-596786E10DE2}" type="pres">
      <dgm:prSet presAssocID="{1582267C-2375-4A2E-A38B-EEE71C0913F8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E8AE77-4240-45BD-B39D-5E3A6360BA88}" srcId="{C276C91C-6C22-4553-B74E-80440269E4E1}" destId="{DBC996BA-899E-4A8F-A9A5-88498B8697B7}" srcOrd="1" destOrd="0" parTransId="{67F67303-6104-43A9-8ACF-457ED27CCF25}" sibTransId="{638FD3E3-F96F-4C3E-8367-5B6DB4CB3E83}"/>
    <dgm:cxn modelId="{AA63F8D8-FD38-4468-84B4-9D02CFC197FB}" srcId="{C276C91C-6C22-4553-B74E-80440269E4E1}" destId="{1582267C-2375-4A2E-A38B-EEE71C0913F8}" srcOrd="5" destOrd="0" parTransId="{3A922CD5-4EDD-43BE-9E9E-4D93CBD11C9C}" sibTransId="{11556F12-2D95-41A1-842F-5686CF8E94A7}"/>
    <dgm:cxn modelId="{58AEC212-9135-4DF1-8894-15F978ABEF0F}" type="presOf" srcId="{1582267C-2375-4A2E-A38B-EEE71C0913F8}" destId="{EEEE258A-22F5-4271-AC7C-596786E10DE2}" srcOrd="0" destOrd="0" presId="urn:microsoft.com/office/officeart/2005/8/layout/hProcess9"/>
    <dgm:cxn modelId="{CA2A172B-F376-459D-BDA5-BAB0D8CEDE6D}" srcId="{C276C91C-6C22-4553-B74E-80440269E4E1}" destId="{E8879908-A92E-4F43-9721-20243BAF35BC}" srcOrd="3" destOrd="0" parTransId="{BEB92C96-1058-4203-AD15-3D317E1F5EB2}" sibTransId="{F3F89C2B-B6AD-420C-BD00-E0B30D66637A}"/>
    <dgm:cxn modelId="{550B1480-9168-4BC9-886C-DDE8159C76A9}" srcId="{C276C91C-6C22-4553-B74E-80440269E4E1}" destId="{2B046590-2513-4D01-B647-8ED94B6C043D}" srcOrd="2" destOrd="0" parTransId="{B04C7EC7-CBC8-4757-AEC5-87B1D483CAD3}" sibTransId="{D5B17575-79E9-413E-8772-40A30D6BC9D7}"/>
    <dgm:cxn modelId="{4B553F38-4A8A-41AF-B857-EDCC8DA0F326}" srcId="{C276C91C-6C22-4553-B74E-80440269E4E1}" destId="{EE849086-60D6-4BE5-AC9A-51555EDB54B6}" srcOrd="0" destOrd="0" parTransId="{783DEC61-AE3C-498B-A417-30989E937FD5}" sibTransId="{69B8255F-BCFA-4F62-B9BF-88D82867F601}"/>
    <dgm:cxn modelId="{5CE6C738-1491-4CBC-ADDF-67CF0D288DB6}" type="presOf" srcId="{C276C91C-6C22-4553-B74E-80440269E4E1}" destId="{D0CAD303-5230-4391-B1FB-4209744CEB0C}" srcOrd="0" destOrd="0" presId="urn:microsoft.com/office/officeart/2005/8/layout/hProcess9"/>
    <dgm:cxn modelId="{1908E121-9DAD-4F3F-A643-1C3DA84A8BB3}" type="presOf" srcId="{516CF309-3759-4256-BC06-C5D36D3604FE}" destId="{71736810-D4BA-4204-8AB3-A4942322C739}" srcOrd="0" destOrd="0" presId="urn:microsoft.com/office/officeart/2005/8/layout/hProcess9"/>
    <dgm:cxn modelId="{8D2198A1-B4C1-4695-906D-A2D665566CE9}" type="presOf" srcId="{EE849086-60D6-4BE5-AC9A-51555EDB54B6}" destId="{CC2B7C9F-A59F-4A41-B5F1-8321914AD280}" srcOrd="0" destOrd="0" presId="urn:microsoft.com/office/officeart/2005/8/layout/hProcess9"/>
    <dgm:cxn modelId="{3A1042FD-6905-4745-8148-C3922E6CBE0D}" srcId="{C276C91C-6C22-4553-B74E-80440269E4E1}" destId="{516CF309-3759-4256-BC06-C5D36D3604FE}" srcOrd="4" destOrd="0" parTransId="{D96FF9EF-2813-4D3D-B749-9AFC9CE10F2C}" sibTransId="{0360216B-6337-4FF0-973B-01155A16CCCF}"/>
    <dgm:cxn modelId="{6D710BFF-1197-4644-9161-4E522E4DD0D7}" type="presOf" srcId="{DBC996BA-899E-4A8F-A9A5-88498B8697B7}" destId="{59C36529-7A24-4C87-9A35-229A3834C196}" srcOrd="0" destOrd="0" presId="urn:microsoft.com/office/officeart/2005/8/layout/hProcess9"/>
    <dgm:cxn modelId="{B5C6A24A-436D-4F10-92F0-5DA24A8F6A48}" type="presOf" srcId="{E8879908-A92E-4F43-9721-20243BAF35BC}" destId="{1427F6DE-85EF-42C5-9F9D-F3083F341CCB}" srcOrd="0" destOrd="0" presId="urn:microsoft.com/office/officeart/2005/8/layout/hProcess9"/>
    <dgm:cxn modelId="{FA7AACDC-2970-414B-A816-26C17048FB2F}" type="presOf" srcId="{2B046590-2513-4D01-B647-8ED94B6C043D}" destId="{AB21CA20-B70F-4EAB-A082-613592188418}" srcOrd="0" destOrd="0" presId="urn:microsoft.com/office/officeart/2005/8/layout/hProcess9"/>
    <dgm:cxn modelId="{5DF31C9D-8748-4EB5-AFD4-BA63A2492739}" type="presParOf" srcId="{D0CAD303-5230-4391-B1FB-4209744CEB0C}" destId="{3AC82DD6-0A96-40A8-9300-19F2C2941998}" srcOrd="0" destOrd="0" presId="urn:microsoft.com/office/officeart/2005/8/layout/hProcess9"/>
    <dgm:cxn modelId="{6268E60A-ED72-4470-AB5B-381DE21C7889}" type="presParOf" srcId="{D0CAD303-5230-4391-B1FB-4209744CEB0C}" destId="{CCB195C2-0844-4114-9E5C-DB29F979A964}" srcOrd="1" destOrd="0" presId="urn:microsoft.com/office/officeart/2005/8/layout/hProcess9"/>
    <dgm:cxn modelId="{9B813AF7-8982-4F3E-B24B-7647809F31DF}" type="presParOf" srcId="{CCB195C2-0844-4114-9E5C-DB29F979A964}" destId="{CC2B7C9F-A59F-4A41-B5F1-8321914AD280}" srcOrd="0" destOrd="0" presId="urn:microsoft.com/office/officeart/2005/8/layout/hProcess9"/>
    <dgm:cxn modelId="{C1C256E7-A491-41D5-8241-6AA84997D7A7}" type="presParOf" srcId="{CCB195C2-0844-4114-9E5C-DB29F979A964}" destId="{FA846E79-9A44-428D-8779-A6A1866D3A8B}" srcOrd="1" destOrd="0" presId="urn:microsoft.com/office/officeart/2005/8/layout/hProcess9"/>
    <dgm:cxn modelId="{C444C80F-81BC-46BD-89A7-DE8010DFE093}" type="presParOf" srcId="{CCB195C2-0844-4114-9E5C-DB29F979A964}" destId="{59C36529-7A24-4C87-9A35-229A3834C196}" srcOrd="2" destOrd="0" presId="urn:microsoft.com/office/officeart/2005/8/layout/hProcess9"/>
    <dgm:cxn modelId="{67A7B4E1-1E0E-4EF4-BFEF-4D80EEA46A2E}" type="presParOf" srcId="{CCB195C2-0844-4114-9E5C-DB29F979A964}" destId="{2E700B4C-5B30-4B0E-8178-16F3633F4C19}" srcOrd="3" destOrd="0" presId="urn:microsoft.com/office/officeart/2005/8/layout/hProcess9"/>
    <dgm:cxn modelId="{E8DDD71A-87AF-4E5F-9CB4-CF31C50D6A98}" type="presParOf" srcId="{CCB195C2-0844-4114-9E5C-DB29F979A964}" destId="{AB21CA20-B70F-4EAB-A082-613592188418}" srcOrd="4" destOrd="0" presId="urn:microsoft.com/office/officeart/2005/8/layout/hProcess9"/>
    <dgm:cxn modelId="{04BB46F2-5B2E-4175-9DD3-512D791E5D43}" type="presParOf" srcId="{CCB195C2-0844-4114-9E5C-DB29F979A964}" destId="{0D4DDDED-0133-4EC0-9D48-599E1C5A781C}" srcOrd="5" destOrd="0" presId="urn:microsoft.com/office/officeart/2005/8/layout/hProcess9"/>
    <dgm:cxn modelId="{BCC9FC24-BAC2-4DA1-885C-4BF8B36F757F}" type="presParOf" srcId="{CCB195C2-0844-4114-9E5C-DB29F979A964}" destId="{1427F6DE-85EF-42C5-9F9D-F3083F341CCB}" srcOrd="6" destOrd="0" presId="urn:microsoft.com/office/officeart/2005/8/layout/hProcess9"/>
    <dgm:cxn modelId="{44D8BF60-8929-401C-801E-3F537A3C1AD1}" type="presParOf" srcId="{CCB195C2-0844-4114-9E5C-DB29F979A964}" destId="{ECCBD4E3-C428-4471-B9FD-2DFA059C4A6B}" srcOrd="7" destOrd="0" presId="urn:microsoft.com/office/officeart/2005/8/layout/hProcess9"/>
    <dgm:cxn modelId="{1D78E28E-DA8F-4AA8-A9D1-65EBCCBAD7E8}" type="presParOf" srcId="{CCB195C2-0844-4114-9E5C-DB29F979A964}" destId="{71736810-D4BA-4204-8AB3-A4942322C739}" srcOrd="8" destOrd="0" presId="urn:microsoft.com/office/officeart/2005/8/layout/hProcess9"/>
    <dgm:cxn modelId="{A33A729A-A756-4635-944C-6AD34C99B503}" type="presParOf" srcId="{CCB195C2-0844-4114-9E5C-DB29F979A964}" destId="{8B5183BD-B243-4A30-AA8A-1C6D4221AECE}" srcOrd="9" destOrd="0" presId="urn:microsoft.com/office/officeart/2005/8/layout/hProcess9"/>
    <dgm:cxn modelId="{CD52CE77-8139-44D7-86ED-EE44A477D453}" type="presParOf" srcId="{CCB195C2-0844-4114-9E5C-DB29F979A964}" destId="{EEEE258A-22F5-4271-AC7C-596786E10DE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82DD6-0A96-40A8-9300-19F2C2941998}">
      <dsp:nvSpPr>
        <dsp:cNvPr id="0" name=""/>
        <dsp:cNvSpPr/>
      </dsp:nvSpPr>
      <dsp:spPr>
        <a:xfrm>
          <a:off x="729080" y="0"/>
          <a:ext cx="8262918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B7C9F-A59F-4A41-B5F1-8321914AD280}">
      <dsp:nvSpPr>
        <dsp:cNvPr id="0" name=""/>
        <dsp:cNvSpPr/>
      </dsp:nvSpPr>
      <dsp:spPr>
        <a:xfrm>
          <a:off x="563" y="1371599"/>
          <a:ext cx="14995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SUS (1988)</a:t>
          </a:r>
          <a:endParaRPr lang="pt-BR" sz="1800" kern="1200" dirty="0"/>
        </a:p>
      </dsp:txBody>
      <dsp:txXfrm>
        <a:off x="73765" y="1444801"/>
        <a:ext cx="1353142" cy="1682396"/>
      </dsp:txXfrm>
    </dsp:sp>
    <dsp:sp modelId="{59C36529-7A24-4C87-9A35-229A3834C196}">
      <dsp:nvSpPr>
        <dsp:cNvPr id="0" name=""/>
        <dsp:cNvSpPr/>
      </dsp:nvSpPr>
      <dsp:spPr>
        <a:xfrm>
          <a:off x="1644644" y="1371599"/>
          <a:ext cx="14995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ACS (1991)</a:t>
          </a:r>
          <a:endParaRPr lang="pt-BR" sz="1800" kern="1200" dirty="0"/>
        </a:p>
      </dsp:txBody>
      <dsp:txXfrm>
        <a:off x="1717846" y="1444801"/>
        <a:ext cx="1353142" cy="1682396"/>
      </dsp:txXfrm>
    </dsp:sp>
    <dsp:sp modelId="{AB21CA20-B70F-4EAB-A082-613592188418}">
      <dsp:nvSpPr>
        <dsp:cNvPr id="0" name=""/>
        <dsp:cNvSpPr/>
      </dsp:nvSpPr>
      <dsp:spPr>
        <a:xfrm>
          <a:off x="3288726" y="1371599"/>
          <a:ext cx="14995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PSF/ESF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(1996)</a:t>
          </a:r>
          <a:endParaRPr lang="pt-BR" sz="1800" kern="1200" dirty="0"/>
        </a:p>
      </dsp:txBody>
      <dsp:txXfrm>
        <a:off x="3361928" y="1444801"/>
        <a:ext cx="1353142" cy="1682396"/>
      </dsp:txXfrm>
    </dsp:sp>
    <dsp:sp modelId="{1427F6DE-85EF-42C5-9F9D-F3083F341CCB}">
      <dsp:nvSpPr>
        <dsp:cNvPr id="0" name=""/>
        <dsp:cNvSpPr/>
      </dsp:nvSpPr>
      <dsp:spPr>
        <a:xfrm>
          <a:off x="4932807" y="1371599"/>
          <a:ext cx="14995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PNPS (2006)</a:t>
          </a:r>
          <a:endParaRPr lang="pt-BR" sz="1800" kern="1200" dirty="0"/>
        </a:p>
      </dsp:txBody>
      <dsp:txXfrm>
        <a:off x="5006009" y="1444801"/>
        <a:ext cx="1353142" cy="1682396"/>
      </dsp:txXfrm>
    </dsp:sp>
    <dsp:sp modelId="{71736810-D4BA-4204-8AB3-A4942322C739}">
      <dsp:nvSpPr>
        <dsp:cNvPr id="0" name=""/>
        <dsp:cNvSpPr/>
      </dsp:nvSpPr>
      <dsp:spPr>
        <a:xfrm>
          <a:off x="6576888" y="1371599"/>
          <a:ext cx="14995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NASF (2008)</a:t>
          </a:r>
          <a:endParaRPr lang="pt-BR" sz="1800" kern="1200" dirty="0"/>
        </a:p>
      </dsp:txBody>
      <dsp:txXfrm>
        <a:off x="6650090" y="1444801"/>
        <a:ext cx="1353142" cy="1682396"/>
      </dsp:txXfrm>
    </dsp:sp>
    <dsp:sp modelId="{EEEE258A-22F5-4271-AC7C-596786E10DE2}">
      <dsp:nvSpPr>
        <dsp:cNvPr id="0" name=""/>
        <dsp:cNvSpPr/>
      </dsp:nvSpPr>
      <dsp:spPr>
        <a:xfrm>
          <a:off x="8220969" y="1371599"/>
          <a:ext cx="1499546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ACADEMIA DA SAÚDE (2011)</a:t>
          </a:r>
          <a:endParaRPr lang="pt-BR" sz="1800" kern="1200" dirty="0"/>
        </a:p>
      </dsp:txBody>
      <dsp:txXfrm>
        <a:off x="8294171" y="1444801"/>
        <a:ext cx="1353142" cy="1682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7325" y="2209800"/>
            <a:ext cx="805815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pt-BR" noProof="0" smtClean="0"/>
              <a:t>Clique para editar o título mestre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3505200"/>
            <a:ext cx="72009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71525" y="60960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0960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72350" y="60960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C4DD87-DCFD-4025-947D-17D29E00D0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85E180-3966-42FD-89B6-A26D1F28D04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5269" y="1295400"/>
            <a:ext cx="2164556" cy="4953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295400"/>
            <a:ext cx="6322219" cy="4953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4A7913-1D67-4B43-97D0-A94FEF1F139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569CEA-F2AC-4574-8321-51E7E000182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F9DF8C-57A6-4356-8209-53F24D694B4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2433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7" y="2286000"/>
            <a:ext cx="42433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18D5A6-43E9-49BB-8D31-26A820FC77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50AD81-3636-4246-A3BD-88F31B48A27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0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9E255D-3FAD-45F2-B788-065DA38263D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5B6241-9F15-4FB8-AAF8-818F99E683A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6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C0CC2-A555-4F84-9C02-CF1F78F3B11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F6E8D7-E622-49CB-847C-CAF0301D498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5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993710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para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948" y="1412776"/>
            <a:ext cx="993710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1052" y="2209800"/>
            <a:ext cx="8928991" cy="1143000"/>
          </a:xfrm>
        </p:spPr>
        <p:txBody>
          <a:bodyPr/>
          <a:lstStyle/>
          <a:p>
            <a:r>
              <a:rPr lang="en-US" dirty="0" err="1" smtClean="0"/>
              <a:t>Política</a:t>
            </a:r>
            <a:r>
              <a:rPr lang="en-US" dirty="0" smtClean="0"/>
              <a:t> Nacional de </a:t>
            </a:r>
            <a:r>
              <a:rPr lang="en-US" dirty="0" err="1" smtClean="0"/>
              <a:t>Promoção</a:t>
            </a:r>
            <a:r>
              <a:rPr lang="en-US" dirty="0" smtClean="0"/>
              <a:t> da Saúde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Revisão da Portaria MS/GM nº 687, de 30 de março de </a:t>
            </a:r>
            <a:r>
              <a:rPr lang="pt-BR" dirty="0" smtClean="0"/>
              <a:t>2006</a:t>
            </a:r>
          </a:p>
          <a:p>
            <a:endParaRPr lang="pt-BR" dirty="0"/>
          </a:p>
          <a:p>
            <a:r>
              <a:rPr lang="pt-BR" dirty="0" smtClean="0">
                <a:solidFill>
                  <a:srgbClr val="FFC000"/>
                </a:solidFill>
              </a:rPr>
              <a:t>Revisada em 2014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e princípios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Reconhece </a:t>
            </a:r>
            <a:r>
              <a:rPr lang="pt-BR" dirty="0"/>
              <a:t>a subjetividade das pessoas e dos coletivos no processo de atenção e cuidado em defesa da saúde e da vida</a:t>
            </a:r>
          </a:p>
        </p:txBody>
      </p:sp>
    </p:spTree>
    <p:extLst>
      <p:ext uri="{BB962C8B-B14F-4D97-AF65-F5344CB8AC3E}">
        <p14:creationId xmlns:p14="http://schemas.microsoft.com/office/powerpoint/2010/main" val="24285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e princípios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Considera </a:t>
            </a:r>
            <a:r>
              <a:rPr lang="pt-BR" dirty="0"/>
              <a:t>como valores fundantes no processo de sua concretização a solidariedade, a felicidade, a ética, o respeito às diversidades, a humanização, a corresponsabilidade, a justiça e a inclusão </a:t>
            </a:r>
            <a:r>
              <a:rPr lang="pt-BR" dirty="0" smtClean="0"/>
              <a:t>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47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937104" cy="914400"/>
          </a:xfrm>
        </p:spPr>
        <p:txBody>
          <a:bodyPr/>
          <a:lstStyle/>
          <a:p>
            <a:r>
              <a:rPr lang="pt-BR" dirty="0" smtClean="0"/>
              <a:t>Valores e </a:t>
            </a:r>
            <a:r>
              <a:rPr lang="pt-BR" u="sng" dirty="0" smtClean="0"/>
              <a:t>princípios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124744"/>
            <a:ext cx="993710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Equidade</a:t>
            </a:r>
          </a:p>
          <a:p>
            <a:pPr marL="0" indent="0" algn="ctr">
              <a:buNone/>
            </a:pPr>
            <a:r>
              <a:rPr lang="pt-BR" dirty="0" smtClean="0"/>
              <a:t>Participação social</a:t>
            </a:r>
          </a:p>
          <a:p>
            <a:pPr marL="0" indent="0" algn="ctr">
              <a:buNone/>
            </a:pPr>
            <a:r>
              <a:rPr lang="pt-BR" dirty="0" smtClean="0"/>
              <a:t>Autonomia</a:t>
            </a:r>
          </a:p>
          <a:p>
            <a:pPr marL="0" indent="0" algn="ctr">
              <a:buNone/>
            </a:pPr>
            <a:r>
              <a:rPr lang="pt-BR" dirty="0" smtClean="0"/>
              <a:t>Empoderamento</a:t>
            </a:r>
          </a:p>
          <a:p>
            <a:pPr marL="0" indent="0" algn="ctr">
              <a:buNone/>
            </a:pPr>
            <a:r>
              <a:rPr lang="pt-BR" dirty="0" err="1" smtClean="0"/>
              <a:t>Intersetorialidade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err="1" smtClean="0"/>
              <a:t>Intrassetorialidade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Sustentabilidade</a:t>
            </a:r>
          </a:p>
          <a:p>
            <a:pPr marL="0" indent="0" algn="ctr">
              <a:buNone/>
            </a:pPr>
            <a:r>
              <a:rPr lang="pt-BR" dirty="0" smtClean="0"/>
              <a:t>Integralidade</a:t>
            </a:r>
          </a:p>
          <a:p>
            <a:pPr marL="0" indent="0" algn="ctr">
              <a:buNone/>
            </a:pPr>
            <a:r>
              <a:rPr lang="pt-BR" dirty="0" smtClean="0"/>
              <a:t>Territorialidade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85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Promover a equidade e a melhoria das condições e dos modos de viver, ampliando a potencialidade da saúde individual e coletiva e reduzindo vulnerabilidades e riscos à saúde decorrentes dos determinantes sociais, econômicos, políticos, culturais e ambientais.</a:t>
            </a:r>
          </a:p>
        </p:txBody>
      </p:sp>
    </p:spTree>
    <p:extLst>
      <p:ext uri="{BB962C8B-B14F-4D97-AF65-F5344CB8AC3E}">
        <p14:creationId xmlns:p14="http://schemas.microsoft.com/office/powerpoint/2010/main" val="31103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268760"/>
            <a:ext cx="9937104" cy="52565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DSS – equidade e respeito a diversidade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Desenvolvimento sustentável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Produção de saúde e cuidado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Ambientes e territórios saudáveis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Vida no trabalho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Cultura de paz e direitos humanos</a:t>
            </a:r>
          </a:p>
        </p:txBody>
      </p:sp>
    </p:spTree>
    <p:extLst>
      <p:ext uri="{BB962C8B-B14F-4D97-AF65-F5344CB8AC3E}">
        <p14:creationId xmlns:p14="http://schemas.microsoft.com/office/powerpoint/2010/main" val="11313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Eixos operacionais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980728"/>
            <a:ext cx="9937104" cy="56886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 err="1" smtClean="0"/>
              <a:t>Territorialização</a:t>
            </a:r>
            <a:endParaRPr lang="pt-BR" sz="2800" dirty="0" smtClean="0"/>
          </a:p>
          <a:p>
            <a:pPr>
              <a:lnSpc>
                <a:spcPct val="150000"/>
              </a:lnSpc>
            </a:pPr>
            <a:r>
              <a:rPr lang="pt-BR" sz="2800" dirty="0" smtClean="0"/>
              <a:t>Articulação e cooperação </a:t>
            </a:r>
            <a:r>
              <a:rPr lang="pt-BR" sz="2800" dirty="0" err="1" smtClean="0"/>
              <a:t>intra</a:t>
            </a:r>
            <a:r>
              <a:rPr lang="pt-BR" sz="2800" dirty="0" smtClean="0"/>
              <a:t> e intersetorial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Rede de atenção à saúde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Participação e controle social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Gestão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Educação e formação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Vigilância, monitoramento e avaliação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Produção e disseminação de conhecimentos e saberes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Comunicação social e mídia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72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prioritários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052736"/>
            <a:ext cx="9937104" cy="52565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 smtClean="0"/>
              <a:t>Formação e educação permanente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Alimentação adequada e saudável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Práticas corporais e atividades físicas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Enfrentamento ao uso de tabaco e seus derivados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Enfrentamento do uso abusivo do álcool e outras drogas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Promoção da mobilidade segura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Promoção da cultura de paz e dos direitos humanos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Promoção do desenvolvimento sustentável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828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/>
          </p:nvPr>
        </p:nvGraphicFramePr>
        <p:xfrm>
          <a:off x="246956" y="1143000"/>
          <a:ext cx="972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 explicativo em forma de nuvem 4"/>
          <p:cNvSpPr/>
          <p:nvPr/>
        </p:nvSpPr>
        <p:spPr>
          <a:xfrm>
            <a:off x="4504162" y="188640"/>
            <a:ext cx="4023713" cy="1584176"/>
          </a:xfrm>
          <a:prstGeom prst="cloudCallout">
            <a:avLst>
              <a:gd name="adj1" fmla="val -31780"/>
              <a:gd name="adj2" fmla="val 10031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</a:rPr>
              <a:t>PROFISSIONAL DE EF</a:t>
            </a:r>
            <a:endParaRPr lang="pt-BR" b="1" dirty="0">
              <a:solidFill>
                <a:prstClr val="white"/>
              </a:solidFill>
            </a:endParaRPr>
          </a:p>
        </p:txBody>
      </p:sp>
      <p:sp>
        <p:nvSpPr>
          <p:cNvPr id="2" name="AutoShape 2" descr="data:image/jpeg;base64,/9j/4AAQSkZJRgABAQAAAQABAAD/2wCEAAkGBhQREBQUEhQWFBUUFxsVGBQXFxUXIBQcHxoiFBQZHiEXHCYeGRkjGRwdHzAgJCgqLCwtHiExNTArNSYrLCkBCQoKDgwOGg8PGi4kHyQsMCwtMCw0KikpLiw1LCw0KTIsLCwsLCwsLDQsKiwtLCwsKSwpLCwsKSwsLCwsLCwsLP/AABEIAIQAsAMBIgACEQEDEQH/xAAbAAACAwEBAQAAAAAAAAAAAAAABgQFBwMBAv/EAD8QAAIBAwIEBAQEBAUBCQEAAAECAwAEERIhBQYxQRMiUWEHFDJxQoGRoSNicrEzUlPB8EMkJTSCkqLC4fEI/8QAGQEBAAMBAQAAAAAAAAAAAAAAAAECAwQF/8QAMREAAgECBAMHAgYDAAAAAAAAAAECAxESITFBBBNRImGBobHR8XHwNFJikcHhBRQy/9oADAMBAAIRAxEAPwDcaKKKAKKKKAKKKKAKK8ozQBmjNI/PfOzWzLDbkeJsXJAbSOy4Pc/t/a/5R4787aRz4wWBB2x5lJRiNz5SQcGqKabcVsbzoThTjUlo9C6oooq5gFFFFAFFFeE0AZoFKHxF5rNlAAjaZJOjf5FH1NvsTnAH3q55U4u11ZwTspRpEDFTjr0zt2OMj2NVUruxpKm4wU3uW9FFFWMwooooAooooAooooAoorygA1Ucy8dW1gZz9WMKPU9B+9WVxcKilmIAHUnasJ565ra8uNKdOi7fQvdj3yR0+/vWVSeFWWp2cLQ5kry0Xn3FXxjizza3J1PI2hfck429hW48jcNFvw+CIfhXf3JOWP6msd5O4P8AM3yKBlLcD83O37Ct9giCqFHQDFVoQwxv1Nf8jX5lTCtI5e50ooorc84KK8NfAlBJAIJHXfp3GfTagOlcbm5WNGdjhVBYn0AGSa65pC+I3HiAsEY1amAYAasud4kxkD1cjP0r71WTsXpxxPuEvjsr8Vv8HIjXBYHPkUboh98HW33ArY+C2wjgjQLpCqBj/nc9fzpX5G5UEMa6t2zrkY9Xc+Yg/YnJ99u1OwFSo4UTUqY5X/b6HtFFFSZhRRRQBRRRQBRRRQBXwzYr6NIfxM5vSCB4VPndfOQfoX8u56YqspYVc1pUnUlhXwhY+I/PXinwoTqjBwAP+q3T/wBP/O9KL2/y0RZ95WGt/wD4L9quuSuWWnkFxMv9Ceg6/rjc+33qDd/9rvlQkaWcyuTgAIpwo9B06Vzyjonq/Q9alVjm4LswWXe3uaN8KeXfAtw7fW3mY+rNv+w/vT/SmnO1lbxBRKHK7aUUsSe+O2PeocPxWtyzBo5VA+k4VtXoCAcqTWzqQW55y4SvPtYGPGa9rI7v4p3Dy5iCIiHBjxr1ezN69vL0rRuBcfjurVZ0I0kHVvnQRs6k+xBpGopNpCtwtSjFSluWppU41BJHxO0liACy6oZic4ZQpdOn4wRtnqM+lXvDOMxXKa4XDr7dQeuCOoP3rpcrhlfVpC/VnoR+ewwe9XyZh2oO2h7e3giTUd+gAHVidlH61n/CeDGe8adxqCthdlCvJv4knc9up7Ko70c4c0RyyBI5AQp05Ua+o/ivt18vkGPVjnao8vxJit//AA8WVG2qQ6BjqcKOhJ//ACs3UinmzrjwlaUbRWuu3qaZbwhFCjt+/qT7k12rNeVviRLPfRwzBdM4OhUQ+Qgask5zpwMEnvjpWkg1eMlJXRz1qMqM8EtT2ivnNVHGea7e02lkw2MhFBZiPXA6D71LaWpnGEpu0VdlzRSbw34n2006QgOpc6VJ0bk9BgNkU4iikpaFqlOVN2krBmuVxcqilnIVRuWJwBXU1nPxctZNEMkZZskoYwC4z1Vgn0sRuMdSDtnFRJtLIUoxlK0nZDDf89QpGzxBpgn1OCEjT+qSTCD7ZJpWj+KssjkRRpIB/pR3Vx+WqJNJP2pStuKQRBdZjkcY89xIHdCNvJG6aIT9kz03qXNzOWXIWRv59N04/LV4cQFZuXU7I0le0UvF3fkM958TZkjIaAo5B0s0dxFj30zRgNj0DVm4/jXGu5LeGh1b4YyN/mOTjH3rrPLcXMzRxsSE6sxLBSd9IAyAcdQKmScplTCtySVlfAd8oAdlOQpJwCeh9aztNvFsdadCEXRWct7ZJ22uWD8+ZVobcIgKlSQdTBehwegJ7n3pXjllkJ8GLIyV8RsAHG351f8AOHBorGNVhIZ2B+lNIySEXGSWO+evpT3yryuYLWPCqNKZLkAnYZbT3Hf0qVTUpNyd7Gc+KdKlGNFKLln7amU3fCJUGZ5tIIzpQFdvXJxt+te8M4M10MD+HbqNRY7FwPqYn/L79z0z2neBJxO8IYnQMPITn7qv2C1b8c4tGEFvbDTEmzNgZlI+34R6dP8AercYrFb6G0YVas+RFt/mf8CtctuIYQFZugGwjXux/Km674+LXh6WURwoUmVyNyCdTD7H16n270vKsWboKo1yynJwM6FHfqMBeu/7naunOfCTHdmFyAgIdgDklCMqN99zkEmq2ahlvqXxRnXd88K7K9PHdnvL/D55ra6nGoKqo8SgYGoNjUzDdToLdOxyegrhLxm4l1CZ8qmkESSSOdxk6VU6TjH1GtL+HtwlxaOYW0lT4ZC50g/UNyMMdOM46ZxSDz3wmSO7eFUx47L5lGw1DzdOnfH3rWVPJYUctDimpS5stM/HomVHDOFeKpkd38wLKobSNGdKgAbu7dAo6k/eu/E+XkhbVLpO3lUMWVAOu/4iO5HlznGcZq15isY+H3Ns8mGQQhlRsqurGjBI9gT6nUcVQ3vEHuxLIwwhwPEIwNzjYfhQDYelVldKyXwXpuMpKcpXXS+r9ht+E/BtdwLtwSTkR/yjpn7Y/uK1Di/McFquZpAp7KN2b7Ab1lyfEFLW3EdsqoQMeI5UkAf5VGf3z9qVYluuISkpr8/WUgsz/b299gPWr479mCOeVBJupxMrX2WbfsOvM/xeJGi2UoScdmkb+kDZfzyaWeFcpXV+xaTKpnJGrHX/AFHPf23NNnLPw/hhwWHiyH8C7k/1P6ey/rT9acEGB4mML9MS7Kv6VoobyzZzz4jLDTWFefizP7L4aWy4Be2Jz0aN3B+7Eg1qwritmgGAi49MCuwq5zHtV3G7Eyx6QARkZUgb+4PZh26ferGvkmgFS54bDGGdpbuMAZYlm2H9RBP71mfMfFfmphFbeIxbZfEkeQr2MjZJweyr3NXvxK53Mj/LW51AHSQD/it3G3VF/vk9qncg8mmIB2OqV8Mz7+QYxn2YjYDsN++2f/b7js/Dw/W/Je7LLk3k7wIigOns79ST1K5777k9M/aq/wCK/Dlhs1dSSdWMnrnSSDt7itIhhCKFXYDYVnPxgudSwQ+r6zv2GBn9zSq0oleEi5VUl95FBxL/ALw4yigeSI5IGMeXyJ7DL6jWxwxBVCjoBisz+EXDNfi3RH1sdP8ASPKv3PU1ovEuIiFM41MdlQYBduwGf3PYZNTHKOZSs8dS0dskYfxy3ntZ7mOKP+G8pGoMACN9Cn8eAvpsapPBZyscbZeZsahvsB5sewGwx608zQvfPIQEZM6jKCRhca2VPwiNSMFjuxB2wd6/4ecIFzxB3xhIhoXA6E5ZsehxgVjy05I9BcXKNKWeel+9/wBbjdyPyglsFwup9iSfwehY/ifuOw7etLvxfls0uEWRC8rICERSzYzjVkEaehGN846Vr0FuqLhRgD/n61jPxptIheJIEvFn8EaZoFyhYMwRW2BUjfJRs4I2rpPIRNfjNvZcCimjW40TTLpRZDas7b5GU1MFGkk43Yjf0osOaLeXhpvPCIFodDxFy7qwOEGtvMwk1A6mB3ye1Ll3wHi15ZcPheKZyskkuuXP8NSypB4hbfYCRsHJ0kVccG+GF+tzdRXAjNteoRNJEwUK5JmR0Q4OUk2xgDBNLklHxjnXiMsUV5cW8YtHYxJpVRld8qCxJ30nBYYyK0ey5dilsg0akQyKjgkKWZSMhyMYwAfpxjr96UI/g9xJ1S0mvI/ko31gKWJGc5KoVBB3OAzYBJ61pl9zHY8MjihmnSEKiqiMSW0qNKnABOMDqaECFJ8NrZXLaojk5ASN/wCxbSv5Zpy4LywFXZfDX/3P/wDX7e1XvDp4J41lgMciPuHTSQfzHep2KA5W1osYwowP712oooAooooDw1S8zXLrEVXI1Ag6SAzbbqpOyZHWRtkGT16XdRbyAMACNX8vY+mr29qEp2dzK+VuSSLlppACzH+GuCFC9RjVv4Y9TucfetWs7MRrpH5n1PrXxaWIQlidTt1Y/wBh6CpdNMkG3J3Z8msS+Jt28188JyDqSFFyCQrb52OwO53rbiKSuYuWUn4jBKd2UAYxuOvQ9xvnfNUlDEbUKzpNtLVW+hd8p8MFvaxoOwH9sUkvxuTiF9JCowF1K3XEcYOME9CZDkt/KunO9aaqAAAdBWTcUvpeG3148UAeJyrM+lm8MfVuFOQmonfGnYA4xSWtyaNmpK9m9L+Ywcxypa2jIv8A1dR9GkA3kZvQdEHuw9a6/C3gfgWpZh5nYsfuTk/7Ckjhl1Lxa6Vmz4YIaRipAbScxxqM7RhsHJ+pj7Vs1jaiONVHb+/epj1K1Go9iLvb1EDmf4tva3slpFZPPJGNWRIBldHiFgFRjgLn9Kr+MfGJn4ZDcWiKk8tx8uY3/iBSF1nGNOoEFMHb6ulRuevh/Pd8djcRy/LypGss0RVdGzI25PoFyMHY115j+D8jNZwWREVvCWkeV3JkMjsupwMeZgiLjoO21SZEW5+I91ccDmlSTwby1nSOYoqjKs+kHDAgZzj7oagcQ5puDc8CnM8uiaOESKHYLIwl8KVmUEAk6xnIpi4d8F2juJy90Zbe5jZJVZD4kmo69RYHSHWUBwcHvnqakcv/AAPgt7iOaSeWcQtqjjYKqqQdS5x1w2+BgE7kUAtcj8fh4dxniiXMqxRlnwzk7lZSyD1zoc/pVLf3VovG7uTiqvLDKpkhK6jlWCm3YaSCV8PKjsD19tcv/hZw+e4kuJoTJJKdTZkkAJwB0Ugdqu5uWbZ4445LeKRIlCxq6K+gAYAGsEgYAqSDOP8A+fYZRb3TEMIHkXws92AIlI7HbQCRtkH0rWq5wQKihVAVVGAoAAA7AAbAV0oAooooAooooAryg0v3/NPhXsVvoyrgB5M/4bPq8Ff/ADaT+1Q3YtGDm7IYM0ZpVvuO3q3QgSCA6w7xsZnGVQgEthNidQ23+9FlzbI08aPGqpJNPb6wzHDx7p1GPMAftiq40aciVrr6jVmvkoMg4GR0PpSfJzvIMkRKYybrw21NllgTUD0/EwYfYZqRw/mifVb/ADEMaR3WBHJHIXwxXxEVgyjGQDuM70xonkTsNVUfFuDK7MzoXDb5Q6XjOMHSRvgjt+1crDmnxbya30YCA+HJn/EKELMOm2lmA/Wq3h/OVwYoJ5oI1gmZU1xyszRlm0KSrKBjVtse9MaHImWfAOBrHuqMi5zhzlnbsWPoB0Hrk0wClHg/Nk08wXTbKvivGR8wfEwrMpIjK7ny5xnpXXjfM80Vy0Ma2+FiWTVPMYs6iy4HlOcaf3pjWo5EsWEac0UhLzRLDNMrMHkefwU8WURxRqsSzncLsfPgdS2AaspOcJIhEZ4lQNHPI5SQSbRAEFCNmDg98EUU0yZcPNDXmjNL/BuK3cjIZrZI4pF1Bll1NHtlQ4KjqP8ALnBo4BzT8zPPHo0iM5jbOfFTUYy427OpH6VOJFHSkr9wwE0ZpJ5o45OLsQxvHGsSLMdc4g8XUSAuSh8oK7gYyDvVvx3mJraKE6YzJOyoNUmmNCVLsS+Pp2IG2+1RiWZPJl2e8YM14TS5JzHKlk88kSeIG0IiSB1mYsEj0sBnDMcbjIxXOfmZpLe0aIaWu3EJOcmBtLFyAQQxVkIwanGgqMn6DODXuaSZ+ZJreb5SNBM4kijEk0hBfxEeUliqbYK4GB0r7vOdJolkSSGNZ43iUgynwykpKq+vTkAEHORtUcxFv9eeVtxzzRS1w/msYX5loFMkohj8GUzBmK5wSFGk+x7UyA1ZO5jKDi8wNJd/yK03zEjS4uJJRJEwZwkegjwAV/EQB1x3OKc2pctobvUPE1Fcg4V0BzjfcndAftnI26iokk9TSlKUbuLsSpOFSNd285ZcRxSI6jO7PpOR7Ar3qsuOU5Gtp4xIqytctcwyDV/DJbWuduuMg49akva3bADUyaUIyGTzuA+lunQnR1x7jrX09vdqWClmBACkumVJ0Fidun1gY/3GK2XQupSTVmiLfcosY7aOJ0VYIZojq1eYyReGG2/myxzXO35cuyLcTSQabXDRqiyed1Qxxlyx2UZyQo3qba210iSambIiYIBpYatI0YOSdQIPbfPfavgWl2SPM4T0JRmB8udRyAVPmAxkjPTphZEqcuq+/khWXIjQfLSpLmeJy0rM0hWQPnxgq/hJJz+W9fNjync+BDbTSweBC6OdCya5ND+IqksdKjVjJAq1trW6CsCWz4TAEspBfA8Ir3BG+Sevv28nsLoBvDkcnUQNTIfJoBPYebXkDf8AaowroW5s285L7+SBwjleeGYMVs2XxpJNfhuZcOzNgN0BAbFWM/LSy3rzTLFIjQpGqOoYgqzMT5hjBBxtXL5K70kh31bBQxQDBB1ZAzuDjByeg966xQXIkQ+cpq+lmXyrncsVOWbGdsMOg2OalRWlikpybvdaEG55an1TGNrdlln8XwpYy6svhrEAe6sCucr61Dt+QWARXkTQRciRUUqF8cAARjsq6e/XNWtzYTGZmCOYiRqQS6S/1bg69huDjy9Mb13awuCEHiNlUiDaWUam1ETk5GT5Mb/pvUYV0Lc2SWTRDt+GcQWPQ08GEiKIVjcF206Ud8k6cdcL1NcuGck/KzW0kMh/hoY5g7O2tSAfKDkL5/NjpvUpbC6y3nYYzp86+YhlCavXyBs9Ovrivpba6LRltYCaAQJF850ursQOq5KHB3x22qbDmSzs1nqReOctTS3TTRi1cNEsem4jaTSVLHIxsM6v2qx4vw2aSCNEMGpdOtJI9ccmBgrjqgzuCN9qirbXeBuxIx5S67tjzkkEEIT0Az3yvTEm7tZvFkZNZVihwHA8oGHVQx8rZ3z3Gd81NkUcnldrIpLfkR8IsjosZna5kjhDxgNoCRLHg5UA+YnIJNdU5MljQpDKo8K5+Zt9Yd9OVIkR+5BJY5BzvUv5O7ypJckHJxIgBXGNIH+p136Z39MSrKC5EilyxTfIZl8q+bH0nzP9Ocj86rhXQ0daf5kU83Kl0z+OZIDceNHLjTIIwsaNGiDqxPnJJr295PnmEkkskLTSND5dD+GqRMXC4JLNkk5Jqe9rd4O7Z9NSYZvNuCCCkf0+/scHPTi1ncux06sbEaXVVHlOoHoxOvfPpimFBVZ3WaOFjwe6jCBfk4h4wd1iiZQyacEDPR8/i9KaFpZa3vPNu3qFDLufPkZ1ZCfRuMf09RTKnTerxRhUbetvA+qKKKsZBRRRQBRRRQBRRRQBRRRQBRRRQBRRRQBRRRQBRRRQBRRRQB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6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 Them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81EF72-BC10-4950-8E31-38DC9B4904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Modelo de design do gel azul</Template>
  <TotalTime>19</TotalTime>
  <Words>286</Words>
  <Application>Microsoft Office PowerPoint</Application>
  <PresentationFormat>Slides de 35 mm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Tema do Office</vt:lpstr>
      <vt:lpstr>Política Nacional de Promoção da Saúde</vt:lpstr>
      <vt:lpstr>Valores e princípios</vt:lpstr>
      <vt:lpstr>Valores e princípios</vt:lpstr>
      <vt:lpstr>Valores e princípios</vt:lpstr>
      <vt:lpstr>Objetivo geral</vt:lpstr>
      <vt:lpstr>Temas transversais</vt:lpstr>
      <vt:lpstr>Eixos operacionais</vt:lpstr>
      <vt:lpstr>Temas prioritários</vt:lpstr>
      <vt:lpstr>Apresentação do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Rev</dc:creator>
  <cp:keywords/>
  <dc:description/>
  <cp:lastModifiedBy>Douglas Andrade</cp:lastModifiedBy>
  <cp:revision>7</cp:revision>
  <dcterms:created xsi:type="dcterms:W3CDTF">2015-07-31T12:09:38Z</dcterms:created>
  <dcterms:modified xsi:type="dcterms:W3CDTF">2018-04-14T15:47:40Z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TC010721191046</vt:lpwstr>
  </property>
</Properties>
</file>