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"/>
  </p:notesMasterIdLst>
  <p:handoutMasterIdLst>
    <p:handoutMasterId r:id="rId12"/>
  </p:handoutMasterIdLst>
  <p:sldIdLst>
    <p:sldId id="280" r:id="rId2"/>
    <p:sldId id="283" r:id="rId3"/>
    <p:sldId id="284" r:id="rId4"/>
    <p:sldId id="278" r:id="rId5"/>
    <p:sldId id="289" r:id="rId6"/>
    <p:sldId id="295" r:id="rId7"/>
    <p:sldId id="292" r:id="rId8"/>
    <p:sldId id="293" r:id="rId9"/>
    <p:sldId id="277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72817" autoAdjust="0"/>
  </p:normalViewPr>
  <p:slideViewPr>
    <p:cSldViewPr>
      <p:cViewPr>
        <p:scale>
          <a:sx n="70" d="100"/>
          <a:sy n="70" d="100"/>
        </p:scale>
        <p:origin x="-34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2B0C8-51CA-49B4-82E1-08D7C573178C}" type="doc">
      <dgm:prSet loTypeId="urn:microsoft.com/office/officeart/2005/8/layout/pList1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9C2108-2224-4F4B-AAA2-D104E5930DB5}">
      <dgm:prSet phldrT="[Texto]" custT="1"/>
      <dgm:spPr/>
      <dgm:t>
        <a:bodyPr/>
        <a:lstStyle/>
        <a:p>
          <a:r>
            <a:rPr lang="pt-BR" sz="1700" dirty="0" smtClean="0">
              <a:latin typeface="Calisto MT" pitchFamily="18" charset="0"/>
            </a:rPr>
            <a:t>Preservação de células tronco no modelo</a:t>
          </a:r>
          <a:r>
            <a:rPr lang="pt-BR" sz="1700" i="0" dirty="0" smtClean="0">
              <a:latin typeface="Calisto MT" pitchFamily="18" charset="0"/>
            </a:rPr>
            <a:t> </a:t>
          </a:r>
          <a:r>
            <a:rPr lang="pt-BR" sz="1700" i="0" dirty="0" err="1" smtClean="0">
              <a:latin typeface="Calisto MT" pitchFamily="18" charset="0"/>
            </a:rPr>
            <a:t>xenotransplantado</a:t>
          </a:r>
          <a:endParaRPr lang="pt-BR" sz="1700" i="0" dirty="0"/>
        </a:p>
      </dgm:t>
    </dgm:pt>
    <dgm:pt modelId="{8634ACA9-71BD-4408-B167-6317EDDC65CA}" type="sibTrans" cxnId="{C8B2C662-0822-42D6-93B6-6D6F2B922A1F}">
      <dgm:prSet/>
      <dgm:spPr/>
      <dgm:t>
        <a:bodyPr/>
        <a:lstStyle/>
        <a:p>
          <a:endParaRPr lang="pt-BR"/>
        </a:p>
      </dgm:t>
    </dgm:pt>
    <dgm:pt modelId="{E070583C-D267-4882-9431-DFF357BA7509}" type="parTrans" cxnId="{C8B2C662-0822-42D6-93B6-6D6F2B922A1F}">
      <dgm:prSet/>
      <dgm:spPr/>
      <dgm:t>
        <a:bodyPr/>
        <a:lstStyle/>
        <a:p>
          <a:endParaRPr lang="pt-BR"/>
        </a:p>
      </dgm:t>
    </dgm:pt>
    <dgm:pt modelId="{F1F3716D-F78E-4174-B827-F937032A5929}">
      <dgm:prSet phldrT="[Texto]" custT="1"/>
      <dgm:spPr/>
      <dgm:t>
        <a:bodyPr/>
        <a:lstStyle/>
        <a:p>
          <a:r>
            <a:rPr lang="pt-BR" sz="1600" dirty="0" smtClean="0">
              <a:latin typeface="Calisto MT" pitchFamily="18" charset="0"/>
            </a:rPr>
            <a:t>Criação de modelos xenográficos ortotópicos de </a:t>
          </a:r>
          <a:r>
            <a:rPr lang="pt-BR" sz="1600" dirty="0" err="1" smtClean="0">
              <a:latin typeface="Calisto MT" pitchFamily="18" charset="0"/>
            </a:rPr>
            <a:t>ependimoma</a:t>
          </a:r>
          <a:r>
            <a:rPr lang="pt-BR" sz="1600" dirty="0" smtClean="0">
              <a:latin typeface="Calisto MT" pitchFamily="18" charset="0"/>
            </a:rPr>
            <a:t> em camundongos  </a:t>
          </a:r>
          <a:endParaRPr lang="pt-BR" sz="1600" dirty="0"/>
        </a:p>
      </dgm:t>
    </dgm:pt>
    <dgm:pt modelId="{C8720CBB-428F-4FF6-B921-BFD57FC55654}" type="sibTrans" cxnId="{E6014B48-BB9F-4BB1-8223-77D9E97A13E2}">
      <dgm:prSet/>
      <dgm:spPr/>
      <dgm:t>
        <a:bodyPr/>
        <a:lstStyle/>
        <a:p>
          <a:endParaRPr lang="pt-BR"/>
        </a:p>
      </dgm:t>
    </dgm:pt>
    <dgm:pt modelId="{07263AF0-66D5-4BC0-A7BC-A19B4442314F}" type="parTrans" cxnId="{E6014B48-BB9F-4BB1-8223-77D9E97A13E2}">
      <dgm:prSet/>
      <dgm:spPr/>
      <dgm:t>
        <a:bodyPr/>
        <a:lstStyle/>
        <a:p>
          <a:endParaRPr lang="pt-BR"/>
        </a:p>
      </dgm:t>
    </dgm:pt>
    <dgm:pt modelId="{E1487106-C0E4-4A66-8130-2DE0C07B3978}">
      <dgm:prSet phldrT="[Texto]" custT="1"/>
      <dgm:spPr/>
      <dgm:t>
        <a:bodyPr/>
        <a:lstStyle/>
        <a:p>
          <a:r>
            <a:rPr lang="pt-BR" sz="1800" dirty="0" smtClean="0"/>
            <a:t>Criação de linhagem celular de </a:t>
          </a:r>
          <a:r>
            <a:rPr lang="pt-BR" sz="1800" dirty="0" err="1" smtClean="0"/>
            <a:t>ependimoma</a:t>
          </a:r>
          <a:endParaRPr lang="pt-BR" sz="1800" dirty="0"/>
        </a:p>
      </dgm:t>
    </dgm:pt>
    <dgm:pt modelId="{371816D8-41D8-4074-8ECC-EA1264352634}" type="sibTrans" cxnId="{C01FD42E-9A96-4739-9E7D-C9B3A5D6595E}">
      <dgm:prSet/>
      <dgm:spPr/>
      <dgm:t>
        <a:bodyPr/>
        <a:lstStyle/>
        <a:p>
          <a:endParaRPr lang="pt-BR"/>
        </a:p>
      </dgm:t>
    </dgm:pt>
    <dgm:pt modelId="{70053064-C159-4696-8C41-1681656CB687}" type="parTrans" cxnId="{C01FD42E-9A96-4739-9E7D-C9B3A5D6595E}">
      <dgm:prSet/>
      <dgm:spPr/>
      <dgm:t>
        <a:bodyPr/>
        <a:lstStyle/>
        <a:p>
          <a:endParaRPr lang="pt-BR"/>
        </a:p>
      </dgm:t>
    </dgm:pt>
    <dgm:pt modelId="{0B904D50-B23A-4ADF-9487-2A70FBC4AD66}" type="pres">
      <dgm:prSet presAssocID="{9442B0C8-51CA-49B4-82E1-08D7C57317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F04A2E-3164-49FA-B8D2-BD094B328EBF}" type="pres">
      <dgm:prSet presAssocID="{F1F3716D-F78E-4174-B827-F937032A5929}" presName="compNode" presStyleCnt="0"/>
      <dgm:spPr/>
    </dgm:pt>
    <dgm:pt modelId="{A01928F7-38DD-4194-9E27-EAADCC63881B}" type="pres">
      <dgm:prSet presAssocID="{F1F3716D-F78E-4174-B827-F937032A5929}" presName="pictRect" presStyleLbl="node1" presStyleIdx="0" presStyleCnt="3" custScaleX="88641" custScaleY="70944" custLinFactNeighborX="-63" custLinFactNeighborY="-28943"/>
      <dgm:spPr/>
      <dgm:t>
        <a:bodyPr/>
        <a:lstStyle/>
        <a:p>
          <a:endParaRPr lang="pt-BR"/>
        </a:p>
      </dgm:t>
    </dgm:pt>
    <dgm:pt modelId="{F5CCE6AE-1D65-4B42-B921-81B9CD0D4C5E}" type="pres">
      <dgm:prSet presAssocID="{F1F3716D-F78E-4174-B827-F937032A5929}" presName="textRect" presStyleLbl="revTx" presStyleIdx="0" presStyleCnt="3" custLinFactY="-100000" custLinFactNeighborX="-63" custLinFactNeighborY="-1040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447E21-40D2-4437-AE3F-9FA1EC9F9225}" type="pres">
      <dgm:prSet presAssocID="{C8720CBB-428F-4FF6-B921-BFD57FC5565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75A68BD-7238-4723-93E8-1D396176B44D}" type="pres">
      <dgm:prSet presAssocID="{349C2108-2224-4F4B-AAA2-D104E5930DB5}" presName="compNode" presStyleCnt="0"/>
      <dgm:spPr/>
    </dgm:pt>
    <dgm:pt modelId="{28166DFA-265E-485B-B4CB-573D67A0834A}" type="pres">
      <dgm:prSet presAssocID="{349C2108-2224-4F4B-AAA2-D104E5930DB5}" presName="pictRect" presStyleLbl="node1" presStyleIdx="1" presStyleCnt="3" custScaleX="88641" custScaleY="70944" custLinFactNeighborX="1408" custLinFactNeighborY="-28943"/>
      <dgm:spPr/>
    </dgm:pt>
    <dgm:pt modelId="{05F374E8-2B1E-4338-B3E0-ABC5F68854A9}" type="pres">
      <dgm:prSet presAssocID="{349C2108-2224-4F4B-AAA2-D104E5930DB5}" presName="textRect" presStyleLbl="revTx" presStyleIdx="1" presStyleCnt="3" custScaleX="92062" custLinFactY="-96196" custLinFactNeighborX="145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22E6A9-2EB0-4670-BBE2-F861063980C6}" type="pres">
      <dgm:prSet presAssocID="{8634ACA9-71BD-4408-B167-6317EDDC65C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DEEE8C1-DB16-4D78-8464-B9863FCBD6E2}" type="pres">
      <dgm:prSet presAssocID="{E1487106-C0E4-4A66-8130-2DE0C07B3978}" presName="compNode" presStyleCnt="0"/>
      <dgm:spPr/>
    </dgm:pt>
    <dgm:pt modelId="{F3E9E6B2-279E-4686-9CD9-9D98373629E8}" type="pres">
      <dgm:prSet presAssocID="{E1487106-C0E4-4A66-8130-2DE0C07B3978}" presName="pictRect" presStyleLbl="node1" presStyleIdx="2" presStyleCnt="3" custScaleX="88641" custScaleY="70944" custLinFactNeighborX="21" custLinFactNeighborY="-28943"/>
      <dgm:spPr/>
    </dgm:pt>
    <dgm:pt modelId="{A44FA26C-2C4D-44AB-A7D8-51FA873CE854}" type="pres">
      <dgm:prSet presAssocID="{E1487106-C0E4-4A66-8130-2DE0C07B3978}" presName="textRect" presStyleLbl="revTx" presStyleIdx="2" presStyleCnt="3" custLinFactY="-96323" custLinFactNeighborX="63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AF338F-F3DE-4308-8AB3-1208412A0794}" type="presOf" srcId="{9442B0C8-51CA-49B4-82E1-08D7C573178C}" destId="{0B904D50-B23A-4ADF-9487-2A70FBC4AD66}" srcOrd="0" destOrd="0" presId="urn:microsoft.com/office/officeart/2005/8/layout/pList1#3"/>
    <dgm:cxn modelId="{DB1F5D90-3583-4D62-B884-B17F791E736C}" type="presOf" srcId="{F1F3716D-F78E-4174-B827-F937032A5929}" destId="{F5CCE6AE-1D65-4B42-B921-81B9CD0D4C5E}" srcOrd="0" destOrd="0" presId="urn:microsoft.com/office/officeart/2005/8/layout/pList1#3"/>
    <dgm:cxn modelId="{DA538BF2-6FDB-4382-967D-4B04D364DF6C}" type="presOf" srcId="{349C2108-2224-4F4B-AAA2-D104E5930DB5}" destId="{05F374E8-2B1E-4338-B3E0-ABC5F68854A9}" srcOrd="0" destOrd="0" presId="urn:microsoft.com/office/officeart/2005/8/layout/pList1#3"/>
    <dgm:cxn modelId="{C01FD42E-9A96-4739-9E7D-C9B3A5D6595E}" srcId="{9442B0C8-51CA-49B4-82E1-08D7C573178C}" destId="{E1487106-C0E4-4A66-8130-2DE0C07B3978}" srcOrd="2" destOrd="0" parTransId="{70053064-C159-4696-8C41-1681656CB687}" sibTransId="{371816D8-41D8-4074-8ECC-EA1264352634}"/>
    <dgm:cxn modelId="{38CD7F72-3C8C-47C6-9FB6-6A5FF855BB2A}" type="presOf" srcId="{8634ACA9-71BD-4408-B167-6317EDDC65CA}" destId="{8522E6A9-2EB0-4670-BBE2-F861063980C6}" srcOrd="0" destOrd="0" presId="urn:microsoft.com/office/officeart/2005/8/layout/pList1#3"/>
    <dgm:cxn modelId="{C8B2C662-0822-42D6-93B6-6D6F2B922A1F}" srcId="{9442B0C8-51CA-49B4-82E1-08D7C573178C}" destId="{349C2108-2224-4F4B-AAA2-D104E5930DB5}" srcOrd="1" destOrd="0" parTransId="{E070583C-D267-4882-9431-DFF357BA7509}" sibTransId="{8634ACA9-71BD-4408-B167-6317EDDC65CA}"/>
    <dgm:cxn modelId="{14FCEE4E-6B11-4CA1-B765-78AA3083F4F7}" type="presOf" srcId="{E1487106-C0E4-4A66-8130-2DE0C07B3978}" destId="{A44FA26C-2C4D-44AB-A7D8-51FA873CE854}" srcOrd="0" destOrd="0" presId="urn:microsoft.com/office/officeart/2005/8/layout/pList1#3"/>
    <dgm:cxn modelId="{E6014B48-BB9F-4BB1-8223-77D9E97A13E2}" srcId="{9442B0C8-51CA-49B4-82E1-08D7C573178C}" destId="{F1F3716D-F78E-4174-B827-F937032A5929}" srcOrd="0" destOrd="0" parTransId="{07263AF0-66D5-4BC0-A7BC-A19B4442314F}" sibTransId="{C8720CBB-428F-4FF6-B921-BFD57FC55654}"/>
    <dgm:cxn modelId="{858616DA-F695-48D8-BC18-4190A0F15EBD}" type="presOf" srcId="{C8720CBB-428F-4FF6-B921-BFD57FC55654}" destId="{07447E21-40D2-4437-AE3F-9FA1EC9F9225}" srcOrd="0" destOrd="0" presId="urn:microsoft.com/office/officeart/2005/8/layout/pList1#3"/>
    <dgm:cxn modelId="{875D8CEE-2F17-44FA-907B-93B14DFA5981}" type="presParOf" srcId="{0B904D50-B23A-4ADF-9487-2A70FBC4AD66}" destId="{92F04A2E-3164-49FA-B8D2-BD094B328EBF}" srcOrd="0" destOrd="0" presId="urn:microsoft.com/office/officeart/2005/8/layout/pList1#3"/>
    <dgm:cxn modelId="{066E0785-FAAE-47B6-8017-2C4274BF0378}" type="presParOf" srcId="{92F04A2E-3164-49FA-B8D2-BD094B328EBF}" destId="{A01928F7-38DD-4194-9E27-EAADCC63881B}" srcOrd="0" destOrd="0" presId="urn:microsoft.com/office/officeart/2005/8/layout/pList1#3"/>
    <dgm:cxn modelId="{D997899D-AE2D-4152-8BA9-54412669ADA0}" type="presParOf" srcId="{92F04A2E-3164-49FA-B8D2-BD094B328EBF}" destId="{F5CCE6AE-1D65-4B42-B921-81B9CD0D4C5E}" srcOrd="1" destOrd="0" presId="urn:microsoft.com/office/officeart/2005/8/layout/pList1#3"/>
    <dgm:cxn modelId="{B2CDC386-94D6-4CA9-AECF-3DA4FEA0B095}" type="presParOf" srcId="{0B904D50-B23A-4ADF-9487-2A70FBC4AD66}" destId="{07447E21-40D2-4437-AE3F-9FA1EC9F9225}" srcOrd="1" destOrd="0" presId="urn:microsoft.com/office/officeart/2005/8/layout/pList1#3"/>
    <dgm:cxn modelId="{17FE5BA4-E4F8-4BE2-9CF8-032B73AE969D}" type="presParOf" srcId="{0B904D50-B23A-4ADF-9487-2A70FBC4AD66}" destId="{175A68BD-7238-4723-93E8-1D396176B44D}" srcOrd="2" destOrd="0" presId="urn:microsoft.com/office/officeart/2005/8/layout/pList1#3"/>
    <dgm:cxn modelId="{DE27F310-1594-4958-A244-B01A6F68CF29}" type="presParOf" srcId="{175A68BD-7238-4723-93E8-1D396176B44D}" destId="{28166DFA-265E-485B-B4CB-573D67A0834A}" srcOrd="0" destOrd="0" presId="urn:microsoft.com/office/officeart/2005/8/layout/pList1#3"/>
    <dgm:cxn modelId="{848C736F-8414-4A2B-9EA7-4BAFB53E1E4A}" type="presParOf" srcId="{175A68BD-7238-4723-93E8-1D396176B44D}" destId="{05F374E8-2B1E-4338-B3E0-ABC5F68854A9}" srcOrd="1" destOrd="0" presId="urn:microsoft.com/office/officeart/2005/8/layout/pList1#3"/>
    <dgm:cxn modelId="{3549FCA7-A86D-44EF-94CC-5422D2190A19}" type="presParOf" srcId="{0B904D50-B23A-4ADF-9487-2A70FBC4AD66}" destId="{8522E6A9-2EB0-4670-BBE2-F861063980C6}" srcOrd="3" destOrd="0" presId="urn:microsoft.com/office/officeart/2005/8/layout/pList1#3"/>
    <dgm:cxn modelId="{36618BD3-2F27-4ABB-9A3E-A3C8C779C996}" type="presParOf" srcId="{0B904D50-B23A-4ADF-9487-2A70FBC4AD66}" destId="{CDEEE8C1-DB16-4D78-8464-B9863FCBD6E2}" srcOrd="4" destOrd="0" presId="urn:microsoft.com/office/officeart/2005/8/layout/pList1#3"/>
    <dgm:cxn modelId="{016662B4-B95E-43FA-8B80-402CEEE3C452}" type="presParOf" srcId="{CDEEE8C1-DB16-4D78-8464-B9863FCBD6E2}" destId="{F3E9E6B2-279E-4686-9CD9-9D98373629E8}" srcOrd="0" destOrd="0" presId="urn:microsoft.com/office/officeart/2005/8/layout/pList1#3"/>
    <dgm:cxn modelId="{2CE07197-5ACD-49B5-9E05-BFD62D169B7F}" type="presParOf" srcId="{CDEEE8C1-DB16-4D78-8464-B9863FCBD6E2}" destId="{A44FA26C-2C4D-44AB-A7D8-51FA873CE854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2B0C8-51CA-49B4-82E1-08D7C573178C}" type="doc">
      <dgm:prSet loTypeId="urn:microsoft.com/office/officeart/2005/8/layout/pList1#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F3716D-F78E-4174-B827-F937032A5929}">
      <dgm:prSet phldrT="[Texto]" custT="1"/>
      <dgm:spPr/>
      <dgm:t>
        <a:bodyPr/>
        <a:lstStyle/>
        <a:p>
          <a:endParaRPr lang="pt-BR" sz="1600" dirty="0" smtClean="0">
            <a:latin typeface="Calisto MT" pitchFamily="18" charset="0"/>
          </a:endParaRPr>
        </a:p>
        <a:p>
          <a:r>
            <a:rPr lang="pt-BR" sz="1600" dirty="0" smtClean="0"/>
            <a:t>Demonstrar que a proteína fusionada RELA ativa genes alvos da via </a:t>
          </a:r>
          <a:r>
            <a:rPr lang="pt-BR" sz="1600" dirty="0" err="1" smtClean="0"/>
            <a:t>NFk</a:t>
          </a:r>
          <a:r>
            <a:rPr lang="pt-BR" sz="1600" dirty="0" smtClean="0"/>
            <a:t>-B, induzindo formação de tumores </a:t>
          </a:r>
          <a:r>
            <a:rPr lang="pt-BR" sz="1600" dirty="0" err="1" smtClean="0"/>
            <a:t>ependimários</a:t>
          </a:r>
          <a:r>
            <a:rPr lang="pt-BR" sz="1600" dirty="0" smtClean="0"/>
            <a:t> em camundongos e assim criar modelos </a:t>
          </a:r>
          <a:r>
            <a:rPr lang="pt-BR" sz="1600" i="1" dirty="0" smtClean="0"/>
            <a:t>in vivo </a:t>
          </a:r>
          <a:r>
            <a:rPr lang="pt-BR" sz="1600" i="0" dirty="0" smtClean="0"/>
            <a:t>para estudo de alvos terapêuticos</a:t>
          </a:r>
          <a:endParaRPr lang="pt-BR" sz="1600" i="0" dirty="0"/>
        </a:p>
      </dgm:t>
    </dgm:pt>
    <dgm:pt modelId="{C8720CBB-428F-4FF6-B921-BFD57FC55654}" type="sibTrans" cxnId="{E6014B48-BB9F-4BB1-8223-77D9E97A13E2}">
      <dgm:prSet/>
      <dgm:spPr/>
      <dgm:t>
        <a:bodyPr/>
        <a:lstStyle/>
        <a:p>
          <a:endParaRPr lang="pt-BR"/>
        </a:p>
      </dgm:t>
    </dgm:pt>
    <dgm:pt modelId="{07263AF0-66D5-4BC0-A7BC-A19B4442314F}" type="parTrans" cxnId="{E6014B48-BB9F-4BB1-8223-77D9E97A13E2}">
      <dgm:prSet/>
      <dgm:spPr/>
      <dgm:t>
        <a:bodyPr/>
        <a:lstStyle/>
        <a:p>
          <a:endParaRPr lang="pt-BR"/>
        </a:p>
      </dgm:t>
    </dgm:pt>
    <dgm:pt modelId="{0B904D50-B23A-4ADF-9487-2A70FBC4AD66}" type="pres">
      <dgm:prSet presAssocID="{9442B0C8-51CA-49B4-82E1-08D7C57317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F04A2E-3164-49FA-B8D2-BD094B328EBF}" type="pres">
      <dgm:prSet presAssocID="{F1F3716D-F78E-4174-B827-F937032A5929}" presName="compNode" presStyleCnt="0"/>
      <dgm:spPr/>
    </dgm:pt>
    <dgm:pt modelId="{A01928F7-38DD-4194-9E27-EAADCC63881B}" type="pres">
      <dgm:prSet presAssocID="{F1F3716D-F78E-4174-B827-F937032A5929}" presName="pictRect" presStyleLbl="node1" presStyleIdx="0" presStyleCnt="1" custScaleX="152931" custScaleY="28664" custLinFactNeighborX="-1261" custLinFactNeighborY="5425"/>
      <dgm:spPr/>
      <dgm:t>
        <a:bodyPr/>
        <a:lstStyle/>
        <a:p>
          <a:endParaRPr lang="pt-BR"/>
        </a:p>
      </dgm:t>
    </dgm:pt>
    <dgm:pt modelId="{F5CCE6AE-1D65-4B42-B921-81B9CD0D4C5E}" type="pres">
      <dgm:prSet presAssocID="{F1F3716D-F78E-4174-B827-F937032A5929}" presName="textRect" presStyleLbl="revTx" presStyleIdx="0" presStyleCnt="1" custScaleX="155296" custScaleY="66497" custLinFactY="-36695" custLinFactNeighborX="-63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3F7715-8099-4E3C-81B6-ADCC8299CC51}" type="presOf" srcId="{9442B0C8-51CA-49B4-82E1-08D7C573178C}" destId="{0B904D50-B23A-4ADF-9487-2A70FBC4AD66}" srcOrd="0" destOrd="0" presId="urn:microsoft.com/office/officeart/2005/8/layout/pList1#4"/>
    <dgm:cxn modelId="{E6014B48-BB9F-4BB1-8223-77D9E97A13E2}" srcId="{9442B0C8-51CA-49B4-82E1-08D7C573178C}" destId="{F1F3716D-F78E-4174-B827-F937032A5929}" srcOrd="0" destOrd="0" parTransId="{07263AF0-66D5-4BC0-A7BC-A19B4442314F}" sibTransId="{C8720CBB-428F-4FF6-B921-BFD57FC55654}"/>
    <dgm:cxn modelId="{934D80DE-33CD-4A4E-9549-827EDF9B7F07}" type="presOf" srcId="{F1F3716D-F78E-4174-B827-F937032A5929}" destId="{F5CCE6AE-1D65-4B42-B921-81B9CD0D4C5E}" srcOrd="0" destOrd="0" presId="urn:microsoft.com/office/officeart/2005/8/layout/pList1#4"/>
    <dgm:cxn modelId="{8C011453-C398-4F4B-A6F8-08843EA07BF2}" type="presParOf" srcId="{0B904D50-B23A-4ADF-9487-2A70FBC4AD66}" destId="{92F04A2E-3164-49FA-B8D2-BD094B328EBF}" srcOrd="0" destOrd="0" presId="urn:microsoft.com/office/officeart/2005/8/layout/pList1#4"/>
    <dgm:cxn modelId="{8ABDCE29-393D-4DCC-B18D-EDDBDD7A81C0}" type="presParOf" srcId="{92F04A2E-3164-49FA-B8D2-BD094B328EBF}" destId="{A01928F7-38DD-4194-9E27-EAADCC63881B}" srcOrd="0" destOrd="0" presId="urn:microsoft.com/office/officeart/2005/8/layout/pList1#4"/>
    <dgm:cxn modelId="{0D700CE0-5136-4CF0-8809-2EB5A4C3B19C}" type="presParOf" srcId="{92F04A2E-3164-49FA-B8D2-BD094B328EBF}" destId="{F5CCE6AE-1D65-4B42-B921-81B9CD0D4C5E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28F7-38DD-4194-9E27-EAADCC63881B}">
      <dsp:nvSpPr>
        <dsp:cNvPr id="0" name=""/>
        <dsp:cNvSpPr/>
      </dsp:nvSpPr>
      <dsp:spPr>
        <a:xfrm>
          <a:off x="148333" y="277733"/>
          <a:ext cx="2288889" cy="1262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CE6AE-1D65-4B42-B921-81B9CD0D4C5E}">
      <dsp:nvSpPr>
        <dsp:cNvPr id="0" name=""/>
        <dsp:cNvSpPr/>
      </dsp:nvSpPr>
      <dsp:spPr>
        <a:xfrm>
          <a:off x="1677" y="358751"/>
          <a:ext cx="2582202" cy="9579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alisto MT" pitchFamily="18" charset="0"/>
            </a:rPr>
            <a:t>Criação de modelos xenográficos ortotópicos de </a:t>
          </a:r>
          <a:r>
            <a:rPr lang="pt-BR" sz="1600" kern="1200" dirty="0" err="1" smtClean="0">
              <a:latin typeface="Calisto MT" pitchFamily="18" charset="0"/>
            </a:rPr>
            <a:t>ependimoma</a:t>
          </a:r>
          <a:r>
            <a:rPr lang="pt-BR" sz="1600" kern="1200" dirty="0" smtClean="0">
              <a:latin typeface="Calisto MT" pitchFamily="18" charset="0"/>
            </a:rPr>
            <a:t> em camundongos  </a:t>
          </a:r>
          <a:endParaRPr lang="pt-BR" sz="1600" kern="1200" dirty="0"/>
        </a:p>
      </dsp:txBody>
      <dsp:txXfrm>
        <a:off x="1677" y="358751"/>
        <a:ext cx="2582202" cy="957996"/>
      </dsp:txXfrm>
    </dsp:sp>
    <dsp:sp modelId="{28166DFA-265E-485B-B4CB-573D67A0834A}">
      <dsp:nvSpPr>
        <dsp:cNvPr id="0" name=""/>
        <dsp:cNvSpPr/>
      </dsp:nvSpPr>
      <dsp:spPr>
        <a:xfrm>
          <a:off x="2924360" y="277733"/>
          <a:ext cx="2288889" cy="1262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374E8-2B1E-4338-B3E0-ABC5F68854A9}">
      <dsp:nvSpPr>
        <dsp:cNvPr id="0" name=""/>
        <dsp:cNvSpPr/>
      </dsp:nvSpPr>
      <dsp:spPr>
        <a:xfrm>
          <a:off x="2881276" y="433781"/>
          <a:ext cx="2377226" cy="9579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sto MT" pitchFamily="18" charset="0"/>
            </a:rPr>
            <a:t>Preservação de células tronco no modelo</a:t>
          </a:r>
          <a:r>
            <a:rPr lang="pt-BR" sz="1700" i="0" kern="1200" dirty="0" smtClean="0">
              <a:latin typeface="Calisto MT" pitchFamily="18" charset="0"/>
            </a:rPr>
            <a:t> </a:t>
          </a:r>
          <a:r>
            <a:rPr lang="pt-BR" sz="1700" i="0" kern="1200" dirty="0" err="1" smtClean="0">
              <a:latin typeface="Calisto MT" pitchFamily="18" charset="0"/>
            </a:rPr>
            <a:t>xenotransplantado</a:t>
          </a:r>
          <a:endParaRPr lang="pt-BR" sz="1700" i="0" kern="1200" dirty="0"/>
        </a:p>
      </dsp:txBody>
      <dsp:txXfrm>
        <a:off x="2881276" y="433781"/>
        <a:ext cx="2377226" cy="957996"/>
      </dsp:txXfrm>
    </dsp:sp>
    <dsp:sp modelId="{F3E9E6B2-279E-4686-9CD9-9D98373629E8}">
      <dsp:nvSpPr>
        <dsp:cNvPr id="0" name=""/>
        <dsp:cNvSpPr/>
      </dsp:nvSpPr>
      <dsp:spPr>
        <a:xfrm>
          <a:off x="5626588" y="277733"/>
          <a:ext cx="2288889" cy="1262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FA26C-2C4D-44AB-A7D8-51FA873CE854}">
      <dsp:nvSpPr>
        <dsp:cNvPr id="0" name=""/>
        <dsp:cNvSpPr/>
      </dsp:nvSpPr>
      <dsp:spPr>
        <a:xfrm>
          <a:off x="5481016" y="432565"/>
          <a:ext cx="2582202" cy="9579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Criação de linhagem celular de </a:t>
          </a:r>
          <a:r>
            <a:rPr lang="pt-BR" sz="1800" kern="1200" dirty="0" err="1" smtClean="0"/>
            <a:t>ependimoma</a:t>
          </a:r>
          <a:endParaRPr lang="pt-BR" sz="1800" kern="1200" dirty="0"/>
        </a:p>
      </dsp:txBody>
      <dsp:txXfrm>
        <a:off x="5481016" y="432565"/>
        <a:ext cx="2582202" cy="957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28F7-38DD-4194-9E27-EAADCC63881B}">
      <dsp:nvSpPr>
        <dsp:cNvPr id="0" name=""/>
        <dsp:cNvSpPr/>
      </dsp:nvSpPr>
      <dsp:spPr>
        <a:xfrm>
          <a:off x="0" y="274965"/>
          <a:ext cx="7934093" cy="1024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CE6AE-1D65-4B42-B921-81B9CD0D4C5E}">
      <dsp:nvSpPr>
        <dsp:cNvPr id="0" name=""/>
        <dsp:cNvSpPr/>
      </dsp:nvSpPr>
      <dsp:spPr>
        <a:xfrm>
          <a:off x="784" y="72003"/>
          <a:ext cx="8056790" cy="127990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>
            <a:latin typeface="Calisto MT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Demonstrar que a proteína fusionada RELA ativa genes alvos da via </a:t>
          </a:r>
          <a:r>
            <a:rPr lang="pt-BR" sz="1600" kern="1200" dirty="0" err="1" smtClean="0"/>
            <a:t>NFk</a:t>
          </a:r>
          <a:r>
            <a:rPr lang="pt-BR" sz="1600" kern="1200" dirty="0" smtClean="0"/>
            <a:t>-B, induzindo formação de tumores </a:t>
          </a:r>
          <a:r>
            <a:rPr lang="pt-BR" sz="1600" kern="1200" dirty="0" err="1" smtClean="0"/>
            <a:t>ependimários</a:t>
          </a:r>
          <a:r>
            <a:rPr lang="pt-BR" sz="1600" kern="1200" dirty="0" smtClean="0"/>
            <a:t> em camundongos e assim criar modelos </a:t>
          </a:r>
          <a:r>
            <a:rPr lang="pt-BR" sz="1600" i="1" kern="1200" dirty="0" smtClean="0"/>
            <a:t>in vivo </a:t>
          </a:r>
          <a:r>
            <a:rPr lang="pt-BR" sz="1600" i="0" kern="1200" dirty="0" smtClean="0"/>
            <a:t>para estudo de alvos terapêuticos</a:t>
          </a:r>
          <a:endParaRPr lang="pt-BR" sz="1600" i="0" kern="1200" dirty="0"/>
        </a:p>
      </dsp:txBody>
      <dsp:txXfrm>
        <a:off x="784" y="72003"/>
        <a:ext cx="8056790" cy="1279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79AE-B303-4CE4-A04A-2EBAF5F88122}" type="datetimeFigureOut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721886-FA15-4C88-AB04-77F6D1C7BF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6226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AA202F-658A-4BB0-915C-B339A67B9C14}" type="datetimeFigureOut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F2B14E-F17E-4A7F-A0E8-B6D5F5166A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9607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Eu optei por escolher artigos que desenvolveram modelos in vivo e in vitro de ependimoma, já que até o momento não existe disponíveis linhagens celulares comerciais de ependimoma e a criação desses modelos são esesenciais para uma melhor compreensão da biologia desses tumor e a possível busca por novas terapias.</a:t>
            </a:r>
          </a:p>
          <a:p>
            <a:r>
              <a:rPr lang="pt-BR" altLang="pt-BR" smtClean="0"/>
              <a:t>Então, o primeiro artigo é intitulado Modelo xenográfico ortotópico relevante clinicamente que preserva as assinaturas gênomicas do tumor primário e de células tronco in vivo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35AD640-B301-4B68-B658-268C6FE86596}" type="datetime1">
              <a:rPr lang="pt-BR" smtClean="0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18EE7-8FD7-44C1-AA8F-12A5E9579002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Calisto MT" pitchFamily="18" charset="0"/>
              </a:rPr>
              <a:t>Pontato, os objetivos principais foram a criação de um modelo xenográfico de ependimoma em camundongos a partir do tumor de paciente, e assim comparar as características como capacidade de invasão, histologia do tumor do paciente com o tumores que se desenvolveram no modelo animal, mas também avaliar a preservação de células tronco nos camundongos sutransplantados e por fim a elucidar o crescimento permanente de uma linhagem celular de ependimoma derivada do modelo animal. </a:t>
            </a:r>
          </a:p>
          <a:p>
            <a:r>
              <a:rPr lang="pt-BR" altLang="pt-BR" smtClean="0">
                <a:latin typeface="Calisto MT" pitchFamily="18" charset="0"/>
              </a:rPr>
              <a:t>Para isso, eles utilizaram um tumor de ressecção cirúrgica recorrente no cérebro direito de um paciente de 9 anos, foi um tumor que recorreu localmente após a completa ressecção cirúrgica associado a radioterapia quando o mesmo tinha 5 anos de idade, sendo ambos classificados como ependimoma anaplásico, </a:t>
            </a:r>
            <a:r>
              <a:rPr lang="pt-BR" altLang="pt-BR" b="1" smtClean="0">
                <a:latin typeface="Calisto MT" pitchFamily="18" charset="0"/>
              </a:rPr>
              <a:t>assim que obtido do centro cirúrgico a amostra foi cultivada em DMEN contados com azul de tripan e a ressuspendidos em meio de cultura e transferidos imediatamente para 5 camundongos imunodeficientes com injeção local </a:t>
            </a:r>
            <a:r>
              <a:rPr lang="pt-BR" altLang="pt-BR" smtClean="0">
                <a:latin typeface="Calisto MT" pitchFamily="18" charset="0"/>
              </a:rPr>
              <a:t>,estes animais eram monitorados diariamente a fim de visualizar se desenvolviam défict neurológico ou se estava preste a morrer e nesse momento é que os animais eram sacrificados e seus cerébros removidos para as analises.</a:t>
            </a:r>
          </a:p>
          <a:p>
            <a:r>
              <a:rPr lang="pt-BR" altLang="pt-BR" smtClean="0"/>
              <a:t>Como todos camundongos iriam morrer com a doença, era necessário criar um modelo que eu conseguisse expandir essas células tumorais criando camundongos subtransplantados durante 4 passagens, e a partir disso, </a:t>
            </a:r>
            <a:r>
              <a:rPr lang="pt-BR" altLang="pt-BR" smtClean="0">
                <a:latin typeface="Calisto MT" pitchFamily="18" charset="0"/>
              </a:rPr>
              <a:t>comparou-se diferenças entre as passagens com o tumor primário</a:t>
            </a:r>
            <a:r>
              <a:rPr lang="pt-BR" altLang="pt-BR" smtClean="0"/>
              <a:t>, com a retirada </a:t>
            </a:r>
            <a:r>
              <a:rPr lang="pt-BR" altLang="pt-BR" smtClean="0">
                <a:latin typeface="Calisto MT" pitchFamily="18" charset="0"/>
              </a:rPr>
              <a:t>com técnica de imunohistoquímica com marcação para diferentes anticorpos específicos, a exemplo de Ki-67 (marcador de índice proliferativo)  e a cariotipagem por SKY, utilizando células de cultura primária de tumores dos xenoenxertos. Além da citogenética, para comparar os tumores geneticamente, utilizou-se perfil de expressão de genes com amostra de RNA total do tumor do paciente e dos xenoenxertos, como padrão utilizou-se RNA normal de córtex cerebral.</a:t>
            </a:r>
          </a:p>
          <a:p>
            <a:r>
              <a:rPr lang="pt-BR" altLang="pt-BR" smtClean="0">
                <a:latin typeface="Calisto MT" pitchFamily="18" charset="0"/>
              </a:rPr>
              <a:t>Para o isolamento de células tronco, estas foram marcadas com anticorpo CD133 humano (</a:t>
            </a:r>
            <a:r>
              <a:rPr lang="pt-BR" altLang="pt-BR" smtClean="0"/>
              <a:t>marcador de superfície de células estabelecidas de ambas as células estaminais neuronais e cancerosas normais) e </a:t>
            </a:r>
            <a:r>
              <a:rPr lang="pt-BR" altLang="pt-BR" smtClean="0">
                <a:latin typeface="Calisto MT" pitchFamily="18" charset="0"/>
              </a:rPr>
              <a:t>classificadas por citometria de fluxo, sendo que as células mortas foram marcadas com iodeto de propidio, uma vez isoladas, as células CD 133+ foram ressuspendidas em meios de crescimento e suplementos como N2 e B7, vitamina A, para visualização de formação de neuroesferas e para determinar se essas neuroesferas se diferenciavam em multilinhagens estas foram tranferidas para lâminas revestidas por lisina, incubadas apenas com meio e SBF e coradas por imunofluorescência por sondas específicas. Por fim, células do tumor de xenoenxerto </a:t>
            </a:r>
            <a:r>
              <a:rPr lang="pt-BR" altLang="pt-BR" smtClean="0"/>
              <a:t>de passagem II </a:t>
            </a:r>
            <a:r>
              <a:rPr lang="pt-BR" altLang="pt-BR" smtClean="0">
                <a:latin typeface="Calisto MT" pitchFamily="18" charset="0"/>
              </a:rPr>
              <a:t>foram dissociados mecanimanente </a:t>
            </a:r>
            <a:r>
              <a:rPr lang="pt-BR" altLang="pt-BR" smtClean="0"/>
              <a:t>dissociadas </a:t>
            </a:r>
            <a:r>
              <a:rPr lang="pt-BR" altLang="pt-BR" smtClean="0">
                <a:latin typeface="Calisto MT" pitchFamily="18" charset="0"/>
              </a:rPr>
              <a:t>plaqueadas em meio DMEN e </a:t>
            </a:r>
            <a:r>
              <a:rPr lang="pt-BR" altLang="pt-BR" smtClean="0"/>
              <a:t>foram subcultivadas uma vez a cada 3-4 dias in vitro durante mais de 80 vezes.</a:t>
            </a:r>
            <a:endParaRPr lang="pt-BR" altLang="pt-BR" smtClean="0">
              <a:latin typeface="Calisto MT" pitchFamily="18" charset="0"/>
            </a:endParaRPr>
          </a:p>
          <a:p>
            <a:endParaRPr lang="pt-BR" altLang="pt-BR" smtClean="0">
              <a:latin typeface="Calisto MT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39443E-E4D9-47BA-9EDF-C8D019139BAB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5A5D85-C3CF-4B3C-9D2D-0B039961EA96}" type="datetime1">
              <a:rPr lang="pt-BR" smtClean="0"/>
              <a:pPr>
                <a:defRPr/>
              </a:pPr>
              <a:t>08/09/2016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Todos camundongos injetados com tumores primários desenvolveram sinais de déficit neurológico ou apresentavam sinais que estavam prestes a morrer este modelo foi então denominado de IC-142EPN , onde mostrada ampliação cerebral e margens bem definidas pela coloração hematoxilina-eosina . Os camundongos subtransplantados com células de tumor de xenoenxerto de passagem II, III, e IV, sobreviveram por 94, 101, e 88 dias e comparados ao que recebeu tumor primário ( média de 115 dias), apenas a passagem I e IV apresentaram diferenças significativas, sugerindo que as passagens possam induzir alterações de crescimento no tumor in vivo. Para avaliar se o número de células alteraria o processo de tumorigênese, injetou-se diferentes números de células 50.000 e 25.000, sendo que o tumor foi confirmado em todos animais, indicando que uma vez o tumor estabelecido, eles permaneceriam tumorigênicos, mesmo com número de células reduzido</a:t>
            </a:r>
          </a:p>
          <a:p>
            <a:r>
              <a:rPr lang="pt-BR" altLang="pt-BR" smtClean="0"/>
              <a:t>Testou ainda, coletar células tumorais xenotransplantadas criopreservadas para armazenamento a longo prazo, durante 5 meses e foram observados que os 15 camundongos que receberam essas células desenvolveram esses tumores.</a:t>
            </a:r>
          </a:p>
          <a:p>
            <a:r>
              <a:rPr lang="pt-BR" altLang="pt-BR" smtClean="0"/>
              <a:t>A coloração com hematoxilina eosina, demonstrou que todos os xenoenxertos de passagem I a VI apresentavam caraterísticas histológicas que caracterizavam ependimomas anaplásico originais, incluindo alta celularidade, pobre diferenciação, proliferação microvascular, actividade mitótica vivo, e pseudorosettes perivasculares. </a:t>
            </a:r>
          </a:p>
          <a:p>
            <a:r>
              <a:rPr lang="pt-BR" altLang="pt-BR" smtClean="0"/>
              <a:t>Ainda, na analise de imunohistoquímica apresentaram um perfil semelhate, com alto índice proliferatico (Ki-67), expressão elevada de marcador precursor neuronal (nestina) e manchas de células que expressam precoces marcadores de diferenciação neuronal Tuj-1, expressão de MAP2 (marcador neuronal maduro).</a:t>
            </a:r>
          </a:p>
          <a:p>
            <a:r>
              <a:rPr lang="pt-BR" altLang="pt-BR" smtClean="0"/>
              <a:t> Por fim, quase todas as células de tumor de xenoenxerto coradas fortemente positivo para VIM que detectam células tumorais invasivas</a:t>
            </a:r>
            <a:r>
              <a:rPr lang="pt-BR" altLang="pt-BR" b="1" smtClean="0"/>
              <a:t>, pois realçam as relações de células tumorais com invólucro de colágeno e substâncias do tecido conjuntivo, no qual observou-se a invasãoem torno do tecido cerebral normal. </a:t>
            </a:r>
            <a:r>
              <a:rPr lang="pt-BR" altLang="pt-BR" smtClean="0"/>
              <a:t>Além de invadir células individuais, a formação de tumores microssatélites e migração ao longo de vasos sanguíneos também foram observados.</a:t>
            </a:r>
          </a:p>
          <a:p>
            <a:r>
              <a:rPr lang="pt-BR" altLang="pt-BR" smtClean="0"/>
              <a:t>Em relação as células estaminais neuronais nos xenoenxertos estas foram raras de CD133 </a:t>
            </a:r>
            <a:r>
              <a:rPr lang="pt-BR" altLang="pt-BR" baseline="30000" smtClean="0"/>
              <a:t>+</a:t>
            </a:r>
            <a:r>
              <a:rPr lang="pt-BR" altLang="pt-BR" smtClean="0"/>
              <a:t>células nas quatro passagens analisadas </a:t>
            </a:r>
            <a:r>
              <a:rPr lang="pt-BR" altLang="pt-BR" b="1" smtClean="0"/>
              <a:t>I (0,25% e 0,46%), II (0,85%) , e III (1,5% e 2,2%) xenoenxertos.</a:t>
            </a:r>
            <a:r>
              <a:rPr lang="pt-BR" altLang="pt-BR" smtClean="0"/>
              <a:t> Quando submetidas ao meio com nutrientes , estas eram capazes de formar neuroesferas, após a retirada desses fatores com a presença apenas de meio e SBF, detectou-se a expressão de proteínas marcadores iniciais neuronais Tuj-1 e marcadores maduros MAP2 e SYP, marcação para precursores comuns gliais A2B5, bem como marcador glial GFAP. Expressão forte de NES, um marcador de células precursoras expresso em células estaminais de ependimoma, também detectou-se a expressão mesmo que mediana de RC2</a:t>
            </a:r>
            <a:r>
              <a:rPr lang="pt-BR" altLang="pt-BR" b="1" smtClean="0"/>
              <a:t>, o marcador de células gliais radiais expresso em células estaminais ependimoma.</a:t>
            </a:r>
            <a:r>
              <a:rPr lang="pt-BR" altLang="pt-BR" smtClean="0"/>
              <a:t> Por fim para elucidar a hipótese de que as células do tumor xenoenxerto, </a:t>
            </a:r>
            <a:r>
              <a:rPr lang="pt-BR" altLang="pt-BR" b="1" smtClean="0"/>
              <a:t>tendo passado por uma seleção rigorosa in vivo, </a:t>
            </a:r>
            <a:r>
              <a:rPr lang="pt-BR" altLang="pt-BR" smtClean="0"/>
              <a:t>poderiam ter chances de sobreviver in vitro</a:t>
            </a:r>
            <a:r>
              <a:rPr lang="pt-BR" altLang="pt-BR" b="1" smtClean="0"/>
              <a:t>, </a:t>
            </a:r>
            <a:r>
              <a:rPr lang="pt-BR" altLang="pt-BR" smtClean="0"/>
              <a:t>nas passagens 40 e 75 mostraram pela imunocitquímica expressão de 100% de MT, nestina e MAP2, como também Notch1 e GFAP (20%) assemelhando-se o tumor xenoenxerto pai. A análise cromossômica com SKY identificou as mesmas anomalias estruturais bem definidas comparadas ao tumor do paciente. Essa linhagem foi designada como BXD (Baylor xenoenxerto derivado) -1425EPN.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E2C21-FE6C-4FAB-8485-1EFF68D88B1E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5A5D85-C3CF-4B3C-9D2D-0B039961EA96}" type="datetime1">
              <a:rPr lang="pt-BR" smtClean="0"/>
              <a:pPr>
                <a:defRPr/>
              </a:pPr>
              <a:t>08/09/2016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smtClean="0"/>
              <a:t>O segundo artigo tem um foco intitulado como “Fusão C11orf95-RELA dirige sinalização </a:t>
            </a:r>
            <a:r>
              <a:rPr lang="pt-BR" dirty="0" err="1" smtClean="0"/>
              <a:t>oncogênica</a:t>
            </a:r>
            <a:r>
              <a:rPr lang="pt-BR" dirty="0" smtClean="0"/>
              <a:t> </a:t>
            </a:r>
            <a:r>
              <a:rPr lang="pt-BR" dirty="0" err="1" smtClean="0"/>
              <a:t>NF-kB</a:t>
            </a:r>
            <a:r>
              <a:rPr lang="pt-BR" dirty="0" smtClean="0"/>
              <a:t> em </a:t>
            </a:r>
            <a:r>
              <a:rPr lang="pt-BR" dirty="0" err="1" smtClean="0"/>
              <a:t>ependimoma</a:t>
            </a:r>
            <a:r>
              <a:rPr lang="pt-BR" dirty="0" smtClean="0"/>
              <a:t>, membros dos fatores nucleares </a:t>
            </a:r>
            <a:r>
              <a:rPr lang="pt-BR" dirty="0" err="1" smtClean="0"/>
              <a:t>Kappa</a:t>
            </a:r>
            <a:r>
              <a:rPr lang="pt-BR" dirty="0" smtClean="0"/>
              <a:t> B estão relacionados principalmente como mediadores de resposta inflamatória, no entanto sabe-se que a sinalização desta via está ativa em muitos tumores, curiosamente o subtipo </a:t>
            </a:r>
            <a:r>
              <a:rPr lang="pt-BR" dirty="0" err="1" smtClean="0"/>
              <a:t>anaplásico</a:t>
            </a:r>
            <a:r>
              <a:rPr lang="pt-BR" dirty="0" smtClean="0"/>
              <a:t> do </a:t>
            </a:r>
            <a:r>
              <a:rPr lang="pt-BR" dirty="0" err="1" smtClean="0"/>
              <a:t>ependimoma</a:t>
            </a:r>
            <a:r>
              <a:rPr lang="pt-BR" dirty="0" smtClean="0"/>
              <a:t> </a:t>
            </a:r>
            <a:r>
              <a:rPr lang="pt-BR" dirty="0" err="1" smtClean="0"/>
              <a:t>supratetorial</a:t>
            </a:r>
            <a:r>
              <a:rPr lang="pt-BR" dirty="0" smtClean="0"/>
              <a:t> contém fusões entre o gene RELA que é o principal efetor da via canônica de </a:t>
            </a:r>
            <a:r>
              <a:rPr lang="pt-BR" dirty="0" err="1" smtClean="0"/>
              <a:t>NF-kB</a:t>
            </a:r>
            <a:r>
              <a:rPr lang="pt-BR" dirty="0" smtClean="0"/>
              <a:t> e um gene não caracterizado C11orf95 (presente em 2/3 dos casos). Esse foi um estudo pioneiro de 2014 que detalha fusões presentes em </a:t>
            </a:r>
            <a:r>
              <a:rPr lang="pt-BR" dirty="0" err="1" smtClean="0"/>
              <a:t>ependimomas</a:t>
            </a:r>
            <a:r>
              <a:rPr lang="pt-BR" dirty="0" smtClean="0"/>
              <a:t> </a:t>
            </a:r>
            <a:r>
              <a:rPr lang="pt-BR" dirty="0" err="1" smtClean="0"/>
              <a:t>supratentoriais</a:t>
            </a:r>
            <a:r>
              <a:rPr lang="pt-BR" dirty="0" smtClean="0"/>
              <a:t>, especialmente a fusão denominada de RELA que foram vista aqui ser originadas de rearranjos </a:t>
            </a:r>
            <a:r>
              <a:rPr lang="pt-BR" dirty="0" err="1" smtClean="0"/>
              <a:t>cromossomais</a:t>
            </a:r>
            <a:r>
              <a:rPr lang="pt-BR" dirty="0" smtClean="0"/>
              <a:t> envolvendo o cromossomo que contém esses dois genes o 11 e essas fusões resultam de </a:t>
            </a:r>
            <a:r>
              <a:rPr lang="pt-BR" dirty="0" err="1" smtClean="0"/>
              <a:t>choromothripsis</a:t>
            </a:r>
            <a:r>
              <a:rPr lang="pt-BR" dirty="0" smtClean="0"/>
              <a:t>,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que são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intablidades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e</a:t>
            </a:r>
          </a:p>
          <a:p>
            <a:pPr>
              <a:defRPr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Portanto o objetivo foi demonstrar que a proteína fusionada RELA ativa genes alvos da via NFK-B, e quando presente em camundongos transgênicos há a formação de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ependimomas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, este artigo é bem extenso, porém irei tentar focar mais em metodologias do modelo in vivo criado aqui que é uma forma bem interessante do estudo mais detalhado de genes envolvidos no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ependimoma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ACC0A37-F09F-4873-A4CC-598C19EF1ED6}" type="datetime1">
              <a:rPr lang="pt-BR" smtClean="0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A4011-C7EA-4C4C-89AE-19BC29585F04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Bom, para identificar as alterações genéticas que impulsionam o ependimoma inicialmente eles sequenciaram o genoma completo de 41 tumores, como também o RNA seq de 77 amostras.</a:t>
            </a:r>
          </a:p>
          <a:p>
            <a:r>
              <a:rPr lang="pt-BR" altLang="pt-BR" b="1" smtClean="0"/>
              <a:t>Para analisar as variações estruturais usou a analise de  CREST, enquanto que os transcritos de fusão foram identificados com a plataforma CICERO. Sendo que eles utilizaram como amostra normal leucócitos do sangue periférico.</a:t>
            </a:r>
            <a:r>
              <a:rPr lang="pt-BR" altLang="pt-BR" smtClean="0"/>
              <a:t/>
            </a:r>
            <a:br>
              <a:rPr lang="pt-BR" altLang="pt-BR" smtClean="0"/>
            </a:br>
            <a:r>
              <a:rPr lang="pt-BR" altLang="pt-BR" smtClean="0"/>
              <a:t>A validação dos transcritos de variações estruturais detectadas no seq de DNA, foram confirmados por RNA seq  e adicionalmente os transcritos de fusão foram validados por RT-PCR e Sequenciamento de Sanger.</a:t>
            </a:r>
          </a:p>
          <a:p>
            <a:r>
              <a:rPr lang="pt-BR" altLang="pt-BR" smtClean="0"/>
              <a:t>Para validar ainda os dados de fusões encontradas nos sequenciamentos foi utilizada a técnica de hibridização fluorescente </a:t>
            </a:r>
            <a:r>
              <a:rPr lang="pt-BR" altLang="pt-BR" i="1" smtClean="0"/>
              <a:t>in situ</a:t>
            </a:r>
            <a:r>
              <a:rPr lang="pt-BR" altLang="pt-BR" smtClean="0"/>
              <a:t>, realizada de um modo não tão convencional denominada BAC-FISH.</a:t>
            </a:r>
            <a:br>
              <a:rPr lang="pt-BR" altLang="pt-BR" smtClean="0"/>
            </a:br>
            <a:r>
              <a:rPr lang="pt-BR" altLang="pt-BR" smtClean="0"/>
              <a:t>Adicionalmente, uma analise de perfil de expressão gênica em camundongos transduzidos postivamente para fusão e confirmção por imunohistoquímica </a:t>
            </a:r>
            <a:r>
              <a:rPr lang="pt-BR" altLang="pt-BR" b="1" smtClean="0"/>
              <a:t>foi utilizada tanto em amostras tumorais como nos tumores induzidos em camundongos provenientes de amostras de lâminas de parafina</a:t>
            </a:r>
            <a:r>
              <a:rPr lang="pt-BR" altLang="pt-BR" smtClean="0"/>
              <a:t>. </a:t>
            </a:r>
            <a:r>
              <a:rPr lang="pt-BR" altLang="pt-BR" b="1" smtClean="0"/>
              <a:t>Para detecção de todas as proteínas, houve o tratamento para o resgate antigênico induzido por calor, normalmente utilizadas para tecidos fixados ou embebidos em parafina e posterior adição de anticorpos específicos, nesse caso para p65 NF-kB, LICAM, CCDN1e</a:t>
            </a:r>
            <a:r>
              <a:rPr lang="pt-BR" altLang="pt-BR" smtClean="0"/>
              <a:t>. Para os western blot, para ter a ciência de qual compartimento predominava a proteína fusionada, houve uma fracionamento prévio das proteínas totais , isolando as citoplasmaticas das nucleares, </a:t>
            </a:r>
            <a:r>
              <a:rPr lang="pt-BR" altLang="pt-BR" b="1" smtClean="0"/>
              <a:t>onde foram uma estimulação </a:t>
            </a:r>
            <a:r>
              <a:rPr lang="en-US" altLang="pt-BR" b="1" smtClean="0"/>
              <a:t>Cells were co-transfected with 6µg of NF-kB reporter plasmid 5xkB.eGFP</a:t>
            </a:r>
            <a:r>
              <a:rPr lang="pt-BR" altLang="pt-BR" b="1" smtClean="0"/>
              <a:t> eles queriam analisar se a proteína fusionada permanecia no citoplasma ou se translocava-se para o núcleo, </a:t>
            </a:r>
            <a:r>
              <a:rPr lang="pt-BR" altLang="pt-BR" smtClean="0"/>
              <a:t>sendo estas estimuldas ou não com TNF e analisadas por western blot </a:t>
            </a:r>
            <a:r>
              <a:rPr lang="pt-BR" altLang="pt-BR" b="1" smtClean="0"/>
              <a:t>houve um prévio fracionamento desses compartimentos, no qual as células são lisadas diretamente na placa usando tampão específico, depois de uma intensa centrifugação o lisado corresponde a fração citoplásmatica, transferida para um novo tubo e o pellet formado foi ressuspendido vigorosamente com um shake ( tampão), seguida de centrifugação, onde o lisado corresponde a fração nuclear, após isso é que desenvolveu-se a técnica de western blot.</a:t>
            </a:r>
            <a:r>
              <a:rPr lang="pt-BR" altLang="pt-BR" smtClean="0"/>
              <a:t/>
            </a:r>
            <a:br>
              <a:rPr lang="pt-BR" altLang="pt-BR" smtClean="0"/>
            </a:br>
            <a:r>
              <a:rPr lang="pt-BR" altLang="pt-BR" smtClean="0"/>
              <a:t>Por fim, chego ao modelo animal utilizado, que nada mais é do que camundongos transgênicos para genes envolvidos na fusão.</a:t>
            </a:r>
            <a:br>
              <a:rPr lang="pt-BR" altLang="pt-BR" smtClean="0"/>
            </a:br>
            <a:r>
              <a:rPr lang="pt-BR" altLang="pt-BR" smtClean="0"/>
              <a:t>Eles iniciaram então, com a produção de clones de cDNA para o gene C11orf95, RELA e YAP1, dentro do plasmideo retroviral pCX4-IRES com vetor de florescência vermelha, para a construção do vetor fusionado utilizou-se  a </a:t>
            </a:r>
            <a:r>
              <a:rPr lang="en-US" altLang="pt-BR" smtClean="0"/>
              <a:t>In-Fusion HD EcoDry Cloning, kit que permite a adição de um ou mais fragmentos de DNA em um único vetor.</a:t>
            </a:r>
            <a:endParaRPr lang="pt-BR" altLang="pt-BR" smtClean="0"/>
          </a:p>
          <a:p>
            <a:r>
              <a:rPr lang="pt-BR" altLang="pt-BR" b="1" smtClean="0"/>
              <a:t>Todos os clones construídos foram confirmados por sequenciamento, o meio contendo o retrovírus foi coletado, centrifugado, filtrado e concentrado, sendo que os títulos virais foram determinados por analise em citometria das células transduzidas</a:t>
            </a:r>
          </a:p>
          <a:p>
            <a:r>
              <a:rPr lang="pt-BR" altLang="pt-BR" smtClean="0"/>
              <a:t>Esses vetores foram inseridos em células tronco neurais e injetados nos camundongos</a:t>
            </a:r>
          </a:p>
          <a:p>
            <a:endParaRPr lang="pt-BR" altLang="pt-BR" smtClean="0"/>
          </a:p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1D3131-87AF-450F-A5CC-2F1E7EB2CEF3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5A5D85-C3CF-4B3C-9D2D-0B039961EA96}" type="datetime1">
              <a:rPr lang="pt-BR" smtClean="0"/>
              <a:pPr>
                <a:defRPr/>
              </a:pPr>
              <a:t>08/09/2016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Pois bem, </a:t>
            </a:r>
            <a:r>
              <a:rPr lang="en-US" altLang="pt-BR" smtClean="0"/>
              <a:t>a combinação dos dados de WGS and RNA seq mostraram que diferentemente de muitos tumores pediatricos, não observou-se uma frequente sequência de mutações gênicas e sim uma maior recorrência de variações estruturais,  resultando principalmente em transcritos fusionados</a:t>
            </a:r>
            <a:r>
              <a:rPr lang="en-US" altLang="pt-BR" b="1" smtClean="0"/>
              <a:t>. </a:t>
            </a:r>
            <a:r>
              <a:rPr lang="pt-BR" altLang="pt-BR" b="1" smtClean="0"/>
              <a:t>Embora todas as nove amostras analisadas possuíam chromothripsis, porém todas diferem em cada tumor,</a:t>
            </a:r>
            <a:r>
              <a:rPr lang="pt-BR" altLang="pt-BR" smtClean="0"/>
              <a:t> 8 desses tumores apresentaram uma região em comum em que os rearranjos mostravam fusão entre uma região gênica não caracterizada C11orf95 com o gene RELA, sendo que essa transloção foi validada em todos 8 por RT-PCR e Sequenciamento de Sanger (sequenciamento ortogonal independente). Só para citar nenhuma chromothipsis e nenhuma translocação foi detectada em ependimomas da fossa posterior analisados pelo WGS, fortalecendo ainda mais o objetivo do paper de demonstrar que essa fusão possa estar fortemente envolvida com o processo de tumorigênese no ependimoma supratentorial anaplasico.</a:t>
            </a:r>
            <a:br>
              <a:rPr lang="pt-BR" altLang="pt-BR" smtClean="0"/>
            </a:br>
            <a:r>
              <a:rPr lang="pt-BR" altLang="pt-BR" smtClean="0"/>
              <a:t>Aqui são dados ilustrativos da cofirmação da presença dos transcritos fusionados presentes em ambos sequenciamentos dos rearranjos formados, resultando em 7 diferentes tipos de fusão RELA, sendo que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94277-C4C4-4B95-8B07-D7B97418EAD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5A5D85-C3CF-4B3C-9D2D-0B039961EA96}" type="datetime1">
              <a:rPr lang="pt-BR" smtClean="0"/>
              <a:pPr>
                <a:defRPr/>
              </a:pPr>
              <a:t>08/09/2016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Calisto MT" pitchFamily="18" charset="0"/>
              </a:rPr>
              <a:t>Ainda, o </a:t>
            </a:r>
            <a:r>
              <a:rPr lang="pt-BR" altLang="pt-BR" smtClean="0"/>
              <a:t>RNA-Seq identificou 20 outros transcritos de fusão que envolvem 11q e que não são fusões RELA, dentre esses 4 são fusões de C11orf95 com outros genes reguladores de transcrição alternativa como o YAP1 e MAML2, fusões que preservam domínios de dedos de zinco comuns desse gene, sugerindo que ZN fingers sejam elementos oncogênicos dessas fusões, possivelmente alterando o tráfico, a degradação ou alvo de especificidade de fatores trancionais.</a:t>
            </a:r>
          </a:p>
          <a:p>
            <a:r>
              <a:rPr lang="pt-BR" altLang="pt-BR" smtClean="0"/>
              <a:t>O trânsito celular da proteína fusionada RELA transduzida em células de rim embrionário foi observado em maior concentração no núcleo quando comparado a proteína selvagem após estimulo com fator de necrose tumoral que é estimulante da entrada de RELA no compartimento nuclear para ativação da via Nf-KB. </a:t>
            </a:r>
          </a:p>
          <a:p>
            <a:r>
              <a:rPr lang="pt-BR" altLang="pt-BR" smtClean="0"/>
              <a:t>A figura abaixo, por sua vez, refere-se as amostras de camundongos transduzidos onde também observou um acumulo de proteínas  fusionadas tipo 1 no núcelo.</a:t>
            </a:r>
            <a:endParaRPr lang="pt-BR" altLang="pt-BR" smtClean="0">
              <a:latin typeface="Calisto MT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F7A243-D63A-4441-992E-A595D028EA3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5A5D85-C3CF-4B3C-9D2D-0B039961EA96}" type="datetime1">
              <a:rPr lang="pt-BR" smtClean="0"/>
              <a:pPr>
                <a:defRPr/>
              </a:pPr>
              <a:t>08/09/2016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Expressão de genes alvo de NF-kB regulados positivamente em camundongos NSC indicados acima, onde houve </a:t>
            </a:r>
            <a:r>
              <a:rPr lang="pt-BR" altLang="pt-BR" b="1" smtClean="0">
                <a:latin typeface="Calisto MT" pitchFamily="18" charset="0"/>
              </a:rPr>
              <a:t>altos níveis de CCND1 - um alvo transcricional directo do NF-kB de sinalização e L1CAM, que está associada com a célula-célula aberrante a adesão, invasão e a ativação de NF-kB em tumores. Esses dados foram concordantes com a analise imunohistoquímica, que mostraram uma significativa expressão dessas proteínas em relação a amostras negativas para fusão.</a:t>
            </a:r>
          </a:p>
          <a:p>
            <a:r>
              <a:rPr lang="pt-BR" altLang="pt-BR" smtClean="0"/>
              <a:t>O gráfico de sobrevida mostra que todos os ratos implantados com RELA </a:t>
            </a:r>
            <a:r>
              <a:rPr lang="pt-BR" altLang="pt-BR" baseline="30000" smtClean="0"/>
              <a:t>FUS1-RFP</a:t>
            </a:r>
            <a:r>
              <a:rPr lang="pt-BR" altLang="pt-BR" smtClean="0"/>
              <a:t> NSCs sucumbiu no prazo de 20 dias para tumores cerebrais, os demais transduzidos apenas com C11orf95 </a:t>
            </a:r>
            <a:r>
              <a:rPr lang="pt-BR" altLang="pt-BR" baseline="30000" smtClean="0"/>
              <a:t>RFP</a:t>
            </a:r>
            <a:r>
              <a:rPr lang="pt-BR" altLang="pt-BR" smtClean="0"/>
              <a:t> , RELA </a:t>
            </a:r>
            <a:r>
              <a:rPr lang="pt-BR" altLang="pt-BR" baseline="30000" smtClean="0"/>
              <a:t>WT-RFP</a:t>
            </a:r>
            <a:r>
              <a:rPr lang="pt-BR" altLang="pt-BR" smtClean="0"/>
              <a:t> , ou YAP1</a:t>
            </a:r>
            <a:r>
              <a:rPr lang="pt-BR" altLang="pt-BR" baseline="30000" smtClean="0"/>
              <a:t>WT-RFP</a:t>
            </a:r>
            <a:r>
              <a:rPr lang="pt-BR" altLang="pt-BR" smtClean="0"/>
              <a:t> NSCs formaram muito pouco ou nenhum tumor cerebral em camundongos com cerca de 155 dias de acompanhamento. Os transduzidos com YAP1 </a:t>
            </a:r>
            <a:r>
              <a:rPr lang="pt-BR" altLang="pt-BR" baseline="30000" smtClean="0"/>
              <a:t>FUS-RFP</a:t>
            </a:r>
            <a:r>
              <a:rPr lang="pt-BR" altLang="pt-BR" smtClean="0"/>
              <a:t> NSCs formaram tumores cerebrais com alta eficiência, indicando que outros translocações ependimoma são também oncogênicas.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EDE594-9795-4E0A-881D-55FB44634A39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5A5D85-C3CF-4B3C-9D2D-0B039961EA96}" type="datetime1">
              <a:rPr lang="pt-BR" smtClean="0"/>
              <a:pPr>
                <a:defRPr/>
              </a:pPr>
              <a:t>08/09/2016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6450-FB79-4D7D-87DC-E77330C37417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834CE5F-25D3-4A75-BAA2-81190B7A1D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534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718F-1F3B-46A6-9B5D-7ACAE6D67B53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00CC-1AAA-45C6-A540-5EEDFF6B4F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508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E022E-2815-444B-BAC5-C8DA3BFCC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3206-D2FB-4F6B-8B46-B895E3DCD7A4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588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8729-31B3-48C9-9CBB-9CC23510C86D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727BF-7403-465F-8527-4CE662DB67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96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DA5B-AEEA-40D3-9185-06F3147BCACB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08A511-B057-4FBE-9BB1-9863D50BB2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047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49A3-0269-40FE-A79B-A2A2FD8578DB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9649-0E12-4B58-A263-9D8E4B9C01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65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B1C5-17B0-42B0-B0C6-89031B8DF948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E1F7704-7245-4A68-A16D-CB594B217F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45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FF58-F093-4C08-B059-B0CF3D9D3453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40B7-1F01-47B3-8790-9CF4CF9688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9792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5622-F89E-4ECE-A620-1D4A41448C4C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85CD12-8C52-4676-87C9-8C367234B3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862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CFF843C-7941-4564-8BCA-59B625E858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9CE3-D8E5-4BAE-BAB9-2229BBE614B8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6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427CC-FC2C-4129-9915-8BC143CC2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7174-7693-43E2-AF02-AF294E88BB63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7485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28C589-236E-44E6-A5A5-95D10F972DB9}" type="datetime1">
              <a:rPr lang="pt-BR"/>
              <a:pPr>
                <a:defRPr/>
              </a:pPr>
              <a:t>08/09/2016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607D293-CC15-48C0-8C97-37189E7B37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3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8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microsoft.com/office/2007/relationships/diagramDrawing" Target="../diagrams/drawing2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4" descr="g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/>
          <a:stretch>
            <a:fillRect/>
          </a:stretch>
        </p:blipFill>
        <p:spPr bwMode="auto">
          <a:xfrm>
            <a:off x="311150" y="908050"/>
            <a:ext cx="85217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0825" y="4365625"/>
            <a:ext cx="8642350" cy="2460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Calisto MT" pitchFamily="18" charset="0"/>
            </a:endParaRPr>
          </a:p>
        </p:txBody>
      </p:sp>
      <p:pic>
        <p:nvPicPr>
          <p:cNvPr id="13316" name="Picture 2" descr="http://www.rmei.com/Collateral/templates/English-US/images/header_therapeut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21" r="1962" b="24001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Graziella\Downloads\Sem títu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15888"/>
            <a:ext cx="28384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Espaço Reservado para Número de Slid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9F122D-2195-4399-A805-DED8A2669865}" type="slidenum">
              <a:rPr lang="pt-BR" altLang="pt-BR" smtClean="0">
                <a:solidFill>
                  <a:srgbClr val="FFFFFF"/>
                </a:solidFill>
              </a:rPr>
              <a:pPr eaLnBrk="1" hangingPunct="1"/>
              <a:t>1</a:t>
            </a:fld>
            <a:endParaRPr lang="pt-BR" altLang="pt-BR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539552" y="980728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96" name="Picture 12" descr="Resultado de imagem para imunohistoquímica"/>
          <p:cNvPicPr>
            <a:picLocks noChangeAspect="1" noChangeArrowheads="1"/>
          </p:cNvPicPr>
          <p:nvPr/>
        </p:nvPicPr>
        <p:blipFill>
          <a:blip r:embed="rId8" cstate="print"/>
          <a:srcRect t="4182"/>
          <a:stretch>
            <a:fillRect/>
          </a:stretch>
        </p:blipFill>
        <p:spPr bwMode="auto">
          <a:xfrm>
            <a:off x="4630622" y="2852936"/>
            <a:ext cx="177809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2" descr="http://www.rmei.com/Collateral/templates/English-US/images/header_therapeuti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21" r="1962" b="24001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C:\Users\Graziella\Downloads\Sem títul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1863" y="115888"/>
            <a:ext cx="28384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2" name="Espaço Reservado para Número de Slide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DBFCDB-9016-4DF8-A1FF-55DCB56C8241}" type="slidenum">
              <a:rPr lang="pt-BR" altLang="pt-BR" b="1" smtClean="0">
                <a:solidFill>
                  <a:srgbClr val="FFFFFF"/>
                </a:solidFill>
              </a:rPr>
              <a:pPr eaLnBrk="1" hangingPunct="1"/>
              <a:t>2</a:t>
            </a:fld>
            <a:endParaRPr lang="pt-BR" altLang="pt-BR" b="1" smtClean="0">
              <a:solidFill>
                <a:srgbClr val="FFFFFF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24300" y="836613"/>
            <a:ext cx="1152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Objetivo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60788" y="2565400"/>
            <a:ext cx="16240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Metodologia</a:t>
            </a:r>
          </a:p>
        </p:txBody>
      </p:sp>
      <p:pic>
        <p:nvPicPr>
          <p:cNvPr id="16394" name="Picture 10" descr="Resultado de imagem para injeção ratos imunodeficientes"/>
          <p:cNvPicPr>
            <a:picLocks noChangeAspect="1" noChangeArrowheads="1"/>
          </p:cNvPicPr>
          <p:nvPr/>
        </p:nvPicPr>
        <p:blipFill>
          <a:blip r:embed="rId11" cstate="print"/>
          <a:srcRect l="19509" t="10831" r="4892"/>
          <a:stretch>
            <a:fillRect/>
          </a:stretch>
        </p:blipFill>
        <p:spPr bwMode="auto">
          <a:xfrm>
            <a:off x="2699792" y="2976564"/>
            <a:ext cx="1610885" cy="106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2195513" y="4010025"/>
            <a:ext cx="2663825" cy="1103313"/>
            <a:chOff x="-144016" y="-235988"/>
            <a:chExt cx="2664296" cy="1602953"/>
          </a:xfrm>
        </p:grpSpPr>
        <p:sp>
          <p:nvSpPr>
            <p:cNvPr id="16" name="Retângulo 15"/>
            <p:cNvSpPr/>
            <p:nvPr/>
          </p:nvSpPr>
          <p:spPr>
            <a:xfrm>
              <a:off x="472" y="432870"/>
              <a:ext cx="2518220" cy="93409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-144016" y="-235988"/>
              <a:ext cx="2664296" cy="934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0904" tIns="120904" rIns="120904" bIns="0" spcCol="1270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dirty="0">
                  <a:latin typeface="Calisto MT" pitchFamily="18" charset="0"/>
                </a:rPr>
                <a:t>Transplante ortotópico em camundongos RAG/2 </a:t>
              </a:r>
              <a:r>
                <a:rPr lang="pt-BR" sz="1200" dirty="0" err="1">
                  <a:latin typeface="Calisto MT" pitchFamily="18" charset="0"/>
                </a:rPr>
                <a:t>imunodeficientes</a:t>
              </a:r>
              <a:endParaRPr lang="pt-BR" sz="1200" dirty="0"/>
            </a:p>
          </p:txBody>
        </p:sp>
      </p:grpSp>
      <p:pic>
        <p:nvPicPr>
          <p:cNvPr id="18" name="Imagem 17" descr="tumor.jpg"/>
          <p:cNvPicPr>
            <a:picLocks noChangeAspect="1"/>
          </p:cNvPicPr>
          <p:nvPr/>
        </p:nvPicPr>
        <p:blipFill>
          <a:blip r:embed="rId12" cstate="print"/>
          <a:srcRect l="7831" t="13613" r="5029" b="9246"/>
          <a:stretch>
            <a:fillRect/>
          </a:stretch>
        </p:blipFill>
        <p:spPr>
          <a:xfrm>
            <a:off x="641210" y="2976564"/>
            <a:ext cx="1842558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tângulo 18"/>
          <p:cNvSpPr/>
          <p:nvPr/>
        </p:nvSpPr>
        <p:spPr>
          <a:xfrm>
            <a:off x="431800" y="4056063"/>
            <a:ext cx="2195513" cy="644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latin typeface="Calisto MT" pitchFamily="18" charset="0"/>
              </a:rPr>
              <a:t>Tumor de paciente de 9 anos cultivado em meio DMEN</a:t>
            </a:r>
            <a:endParaRPr lang="pt-BR" sz="1200" dirty="0"/>
          </a:p>
        </p:txBody>
      </p:sp>
      <p:sp>
        <p:nvSpPr>
          <p:cNvPr id="21" name="Retângulo 20"/>
          <p:cNvSpPr/>
          <p:nvPr/>
        </p:nvSpPr>
        <p:spPr>
          <a:xfrm>
            <a:off x="4464050" y="4200525"/>
            <a:ext cx="2195513" cy="381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 err="1">
                <a:latin typeface="Calisto MT" pitchFamily="18" charset="0"/>
              </a:rPr>
              <a:t>Imunohistoquímica</a:t>
            </a:r>
            <a:r>
              <a:rPr lang="pt-BR" sz="1200" dirty="0">
                <a:latin typeface="Calisto MT" pitchFamily="18" charset="0"/>
              </a:rPr>
              <a:t> </a:t>
            </a:r>
            <a:endParaRPr lang="pt-BR" sz="1200" dirty="0"/>
          </a:p>
        </p:txBody>
      </p:sp>
      <p:pic>
        <p:nvPicPr>
          <p:cNvPr id="16400" name="Picture 16" descr="Resultado de imagem para sky cariotipage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1" y="2976564"/>
            <a:ext cx="1746508" cy="1244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Retângulo 24"/>
          <p:cNvSpPr/>
          <p:nvPr/>
        </p:nvSpPr>
        <p:spPr>
          <a:xfrm>
            <a:off x="6516688" y="4149725"/>
            <a:ext cx="2195512" cy="6429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 err="1">
                <a:latin typeface="Calisto MT" pitchFamily="18" charset="0"/>
              </a:rPr>
              <a:t>Cariotipagem</a:t>
            </a:r>
            <a:r>
              <a:rPr lang="pt-BR" sz="1200" dirty="0">
                <a:latin typeface="Calisto MT" pitchFamily="18" charset="0"/>
              </a:rPr>
              <a:t> SKY </a:t>
            </a:r>
            <a:endParaRPr lang="pt-BR" sz="1200" dirty="0"/>
          </a:p>
        </p:txBody>
      </p:sp>
      <p:pic>
        <p:nvPicPr>
          <p:cNvPr id="16402" name="Picture 18" descr="Resultado de imagem para perfil de expressão gênica arra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256" y="4581128"/>
            <a:ext cx="1560096" cy="149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Retângulo 26"/>
          <p:cNvSpPr/>
          <p:nvPr/>
        </p:nvSpPr>
        <p:spPr>
          <a:xfrm>
            <a:off x="323850" y="5881688"/>
            <a:ext cx="2195513" cy="642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latin typeface="Calisto MT" pitchFamily="18" charset="0"/>
              </a:rPr>
              <a:t>Analise do perfil de expressão gênica </a:t>
            </a:r>
            <a:endParaRPr lang="pt-BR" sz="1200" dirty="0"/>
          </a:p>
        </p:txBody>
      </p:sp>
      <p:pic>
        <p:nvPicPr>
          <p:cNvPr id="16404" name="Picture 20" descr="Resultado de imagem para citometria cd13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800" y="4717490"/>
            <a:ext cx="1477952" cy="132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Retângulo 28"/>
          <p:cNvSpPr/>
          <p:nvPr/>
        </p:nvSpPr>
        <p:spPr>
          <a:xfrm>
            <a:off x="2411413" y="5881688"/>
            <a:ext cx="2089150" cy="642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latin typeface="Calisto MT" pitchFamily="18" charset="0"/>
              </a:rPr>
              <a:t>Isolamento de células tronco CD133+</a:t>
            </a:r>
            <a:endParaRPr lang="pt-BR" sz="1200" dirty="0"/>
          </a:p>
        </p:txBody>
      </p:sp>
      <p:pic>
        <p:nvPicPr>
          <p:cNvPr id="16406" name="Picture 22" descr="Resultado de imagem para neuroesferas"/>
          <p:cNvPicPr>
            <a:picLocks noChangeAspect="1" noChangeArrowheads="1"/>
          </p:cNvPicPr>
          <p:nvPr/>
        </p:nvPicPr>
        <p:blipFill>
          <a:blip r:embed="rId16" cstate="print"/>
          <a:srcRect l="61424" t="19359" r="14951" b="25466"/>
          <a:stretch>
            <a:fillRect/>
          </a:stretch>
        </p:blipFill>
        <p:spPr bwMode="auto">
          <a:xfrm rot="16200000">
            <a:off x="4935313" y="4620406"/>
            <a:ext cx="114558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Retângulo 30"/>
          <p:cNvSpPr/>
          <p:nvPr/>
        </p:nvSpPr>
        <p:spPr>
          <a:xfrm>
            <a:off x="6588125" y="5881688"/>
            <a:ext cx="2195513" cy="642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latin typeface="Calisto MT" pitchFamily="18" charset="0"/>
              </a:rPr>
              <a:t>Cultivo de células </a:t>
            </a:r>
            <a:r>
              <a:rPr lang="pt-BR" sz="1200" dirty="0" err="1">
                <a:latin typeface="Calisto MT" pitchFamily="18" charset="0"/>
              </a:rPr>
              <a:t>xenotransplantadas</a:t>
            </a:r>
            <a:r>
              <a:rPr lang="pt-BR" sz="1200" dirty="0">
                <a:latin typeface="Calisto MT" pitchFamily="18" charset="0"/>
              </a:rPr>
              <a:t> </a:t>
            </a:r>
            <a:r>
              <a:rPr lang="pt-BR" sz="1200" i="1" dirty="0">
                <a:latin typeface="Calisto MT" pitchFamily="18" charset="0"/>
              </a:rPr>
              <a:t>in </a:t>
            </a:r>
            <a:r>
              <a:rPr lang="pt-BR" sz="1200" i="1" dirty="0" err="1">
                <a:latin typeface="Calisto MT" pitchFamily="18" charset="0"/>
              </a:rPr>
              <a:t>vitro</a:t>
            </a:r>
            <a:endParaRPr lang="pt-BR" sz="1200" i="1" dirty="0"/>
          </a:p>
        </p:txBody>
      </p:sp>
      <p:sp>
        <p:nvSpPr>
          <p:cNvPr id="32" name="Retângulo 31"/>
          <p:cNvSpPr/>
          <p:nvPr/>
        </p:nvSpPr>
        <p:spPr>
          <a:xfrm>
            <a:off x="4464050" y="5876925"/>
            <a:ext cx="2195513" cy="6429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latin typeface="Calisto MT" pitchFamily="18" charset="0"/>
              </a:rPr>
              <a:t>Capacidade de células tronco formar neuroesferas</a:t>
            </a:r>
            <a:endParaRPr lang="pt-BR" sz="1200" dirty="0"/>
          </a:p>
        </p:txBody>
      </p:sp>
      <p:pic>
        <p:nvPicPr>
          <p:cNvPr id="16410" name="Picture 26" descr="Resultado de imagem para garrafa de cultivo celular 7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04248" y="4797152"/>
            <a:ext cx="1692188" cy="112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1" grpId="0"/>
      <p:bldP spid="25" grpId="0"/>
      <p:bldP spid="27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576263" y="5868988"/>
            <a:ext cx="5795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Calisto MT" pitchFamily="18" charset="0"/>
              </a:rPr>
              <a:t>Detecção de células tumorais invasivas utilizando anticorpos específicos humanos contra VIM</a:t>
            </a:r>
          </a:p>
        </p:txBody>
      </p:sp>
      <p:pic>
        <p:nvPicPr>
          <p:cNvPr id="15363" name="Picture 2" descr="http://www.rmei.com/Collateral/templates/English-US/images/header_therapeu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21" r="1962" b="24001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C:\Users\Graziella\Downloads\Sem títu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15888"/>
            <a:ext cx="28384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Espaço Reservado para Número de Slide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0E90D8-4C16-4D8E-8E13-F862DA71EC27}" type="slidenum">
              <a:rPr lang="pt-BR" altLang="pt-BR" b="1" smtClean="0">
                <a:solidFill>
                  <a:srgbClr val="FFFFFF"/>
                </a:solidFill>
              </a:rPr>
              <a:pPr eaLnBrk="1" hangingPunct="1"/>
              <a:t>3</a:t>
            </a:fld>
            <a:endParaRPr lang="pt-BR" altLang="pt-BR" b="1" smtClean="0">
              <a:solidFill>
                <a:srgbClr val="FFFFFF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41525" y="188913"/>
            <a:ext cx="2025650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Resultados</a:t>
            </a:r>
          </a:p>
        </p:txBody>
      </p:sp>
      <p:pic>
        <p:nvPicPr>
          <p:cNvPr id="17415" name="Picture 8" descr="Um arquivo externo que contém uma imagem, ilustração, etc. Nome do objecto é nop056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02"/>
          <a:stretch>
            <a:fillRect/>
          </a:stretch>
        </p:blipFill>
        <p:spPr bwMode="auto">
          <a:xfrm>
            <a:off x="179388" y="1773238"/>
            <a:ext cx="43068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Um arquivo externo que contém uma imagem, ilustração, etc. Nome do objecto é nop056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7" b="19063"/>
          <a:stretch>
            <a:fillRect/>
          </a:stretch>
        </p:blipFill>
        <p:spPr bwMode="auto">
          <a:xfrm>
            <a:off x="4573588" y="1831975"/>
            <a:ext cx="43195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Um arquivo externo que contém uma imagem, ilustração, etc. Nome do objecto é nop056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7"/>
          <a:stretch>
            <a:fillRect/>
          </a:stretch>
        </p:blipFill>
        <p:spPr bwMode="auto">
          <a:xfrm>
            <a:off x="1474788" y="4652963"/>
            <a:ext cx="4176712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588125" y="4797425"/>
            <a:ext cx="1455738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Calisto MT" pitchFamily="18" charset="0"/>
              </a:rPr>
              <a:t>IC-1425EPN</a:t>
            </a:r>
            <a:endParaRPr lang="pt-BR" dirty="0"/>
          </a:p>
        </p:txBody>
      </p:sp>
      <p:pic>
        <p:nvPicPr>
          <p:cNvPr id="17419" name="Picture 11" descr="Resultado de imagem para camundongo tumor cerebral"/>
          <p:cNvPicPr>
            <a:picLocks noChangeAspect="1" noChangeArrowheads="1"/>
          </p:cNvPicPr>
          <p:nvPr/>
        </p:nvPicPr>
        <p:blipFill>
          <a:blip r:embed="rId6"/>
          <a:srcRect t="46221" r="68140" b="31060"/>
          <a:stretch>
            <a:fillRect/>
          </a:stretch>
        </p:blipFill>
        <p:spPr bwMode="auto">
          <a:xfrm>
            <a:off x="6588125" y="5173663"/>
            <a:ext cx="1439863" cy="63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1" name="Picture 13" descr="An external file that holds a picture, illustration, etc.&#10;Object name is nop056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16063"/>
            <a:ext cx="56165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An external file that holds a picture, illustration, etc.&#10;Object name is nop056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84313"/>
            <a:ext cx="54610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8" descr="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81075"/>
            <a:ext cx="80835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0825" y="4365625"/>
            <a:ext cx="8642350" cy="2460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Calisto MT" pitchFamily="18" charset="0"/>
            </a:endParaRPr>
          </a:p>
        </p:txBody>
      </p:sp>
      <p:pic>
        <p:nvPicPr>
          <p:cNvPr id="16388" name="Picture 2" descr="http://www.rmei.com/Collateral/templates/English-US/images/header_therapeut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21" r="1962" b="24001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Graziella\Downloads\Sem títu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15888"/>
            <a:ext cx="28384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9" descr="https://www.ncbi.nlm.nih.gov/corecgi/tileshop/tileshop.fcgi?p=PMC3&amp;id=899148&amp;s=44&amp;r=1&amp;c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t="41750" r="11755" b="49223"/>
          <a:stretch>
            <a:fillRect/>
          </a:stretch>
        </p:blipFill>
        <p:spPr bwMode="auto">
          <a:xfrm>
            <a:off x="468313" y="5084763"/>
            <a:ext cx="3665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140200" y="5013325"/>
            <a:ext cx="475297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 err="1">
                <a:latin typeface="Calisto MT" pitchFamily="18" charset="0"/>
              </a:rPr>
              <a:t>Choromothripsis</a:t>
            </a:r>
            <a:r>
              <a:rPr lang="pt-BR" dirty="0">
                <a:latin typeface="Calisto MT" pitchFamily="18" charset="0"/>
              </a:rPr>
              <a:t> envolvendo o cromossomo 11 originando 7 subtipos de fusão RELA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11188" y="5589588"/>
            <a:ext cx="1368425" cy="642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latin typeface="Calisto MT" pitchFamily="18" charset="0"/>
              </a:rPr>
              <a:t>Gene descaracterizado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>
            <a:off x="2124075" y="5661025"/>
            <a:ext cx="1368425" cy="6429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2268538" y="5594350"/>
            <a:ext cx="1366837" cy="6429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latin typeface="Calisto MT" pitchFamily="18" charset="0"/>
              </a:rPr>
              <a:t>Efetor da via canônica de </a:t>
            </a:r>
            <a:r>
              <a:rPr lang="pt-BR" sz="1200" dirty="0" err="1">
                <a:latin typeface="Calisto MT" pitchFamily="18" charset="0"/>
              </a:rPr>
              <a:t>NFk</a:t>
            </a:r>
            <a:r>
              <a:rPr lang="pt-BR" sz="1200" dirty="0">
                <a:latin typeface="Calisto MT" pitchFamily="18" charset="0"/>
              </a:rPr>
              <a:t>-B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4859338" y="5732463"/>
            <a:ext cx="3313112" cy="642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b="1" dirty="0">
                <a:latin typeface="Calisto MT" pitchFamily="18" charset="0"/>
              </a:rPr>
              <a:t>Mais de 2/3 dos </a:t>
            </a:r>
            <a:r>
              <a:rPr lang="pt-BR" sz="1400" b="1" dirty="0" err="1">
                <a:latin typeface="Calisto MT" pitchFamily="18" charset="0"/>
              </a:rPr>
              <a:t>ependimomas</a:t>
            </a:r>
            <a:r>
              <a:rPr lang="pt-BR" sz="1400" b="1" dirty="0">
                <a:latin typeface="Calisto MT" pitchFamily="18" charset="0"/>
              </a:rPr>
              <a:t> </a:t>
            </a:r>
            <a:r>
              <a:rPr lang="pt-BR" sz="1400" b="1" dirty="0" err="1">
                <a:latin typeface="Calisto MT" pitchFamily="18" charset="0"/>
              </a:rPr>
              <a:t>supratentoriais</a:t>
            </a:r>
            <a:r>
              <a:rPr lang="pt-BR" sz="1400" b="1" dirty="0">
                <a:latin typeface="Calisto MT" pitchFamily="18" charset="0"/>
              </a:rPr>
              <a:t> possuem fusão RELA</a:t>
            </a:r>
            <a:endParaRPr lang="pt-BR" sz="1400" b="1" dirty="0"/>
          </a:p>
        </p:txBody>
      </p:sp>
      <p:graphicFrame>
        <p:nvGraphicFramePr>
          <p:cNvPr id="12" name="Diagrama 11"/>
          <p:cNvGraphicFramePr/>
          <p:nvPr/>
        </p:nvGraphicFramePr>
        <p:xfrm>
          <a:off x="611560" y="2794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tângulo 12"/>
          <p:cNvSpPr/>
          <p:nvPr/>
        </p:nvSpPr>
        <p:spPr>
          <a:xfrm>
            <a:off x="4068763" y="2681288"/>
            <a:ext cx="1152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Objetivo</a:t>
            </a:r>
          </a:p>
        </p:txBody>
      </p:sp>
      <p:sp>
        <p:nvSpPr>
          <p:cNvPr id="16398" name="Espaço Reservado para Número de Slide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7265CB-D5AD-4EEE-95E0-1AEE07787FD2}" type="slidenum">
              <a:rPr lang="pt-BR" altLang="pt-BR" smtClean="0">
                <a:solidFill>
                  <a:srgbClr val="FFFFFF"/>
                </a:solidFill>
              </a:rPr>
              <a:pPr eaLnBrk="1" hangingPunct="1"/>
              <a:t>4</a:t>
            </a:fld>
            <a:endParaRPr lang="pt-BR" altLang="pt-BR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4" grpId="0"/>
      <p:bldP spid="15" grpId="0"/>
      <p:bldP spid="16" grpId="0"/>
      <p:bldP spid="11" grpId="0"/>
      <p:bldGraphic spid="12" grpId="0">
        <p:bldAsOne/>
      </p:bldGraphic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9" name="Picture 17" descr="Resultado de imagem para camundongo transgênico com células tro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1" r="79681" b="27821"/>
          <a:stretch>
            <a:fillRect/>
          </a:stretch>
        </p:blipFill>
        <p:spPr bwMode="auto">
          <a:xfrm>
            <a:off x="5651500" y="4024313"/>
            <a:ext cx="18002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rmei.com/Collateral/templates/English-US/images/header_therapeut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21" r="1962" b="24001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C:\Users\Graziella\Downloads\Sem títu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15888"/>
            <a:ext cx="28384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tângulo 19"/>
          <p:cNvSpPr/>
          <p:nvPr/>
        </p:nvSpPr>
        <p:spPr>
          <a:xfrm>
            <a:off x="1798638" y="188913"/>
            <a:ext cx="2341562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Metodologia</a:t>
            </a:r>
            <a:endParaRPr lang="pt-BR" sz="3000" dirty="0"/>
          </a:p>
        </p:txBody>
      </p:sp>
      <p:sp>
        <p:nvSpPr>
          <p:cNvPr id="21" name="Retângulo 20"/>
          <p:cNvSpPr/>
          <p:nvPr/>
        </p:nvSpPr>
        <p:spPr>
          <a:xfrm>
            <a:off x="863600" y="1412875"/>
            <a:ext cx="2195513" cy="792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latin typeface="Calisto MT" pitchFamily="18" charset="0"/>
              </a:rPr>
              <a:t>Sequenciamento do DNA de todo o genoma e  </a:t>
            </a:r>
            <a:r>
              <a:rPr lang="pt-BR" sz="1400" dirty="0" err="1">
                <a:latin typeface="Calisto MT" pitchFamily="18" charset="0"/>
              </a:rPr>
              <a:t>transcriptoma</a:t>
            </a:r>
            <a:r>
              <a:rPr lang="pt-BR" sz="1400" dirty="0">
                <a:latin typeface="Calisto MT" pitchFamily="18" charset="0"/>
              </a:rPr>
              <a:t> (RNA </a:t>
            </a:r>
            <a:r>
              <a:rPr lang="pt-BR" sz="1400" dirty="0" err="1">
                <a:latin typeface="Calisto MT" pitchFamily="18" charset="0"/>
              </a:rPr>
              <a:t>seq</a:t>
            </a:r>
            <a:r>
              <a:rPr lang="pt-BR" sz="1400" dirty="0">
                <a:latin typeface="Calisto MT" pitchFamily="18" charset="0"/>
              </a:rPr>
              <a:t>)</a:t>
            </a:r>
            <a:endParaRPr lang="pt-BR" sz="1400" dirty="0"/>
          </a:p>
        </p:txBody>
      </p:sp>
      <p:sp>
        <p:nvSpPr>
          <p:cNvPr id="22" name="Retângulo 21"/>
          <p:cNvSpPr/>
          <p:nvPr/>
        </p:nvSpPr>
        <p:spPr>
          <a:xfrm>
            <a:off x="3529013" y="1412875"/>
            <a:ext cx="2195512" cy="792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904" tIns="120904" rIns="120904" bIns="0" spcCol="1270"/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pt-BR" sz="1400" dirty="0">
                <a:latin typeface="Calisto MT" pitchFamily="18" charset="0"/>
              </a:rPr>
              <a:t>RT-PCR e Sequenciamento de Sanger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55650" y="4005263"/>
            <a:ext cx="2195513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 err="1">
                <a:latin typeface="Calisto MT" pitchFamily="18" charset="0"/>
              </a:rPr>
              <a:t>Imunohistoquímica</a:t>
            </a:r>
            <a:r>
              <a:rPr lang="pt-BR" sz="1400" dirty="0">
                <a:latin typeface="Calisto MT" pitchFamily="18" charset="0"/>
              </a:rPr>
              <a:t> de tumores humanos e de camundongos</a:t>
            </a:r>
            <a:br>
              <a:rPr lang="pt-BR" sz="1400" dirty="0">
                <a:latin typeface="Calisto MT" pitchFamily="18" charset="0"/>
              </a:rPr>
            </a:br>
            <a:endParaRPr lang="pt-BR" sz="1400" dirty="0">
              <a:latin typeface="Calisto MT" pitchFamily="18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92163" y="2636838"/>
            <a:ext cx="2195512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/>
              <a:t>Fracionamento de extratos citoplasmáticos e nuclear seguido de Western </a:t>
            </a:r>
            <a:r>
              <a:rPr lang="pt-BR" sz="1400" dirty="0" err="1"/>
              <a:t>blot</a:t>
            </a:r>
            <a:endParaRPr lang="pt-BR" sz="1400" dirty="0"/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pt-BR" sz="1400" dirty="0">
              <a:latin typeface="Calisto MT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156325" y="1412875"/>
            <a:ext cx="2195513" cy="792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500" dirty="0" err="1">
                <a:latin typeface="Calisto MT" pitchFamily="18" charset="0"/>
              </a:rPr>
              <a:t>Fluorência</a:t>
            </a:r>
            <a:r>
              <a:rPr lang="pt-BR" sz="1500" dirty="0">
                <a:latin typeface="Calisto MT" pitchFamily="18" charset="0"/>
              </a:rPr>
              <a:t> in </a:t>
            </a:r>
            <a:r>
              <a:rPr lang="pt-BR" sz="1500" dirty="0" err="1">
                <a:latin typeface="Calisto MT" pitchFamily="18" charset="0"/>
              </a:rPr>
              <a:t>situ</a:t>
            </a:r>
            <a:r>
              <a:rPr lang="pt-BR" sz="1500" dirty="0">
                <a:latin typeface="Calisto MT" pitchFamily="18" charset="0"/>
              </a:rPr>
              <a:t> (FISH) </a:t>
            </a:r>
            <a:endParaRPr lang="pt-BR" sz="1500" dirty="0"/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pt-BR" sz="1400" dirty="0">
              <a:latin typeface="Calisto MT" pitchFamily="18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492500" y="2636838"/>
            <a:ext cx="2195513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/>
              <a:t>Clonagem e produção de retrovírus em </a:t>
            </a:r>
            <a:r>
              <a:rPr lang="pt-BR" sz="1400" dirty="0" err="1"/>
              <a:t>NSCs</a:t>
            </a:r>
            <a:r>
              <a:rPr lang="pt-BR" sz="1400" dirty="0"/>
              <a:t> (células estaminais neurais)</a:t>
            </a:r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pt-BR" sz="1400" dirty="0">
              <a:latin typeface="Calisto MT" pitchFamily="18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455988" y="4005263"/>
            <a:ext cx="2195512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/>
              <a:t>Injeção de células estaminais neurais </a:t>
            </a:r>
            <a:r>
              <a:rPr lang="pt-BR" sz="1400" dirty="0" err="1"/>
              <a:t>transduzidas</a:t>
            </a:r>
            <a:r>
              <a:rPr lang="pt-BR" sz="1400" dirty="0"/>
              <a:t> em camundongos</a:t>
            </a:r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pt-BR" sz="1400" dirty="0">
              <a:latin typeface="Calisto MT" pitchFamily="18" charset="0"/>
            </a:endParaRPr>
          </a:p>
        </p:txBody>
      </p:sp>
      <p:pic>
        <p:nvPicPr>
          <p:cNvPr id="18451" name="Picture 19" descr="Resultado de imagem para célula tron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30545" r="75462" b="41455"/>
          <a:stretch>
            <a:fillRect/>
          </a:stretch>
        </p:blipFill>
        <p:spPr bwMode="auto">
          <a:xfrm>
            <a:off x="8027988" y="3716338"/>
            <a:ext cx="7921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eta em curva para a direita 29"/>
          <p:cNvSpPr/>
          <p:nvPr/>
        </p:nvSpPr>
        <p:spPr>
          <a:xfrm rot="5400000">
            <a:off x="7596981" y="3645694"/>
            <a:ext cx="287338" cy="863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7423" name="Espaço Reservado para Número de Slid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580E78-4E23-46D7-B902-BB27E8E1DD91}" type="slidenum">
              <a:rPr lang="pt-BR" altLang="pt-BR" smtClean="0">
                <a:solidFill>
                  <a:srgbClr val="FFFFFF"/>
                </a:solidFill>
              </a:rPr>
              <a:pPr eaLnBrk="1" hangingPunct="1"/>
              <a:t>5</a:t>
            </a:fld>
            <a:endParaRPr lang="pt-BR" altLang="pt-BR" smtClean="0">
              <a:solidFill>
                <a:srgbClr val="FFFFFF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156325" y="2636838"/>
            <a:ext cx="2195513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pt-BR" sz="1000" dirty="0">
              <a:latin typeface="Calisto MT" pitchFamily="18" charset="0"/>
            </a:endParaRPr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latin typeface="Calisto MT" pitchFamily="18" charset="0"/>
              </a:rPr>
              <a:t>Analise do perfil de expressão gênica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rela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565400"/>
            <a:ext cx="4497387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 descr="rela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981075"/>
            <a:ext cx="33813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www.rmei.com/Collateral/templates/English-US/images/header_therapeut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21" r="1962" b="24001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C:\Users\Graziella\Downloads\Sem títu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115888"/>
            <a:ext cx="28384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Espaço Reservado para Número de Slide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3F9B9D-F89D-4C01-84A2-F37120335766}" type="slidenum">
              <a:rPr lang="pt-BR" altLang="pt-BR" b="1" smtClean="0">
                <a:solidFill>
                  <a:srgbClr val="FFFFFF"/>
                </a:solidFill>
              </a:rPr>
              <a:pPr eaLnBrk="1" hangingPunct="1"/>
              <a:t>6</a:t>
            </a:fld>
            <a:endParaRPr lang="pt-BR" altLang="pt-BR" b="1" smtClean="0">
              <a:solidFill>
                <a:srgbClr val="FFFFFF"/>
              </a:solidFill>
            </a:endParaRPr>
          </a:p>
        </p:txBody>
      </p:sp>
      <p:pic>
        <p:nvPicPr>
          <p:cNvPr id="7" name="Imagem 6" descr="heatmap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/>
          <a:stretch>
            <a:fillRect/>
          </a:stretch>
        </p:blipFill>
        <p:spPr bwMode="auto">
          <a:xfrm>
            <a:off x="285750" y="981075"/>
            <a:ext cx="85725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908175" y="908050"/>
            <a:ext cx="863600" cy="217488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148263" y="908050"/>
            <a:ext cx="936625" cy="217488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 rot="16200000">
            <a:off x="-180181" y="2277269"/>
            <a:ext cx="1295400" cy="287338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 rot="16200000">
            <a:off x="179387" y="5157788"/>
            <a:ext cx="576263" cy="287338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492500" y="3213100"/>
            <a:ext cx="4319588" cy="1152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b="1" dirty="0">
                <a:latin typeface="Calisto MT" pitchFamily="18" charset="0"/>
              </a:rPr>
              <a:t>Presença frequente de variações estruturais  em </a:t>
            </a:r>
            <a:r>
              <a:rPr lang="pt-BR" sz="1400" b="1" dirty="0" err="1">
                <a:latin typeface="Calisto MT" pitchFamily="18" charset="0"/>
              </a:rPr>
              <a:t>ependimomas</a:t>
            </a:r>
            <a:r>
              <a:rPr lang="pt-BR" sz="1400" b="1" dirty="0">
                <a:latin typeface="Calisto MT" pitchFamily="18" charset="0"/>
              </a:rPr>
              <a:t> </a:t>
            </a:r>
            <a:r>
              <a:rPr lang="pt-BR" sz="1400" b="1" dirty="0" err="1">
                <a:latin typeface="Calisto MT" pitchFamily="18" charset="0"/>
              </a:rPr>
              <a:t>supratentoriais</a:t>
            </a:r>
            <a:endParaRPr lang="pt-BR" sz="1400" b="1" dirty="0">
              <a:latin typeface="Calisto MT" pitchFamily="18" charset="0"/>
            </a:endParaRPr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b="1" dirty="0">
                <a:latin typeface="Calisto MT" pitchFamily="18" charset="0"/>
              </a:rPr>
              <a:t>Todas as nove amostras analisadas por WGS </a:t>
            </a:r>
            <a:r>
              <a:rPr lang="pt-BR" sz="1400" b="1" dirty="0" err="1">
                <a:latin typeface="Calisto MT" pitchFamily="18" charset="0"/>
              </a:rPr>
              <a:t>possuiam</a:t>
            </a:r>
            <a:r>
              <a:rPr lang="pt-BR" sz="1400" b="1" dirty="0">
                <a:latin typeface="Calisto MT" pitchFamily="18" charset="0"/>
              </a:rPr>
              <a:t> variações estruturais no cromossomo 11q</a:t>
            </a:r>
            <a:endParaRPr lang="pt-BR" sz="1400" b="1" dirty="0"/>
          </a:p>
        </p:txBody>
      </p:sp>
      <p:sp>
        <p:nvSpPr>
          <p:cNvPr id="14" name="Retângulo 13"/>
          <p:cNvSpPr/>
          <p:nvPr/>
        </p:nvSpPr>
        <p:spPr>
          <a:xfrm>
            <a:off x="1476375" y="2349500"/>
            <a:ext cx="1655763" cy="6477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288" y="5732463"/>
            <a:ext cx="1512887" cy="720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904" tIns="120904" rIns="120904" bIns="0" spcCol="1270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latin typeface="Calisto MT" pitchFamily="18" charset="0"/>
              </a:rPr>
              <a:t>RT-PCR e Sequenciamento Sanger</a:t>
            </a:r>
            <a:endParaRPr lang="pt-BR" sz="1400" dirty="0"/>
          </a:p>
        </p:txBody>
      </p:sp>
      <p:sp>
        <p:nvSpPr>
          <p:cNvPr id="20" name="Retângulo 19"/>
          <p:cNvSpPr/>
          <p:nvPr/>
        </p:nvSpPr>
        <p:spPr>
          <a:xfrm>
            <a:off x="1979613" y="188913"/>
            <a:ext cx="2122487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Resultados </a:t>
            </a:r>
            <a:endParaRPr lang="pt-BR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/>
      <p:bldP spid="13" grpId="1"/>
      <p:bldP spid="14" grpId="0" animBg="1"/>
      <p:bldP spid="14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2" descr="heatm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/>
          <a:stretch>
            <a:fillRect/>
          </a:stretch>
        </p:blipFill>
        <p:spPr bwMode="auto">
          <a:xfrm>
            <a:off x="250825" y="933450"/>
            <a:ext cx="84010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tângulo 15"/>
          <p:cNvSpPr>
            <a:spLocks noChangeArrowheads="1"/>
          </p:cNvSpPr>
          <p:nvPr/>
        </p:nvSpPr>
        <p:spPr bwMode="auto">
          <a:xfrm>
            <a:off x="2987675" y="3452813"/>
            <a:ext cx="5795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>
                <a:latin typeface="Calisto MT" pitchFamily="18" charset="0"/>
              </a:rPr>
              <a:t>Zinc fingers de C11orf95 são susceptíveis de ser elementos oncogênicos essenciais destas fusões, possivelmente alterando o tráfico, a degradação ou o alvo de especificidade de fatores de transcrição</a:t>
            </a:r>
          </a:p>
        </p:txBody>
      </p:sp>
      <p:sp>
        <p:nvSpPr>
          <p:cNvPr id="19460" name="Espaço Reservado para Número de Slide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E13CC0-06A9-46F6-9DBB-A680BE34D0C7}" type="slidenum">
              <a:rPr lang="pt-BR" altLang="pt-BR" b="1" smtClean="0">
                <a:solidFill>
                  <a:srgbClr val="FFFFFF"/>
                </a:solidFill>
              </a:rPr>
              <a:pPr eaLnBrk="1" hangingPunct="1"/>
              <a:t>7</a:t>
            </a:fld>
            <a:endParaRPr lang="pt-BR" altLang="pt-BR" b="1" smtClean="0">
              <a:solidFill>
                <a:srgbClr val="FFFFFF"/>
              </a:solidFill>
            </a:endParaRPr>
          </a:p>
        </p:txBody>
      </p:sp>
      <p:sp>
        <p:nvSpPr>
          <p:cNvPr id="19461" name="Retângulo 13"/>
          <p:cNvSpPr>
            <a:spLocks noChangeArrowheads="1"/>
          </p:cNvSpPr>
          <p:nvPr/>
        </p:nvSpPr>
        <p:spPr bwMode="auto">
          <a:xfrm>
            <a:off x="3419475" y="18573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/>
              <a:t> </a:t>
            </a:r>
            <a:r>
              <a:rPr lang="pt-BR" altLang="pt-BR" b="1">
                <a:latin typeface="Calisto MT" pitchFamily="18" charset="0"/>
              </a:rPr>
              <a:t>C11orf95 fusionado com reguladores de transcrição alternativas: C11orf95-YAP1 e C11orf95-MAML2  </a:t>
            </a:r>
          </a:p>
        </p:txBody>
      </p:sp>
      <p:sp>
        <p:nvSpPr>
          <p:cNvPr id="15" name="Seta para baixo 14"/>
          <p:cNvSpPr/>
          <p:nvPr/>
        </p:nvSpPr>
        <p:spPr>
          <a:xfrm>
            <a:off x="5508625" y="2924175"/>
            <a:ext cx="215900" cy="360363"/>
          </a:xfrm>
          <a:prstGeom prst="downArrow">
            <a:avLst/>
          </a:prstGeom>
          <a:solidFill>
            <a:srgbClr val="FF00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9463" name="Picture 2" descr="http://www.rmei.com/Collateral/templates/English-US/images/header_therapeut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21" r="1962" b="24001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Graziella\Downloads\Sem títu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15888"/>
            <a:ext cx="28384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2124075" y="188913"/>
            <a:ext cx="2122488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Resultados </a:t>
            </a:r>
            <a:endParaRPr lang="pt-BR" sz="3000" dirty="0"/>
          </a:p>
        </p:txBody>
      </p:sp>
      <p:sp>
        <p:nvSpPr>
          <p:cNvPr id="21" name="Retângulo 20"/>
          <p:cNvSpPr/>
          <p:nvPr/>
        </p:nvSpPr>
        <p:spPr>
          <a:xfrm>
            <a:off x="1403350" y="2924175"/>
            <a:ext cx="1655763" cy="18732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faj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565400"/>
            <a:ext cx="4848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Espaço Reservado para Número de Slide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234837-248A-4B99-8009-3FF067A28BEF}" type="slidenum">
              <a:rPr lang="pt-BR" altLang="pt-BR" b="1" smtClean="0">
                <a:solidFill>
                  <a:srgbClr val="FFFFFF"/>
                </a:solidFill>
              </a:rPr>
              <a:pPr eaLnBrk="1" hangingPunct="1"/>
              <a:t>8</a:t>
            </a:fld>
            <a:endParaRPr lang="pt-BR" altLang="pt-BR" b="1" smtClean="0">
              <a:solidFill>
                <a:srgbClr val="FFFFFF"/>
              </a:solidFill>
            </a:endParaRPr>
          </a:p>
        </p:txBody>
      </p:sp>
      <p:pic>
        <p:nvPicPr>
          <p:cNvPr id="21518" name="Imagem 11" descr="gag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2995612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3960813" y="981075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>
                <a:latin typeface="Calisto MT" pitchFamily="18" charset="0"/>
              </a:rPr>
              <a:t>Perfil de expressão aumentada com altos níveis de CCND1, alvo transcricional direto da sinalização NF-kB   </a:t>
            </a:r>
          </a:p>
          <a:p>
            <a:pPr algn="ctr" eaLnBrk="1" hangingPunct="1"/>
            <a:r>
              <a:rPr lang="pt-BR" altLang="pt-BR" b="1">
                <a:latin typeface="Calisto MT" pitchFamily="18" charset="0"/>
              </a:rPr>
              <a:t>e L1CAM, que está associada com adesão célula-célula, invasão e a ativação de NF-kB em tumores</a:t>
            </a:r>
          </a:p>
        </p:txBody>
      </p:sp>
      <p:pic>
        <p:nvPicPr>
          <p:cNvPr id="20486" name="Picture 2" descr="http://www.rmei.com/Collateral/templates/English-US/images/header_therapeut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21" r="1962" b="24001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Graziella\Downloads\Sem títu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115888"/>
            <a:ext cx="28384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tângulo 17"/>
          <p:cNvSpPr/>
          <p:nvPr/>
        </p:nvSpPr>
        <p:spPr>
          <a:xfrm>
            <a:off x="2451100" y="188913"/>
            <a:ext cx="2120900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Resultados </a:t>
            </a:r>
            <a:endParaRPr lang="pt-BR" sz="3000" dirty="0"/>
          </a:p>
        </p:txBody>
      </p:sp>
      <p:sp>
        <p:nvSpPr>
          <p:cNvPr id="19" name="Retângulo 18"/>
          <p:cNvSpPr/>
          <p:nvPr/>
        </p:nvSpPr>
        <p:spPr>
          <a:xfrm>
            <a:off x="6659563" y="2924175"/>
            <a:ext cx="1728787" cy="16573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4" name="Imagem 13" descr="dad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" b="46793"/>
          <a:stretch>
            <a:fillRect/>
          </a:stretch>
        </p:blipFill>
        <p:spPr bwMode="auto">
          <a:xfrm>
            <a:off x="2054225" y="1412875"/>
            <a:ext cx="4286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ângulo 25"/>
          <p:cNvSpPr>
            <a:spLocks noChangeArrowheads="1"/>
          </p:cNvSpPr>
          <p:nvPr/>
        </p:nvSpPr>
        <p:spPr bwMode="auto">
          <a:xfrm>
            <a:off x="1835150" y="3702050"/>
            <a:ext cx="54721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>
                <a:latin typeface="Calisto MT" pitchFamily="18" charset="0"/>
              </a:rPr>
              <a:t>RELA </a:t>
            </a:r>
            <a:r>
              <a:rPr lang="pt-BR" altLang="pt-BR" b="1" baseline="30000">
                <a:latin typeface="Calisto MT" pitchFamily="18" charset="0"/>
              </a:rPr>
              <a:t>WT-RFP</a:t>
            </a:r>
            <a:r>
              <a:rPr lang="pt-BR" altLang="pt-BR" b="1">
                <a:latin typeface="Calisto MT" pitchFamily="18" charset="0"/>
              </a:rPr>
              <a:t> , ou YAP1</a:t>
            </a:r>
            <a:r>
              <a:rPr lang="pt-BR" altLang="pt-BR" b="1" baseline="30000">
                <a:latin typeface="Calisto MT" pitchFamily="18" charset="0"/>
              </a:rPr>
              <a:t>WT-RFP</a:t>
            </a:r>
            <a:r>
              <a:rPr lang="pt-BR" altLang="pt-BR" b="1">
                <a:latin typeface="Calisto MT" pitchFamily="18" charset="0"/>
              </a:rPr>
              <a:t> NSCs formaram muito poucos ou nenhuns tumores cerebrais em camundongos</a:t>
            </a:r>
          </a:p>
          <a:p>
            <a:pPr algn="ctr" eaLnBrk="1" hangingPunct="1"/>
            <a:r>
              <a:rPr lang="pt-BR" altLang="pt-BR" b="1">
                <a:latin typeface="Calisto MT" pitchFamily="18" charset="0"/>
              </a:rPr>
              <a:t>Todos os ratos implantados com RELA </a:t>
            </a:r>
            <a:r>
              <a:rPr lang="pt-BR" altLang="pt-BR" b="1" baseline="30000">
                <a:latin typeface="Calisto MT" pitchFamily="18" charset="0"/>
              </a:rPr>
              <a:t>FUS1-RFP</a:t>
            </a:r>
            <a:r>
              <a:rPr lang="pt-BR" altLang="pt-BR" b="1">
                <a:latin typeface="Calisto MT" pitchFamily="18" charset="0"/>
              </a:rPr>
              <a:t> NSCs sucumbiu no prazo de 20 dias para tumores cerebrais que possuíam "células claras 'e com característica  de vasculatura variante”de ependimoma supratentoriais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14" grpId="0"/>
      <p:bldP spid="19" grpId="0" animBg="1"/>
      <p:bldP spid="19" grpId="1" animBg="1"/>
      <p:bldP spid="19" grpId="2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Resultado de imagem para cérebro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3671888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7544" y="1412776"/>
            <a:ext cx="820891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sto MT" pitchFamily="18" charset="0"/>
                <a:ea typeface="+mj-ea"/>
                <a:cs typeface="+mj-cs"/>
              </a:rPr>
              <a:t>Disciplina: Modelos experimentais em oncologia</a:t>
            </a:r>
            <a:endParaRPr lang="pt-BR" sz="30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2" descr="http://www.rmei.com/Collateral/templates/English-US/images/header_therapeu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21" r="1962" b="24001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Graziella\Downloads\Sem títu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15888"/>
            <a:ext cx="28384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2195513" y="2551113"/>
            <a:ext cx="67691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sto MT" pitchFamily="18" charset="0"/>
              </a:rPr>
              <a:t>Mestranda: Graziella Ribeiro de Sousa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sto MT" pitchFamily="18" charset="0"/>
              </a:rPr>
              <a:t>Departamento de Genética, FMRP-USP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sto MT" pitchFamily="18" charset="0"/>
              </a:rPr>
              <a:t>graziellasousa@usp.br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Calisto MT" pitchFamily="18" charset="0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b="1" baseline="30000" dirty="0">
              <a:solidFill>
                <a:schemeClr val="tx2">
                  <a:lumMod val="50000"/>
                </a:schemeClr>
              </a:solidFill>
              <a:latin typeface="Calisto MT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032250" y="4275138"/>
            <a:ext cx="2555875" cy="738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Obrigada!</a:t>
            </a:r>
          </a:p>
        </p:txBody>
      </p:sp>
      <p:pic>
        <p:nvPicPr>
          <p:cNvPr id="21512" name="Picture 9" descr="Resultado de imagem para simbolo usp ribeirão pre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420938"/>
            <a:ext cx="1719263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7042</TotalTime>
  <Words>1618</Words>
  <Application>Microsoft Office PowerPoint</Application>
  <PresentationFormat>Apresentação na tela (4:3)</PresentationFormat>
  <Paragraphs>99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Georgia</vt:lpstr>
      <vt:lpstr>Wingdings 2</vt:lpstr>
      <vt:lpstr>Wingdings</vt:lpstr>
      <vt:lpstr>Calibri</vt:lpstr>
      <vt:lpstr>Calisto MT</vt:lpstr>
      <vt:lpstr>Cívico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7-EPI-CLUSIANONA, A BENZOFENONA DERIVADA DA GARCINIA BRASILIENSIS, APRESENTA EFEITO PRÓ-APOPTÓTICO EM CÉLULAS DE GLIOBLASTOMA</dc:title>
  <dc:creator>Graziella</dc:creator>
  <cp:lastModifiedBy>Harley</cp:lastModifiedBy>
  <cp:revision>240</cp:revision>
  <dcterms:created xsi:type="dcterms:W3CDTF">2015-07-12T13:56:59Z</dcterms:created>
  <dcterms:modified xsi:type="dcterms:W3CDTF">2016-09-08T15:36:11Z</dcterms:modified>
</cp:coreProperties>
</file>