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72" r:id="rId5"/>
    <p:sldMasterId id="2147483682" r:id="rId6"/>
    <p:sldMasterId id="2147483667" r:id="rId7"/>
    <p:sldMasterId id="2147483675" r:id="rId8"/>
  </p:sldMasterIdLst>
  <p:notesMasterIdLst>
    <p:notesMasterId r:id="rId40"/>
  </p:notesMasterIdLst>
  <p:sldIdLst>
    <p:sldId id="411" r:id="rId9"/>
    <p:sldId id="450" r:id="rId10"/>
    <p:sldId id="452" r:id="rId11"/>
    <p:sldId id="453" r:id="rId12"/>
    <p:sldId id="454" r:id="rId13"/>
    <p:sldId id="692" r:id="rId14"/>
    <p:sldId id="693" r:id="rId15"/>
    <p:sldId id="695" r:id="rId16"/>
    <p:sldId id="697" r:id="rId17"/>
    <p:sldId id="698" r:id="rId18"/>
    <p:sldId id="699" r:id="rId19"/>
    <p:sldId id="707" r:id="rId20"/>
    <p:sldId id="694" r:id="rId21"/>
    <p:sldId id="738" r:id="rId22"/>
    <p:sldId id="701" r:id="rId23"/>
    <p:sldId id="731" r:id="rId24"/>
    <p:sldId id="703" r:id="rId25"/>
    <p:sldId id="691" r:id="rId26"/>
    <p:sldId id="709" r:id="rId27"/>
    <p:sldId id="687" r:id="rId28"/>
    <p:sldId id="739" r:id="rId29"/>
    <p:sldId id="704" r:id="rId30"/>
    <p:sldId id="710" r:id="rId31"/>
    <p:sldId id="711" r:id="rId32"/>
    <p:sldId id="712" r:id="rId33"/>
    <p:sldId id="700" r:id="rId34"/>
    <p:sldId id="688" r:id="rId35"/>
    <p:sldId id="706" r:id="rId36"/>
    <p:sldId id="467" r:id="rId37"/>
    <p:sldId id="468" r:id="rId38"/>
    <p:sldId id="44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a Ostan de Oliveira" initials="JOd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AB1"/>
    <a:srgbClr val="222239"/>
    <a:srgbClr val="FFE2A9"/>
    <a:srgbClr val="FF5209"/>
    <a:srgbClr val="EE1C25"/>
    <a:srgbClr val="F4F4F4"/>
    <a:srgbClr val="FF5315"/>
    <a:srgbClr val="212138"/>
    <a:srgbClr val="000000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2" autoAdjust="0"/>
    <p:restoredTop sz="85762" autoAdjust="0"/>
  </p:normalViewPr>
  <p:slideViewPr>
    <p:cSldViewPr snapToGrid="0">
      <p:cViewPr varScale="1">
        <p:scale>
          <a:sx n="82" d="100"/>
          <a:sy n="82" d="100"/>
        </p:scale>
        <p:origin x="1864" y="18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86804-054D-4A25-85AC-04C09509A3EC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59669-E0EA-4739-A07C-554D6A7BF64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459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 dirty="0"/>
              <a:t>Ro</a:t>
            </a:r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600DC9C-F24B-4795-8A0C-7085A8070521}" type="slidenum">
              <a:rPr lang="en-US" altLang="pt-BR" sz="1200"/>
              <a:pPr/>
              <a:t>14</a:t>
            </a:fld>
            <a:endParaRPr lang="en-US" altLang="pt-BR" sz="1200"/>
          </a:p>
        </p:txBody>
      </p:sp>
    </p:spTree>
    <p:extLst>
      <p:ext uri="{BB962C8B-B14F-4D97-AF65-F5344CB8AC3E}">
        <p14:creationId xmlns:p14="http://schemas.microsoft.com/office/powerpoint/2010/main" val="299595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Vini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59669-E0EA-4739-A07C-554D6A7BF64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90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Vini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59669-E0EA-4739-A07C-554D6A7BF64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22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1949" y="1524000"/>
            <a:ext cx="8915399" cy="22627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1949" y="3786779"/>
            <a:ext cx="8915399" cy="112628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04348" y="5315586"/>
            <a:ext cx="1146283" cy="370396"/>
          </a:xfrm>
          <a:prstGeom prst="rect">
            <a:avLst/>
          </a:prstGeom>
        </p:spPr>
        <p:txBody>
          <a:bodyPr/>
          <a:lstStyle/>
          <a:p>
            <a:fld id="{0E50821F-4846-43D6-BAF4-6D8CA50B9075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1948" y="51452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20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5ED50-B125-4C51-8AA8-218A060A3B6F}" type="datetimeFigureOut">
              <a:rPr lang="en-US"/>
              <a:pPr>
                <a:defRPr/>
              </a:pPr>
              <a:t>9/2/20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73DA3-CEEE-4A4F-952A-C2FE28ADBEBF}" type="slidenum">
              <a:rPr lang="en-US" altLang="pt-BR"/>
              <a:pPr>
                <a:defRPr/>
              </a:pPr>
              <a:t>‹#›</a:t>
            </a:fld>
            <a:r>
              <a:rPr lang="en-US" altLang="pt-BR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822" y="5826059"/>
            <a:ext cx="1898178" cy="10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699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752" y="173659"/>
            <a:ext cx="1584615" cy="5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9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  <a:alpha val="40000"/>
              </a:schemeClr>
            </a:gs>
            <a:gs pos="100000">
              <a:schemeClr val="bg1">
                <a:alpha val="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44" y="173659"/>
            <a:ext cx="1584615" cy="5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2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0" y="-66791"/>
            <a:ext cx="1898178" cy="10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57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752" y="173659"/>
            <a:ext cx="1584615" cy="5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91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44" y="173659"/>
            <a:ext cx="1584615" cy="5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6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10" y="-66791"/>
            <a:ext cx="1898178" cy="10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6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35159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0E50821F-4846-43D6-BAF4-6D8CA50B9075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6180041" cy="3650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95D2AE30-9C31-4F91-BCF6-7B35A64B5D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87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objeto&#10;&#10;Descrição gerada com alta confiança">
            <a:extLst>
              <a:ext uri="{FF2B5EF4-FFF2-40B4-BE49-F238E27FC236}">
                <a16:creationId xmlns:a16="http://schemas.microsoft.com/office/drawing/2014/main" id="{0685819A-E16D-4589-A770-4CA45FA23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10" y="245620"/>
            <a:ext cx="1771607" cy="116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90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135" y="1720256"/>
            <a:ext cx="5415726" cy="29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470" y="-66791"/>
            <a:ext cx="1898178" cy="10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7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10" y="-66791"/>
            <a:ext cx="1898178" cy="10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0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285" y="2215557"/>
            <a:ext cx="4168763" cy="2266340"/>
          </a:xfrm>
          <a:prstGeom prst="rect">
            <a:avLst/>
          </a:prstGeom>
        </p:spPr>
      </p:pic>
      <p:sp>
        <p:nvSpPr>
          <p:cNvPr id="2" name="Retângulo 1"/>
          <p:cNvSpPr/>
          <p:nvPr userDrawn="1"/>
        </p:nvSpPr>
        <p:spPr>
          <a:xfrm flipH="1">
            <a:off x="6477000" y="0"/>
            <a:ext cx="5715000" cy="6858000"/>
          </a:xfrm>
          <a:prstGeom prst="rect">
            <a:avLst/>
          </a:prstGeom>
          <a:solidFill>
            <a:srgbClr val="FF5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88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2_Layout Personalizad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;p1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-67469"/>
            <a:ext cx="1898651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58;p16"/>
          <p:cNvSpPr txBox="1">
            <a:spLocks noChangeArrowheads="1"/>
          </p:cNvSpPr>
          <p:nvPr/>
        </p:nvSpPr>
        <p:spPr bwMode="auto">
          <a:xfrm>
            <a:off x="11501967" y="6397626"/>
            <a:ext cx="531284" cy="307579"/>
          </a:xfrm>
          <a:prstGeom prst="rect">
            <a:avLst/>
          </a:prstGeom>
          <a:noFill/>
          <a:ln>
            <a:noFill/>
          </a:ln>
        </p:spPr>
        <p:txBody>
          <a:bodyPr lIns="87771" tIns="43870" rIns="87771" bIns="43870"/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043C4A72-3355-46C4-BFE5-DF3B88491AE2}" type="slidenum">
              <a:rPr lang="pt-BR" altLang="pt-BR" sz="1375" smtClean="0">
                <a:solidFill>
                  <a:srgbClr val="FFFFFF"/>
                </a:solidFill>
                <a:latin typeface="Nunito Light" panose="00000400000000000000" pitchFamily="2" charset="0"/>
                <a:sym typeface="Nunito Light" panose="00000400000000000000" pitchFamily="2" charset="0"/>
              </a:rPr>
              <a:pPr algn="r" eaLnBrk="1" hangingPunct="1">
                <a:defRPr/>
              </a:pPr>
              <a:t>‹#›</a:t>
            </a:fld>
            <a:endParaRPr lang="en-US" altLang="pt-BR" sz="1375">
              <a:solidFill>
                <a:srgbClr val="FFFFFF"/>
              </a:solidFill>
              <a:latin typeface="Nunito Light" panose="00000400000000000000" pitchFamily="2" charset="0"/>
              <a:sym typeface="Nunito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9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9000">
              <a:schemeClr val="bg2">
                <a:tint val="90000"/>
                <a:satMod val="92000"/>
                <a:lumMod val="120000"/>
              </a:schemeClr>
            </a:gs>
            <a:gs pos="100000">
              <a:schemeClr val="accent6">
                <a:lumMod val="20000"/>
                <a:lumOff val="80000"/>
                <a:alpha val="40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4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121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45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78" r:id="rId3"/>
    <p:sldLayoutId id="2147483674" r:id="rId4"/>
    <p:sldLayoutId id="2147483679" r:id="rId5"/>
    <p:sldLayoutId id="2147483684" r:id="rId6"/>
    <p:sldLayoutId id="2147483685" r:id="rId7"/>
  </p:sldLayoutIdLst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52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9000">
              <a:schemeClr val="bg2">
                <a:tint val="90000"/>
                <a:satMod val="92000"/>
                <a:lumMod val="120000"/>
              </a:schemeClr>
            </a:gs>
            <a:gs pos="100000">
              <a:schemeClr val="accent6">
                <a:lumMod val="20000"/>
                <a:lumOff val="80000"/>
                <a:alpha val="40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0"/>
            <a:ext cx="1221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2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86" r:id="rId3"/>
  </p:sldLayoutIdLst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34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0" r:id="rId3"/>
  </p:sldLayoutIdLst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615011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Nunito" panose="00000500000000000000" pitchFamily="2" charset="0"/>
                <a:ea typeface="Roboto" pitchFamily="2" charset="0"/>
              </a:rPr>
              <a:t>DATA SCIENCE &amp; CULTURA DATA-DRIVEN</a:t>
            </a:r>
            <a:endParaRPr lang="pt-BR" sz="2000" dirty="0">
              <a:solidFill>
                <a:schemeClr val="bg1"/>
              </a:solidFill>
              <a:latin typeface="Nunito ExtraLight" panose="00000300000000000000" pitchFamily="2" charset="0"/>
              <a:ea typeface="Roboto" pitchFamily="2" charset="0"/>
            </a:endParaRPr>
          </a:p>
          <a:p>
            <a:pPr algn="ctr"/>
            <a:endParaRPr lang="pt-BR" sz="2000" b="1" dirty="0">
              <a:solidFill>
                <a:schemeClr val="bg1"/>
              </a:solidFill>
              <a:latin typeface="Nunito" panose="00000500000000000000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9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4">
            <a:extLst>
              <a:ext uri="{FF2B5EF4-FFF2-40B4-BE49-F238E27FC236}">
                <a16:creationId xmlns:a16="http://schemas.microsoft.com/office/drawing/2014/main" id="{D2A704C2-B166-4243-83E9-DEE3B2569D6B}"/>
              </a:ext>
            </a:extLst>
          </p:cNvPr>
          <p:cNvSpPr txBox="1"/>
          <p:nvPr/>
        </p:nvSpPr>
        <p:spPr>
          <a:xfrm>
            <a:off x="4570271" y="350742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2400" b="1" dirty="0">
                <a:solidFill>
                  <a:srgbClr val="212138"/>
                </a:solidFill>
                <a:latin typeface="Nunito" pitchFamily="2" charset="77"/>
                <a:cs typeface="Segoe UI Semibold" panose="020B0702040204020203" pitchFamily="34" charset="0"/>
              </a:rPr>
              <a:t>DATA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ECA87-7D44-3449-B692-6EFD7094FF62}"/>
              </a:ext>
            </a:extLst>
          </p:cNvPr>
          <p:cNvSpPr txBox="1"/>
          <p:nvPr/>
        </p:nvSpPr>
        <p:spPr>
          <a:xfrm>
            <a:off x="516836" y="1272209"/>
            <a:ext cx="1115833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Nunito ExtraLight" pitchFamily="2" charset="77"/>
              </a:rPr>
              <a:t>Um conjunto ...</a:t>
            </a:r>
          </a:p>
          <a:p>
            <a:endParaRPr lang="pt-BR" sz="3200" dirty="0">
              <a:latin typeface="Nunito ExtraLight" pitchFamily="2" charset="77"/>
            </a:endParaRPr>
          </a:p>
          <a:p>
            <a:pPr marL="457200" indent="-457200">
              <a:spcBef>
                <a:spcPts val="600"/>
              </a:spcBef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latin typeface="Nunito ExtraLight" pitchFamily="2" charset="77"/>
              </a:rPr>
              <a:t>De teorias e técnicas de vários campos e disciplinas, que são usados para investigar a analisar uma grande quantidade de dados para apoiar decisões de negócios em diversos segmentos de mercado</a:t>
            </a:r>
          </a:p>
        </p:txBody>
      </p:sp>
    </p:spTree>
    <p:extLst>
      <p:ext uri="{BB962C8B-B14F-4D97-AF65-F5344CB8AC3E}">
        <p14:creationId xmlns:p14="http://schemas.microsoft.com/office/powerpoint/2010/main" val="25390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4">
            <a:extLst>
              <a:ext uri="{FF2B5EF4-FFF2-40B4-BE49-F238E27FC236}">
                <a16:creationId xmlns:a16="http://schemas.microsoft.com/office/drawing/2014/main" id="{D2A704C2-B166-4243-83E9-DEE3B2569D6B}"/>
              </a:ext>
            </a:extLst>
          </p:cNvPr>
          <p:cNvSpPr txBox="1"/>
          <p:nvPr/>
        </p:nvSpPr>
        <p:spPr>
          <a:xfrm>
            <a:off x="4570271" y="350742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2400" b="1" dirty="0">
                <a:solidFill>
                  <a:srgbClr val="212138"/>
                </a:solidFill>
                <a:latin typeface="Nunito" pitchFamily="2" charset="77"/>
                <a:cs typeface="Segoe UI Semibold" panose="020B0702040204020203" pitchFamily="34" charset="0"/>
              </a:rPr>
              <a:t>DATA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ECA87-7D44-3449-B692-6EFD7094FF62}"/>
              </a:ext>
            </a:extLst>
          </p:cNvPr>
          <p:cNvSpPr txBox="1"/>
          <p:nvPr/>
        </p:nvSpPr>
        <p:spPr>
          <a:xfrm>
            <a:off x="516836" y="1272209"/>
            <a:ext cx="1115833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Nunito ExtraLight" pitchFamily="2" charset="77"/>
              </a:rPr>
              <a:t>Hilary Mason </a:t>
            </a:r>
            <a:r>
              <a:rPr lang="pt-BR" sz="3200" dirty="0" err="1">
                <a:latin typeface="Nunito ExtraLight" pitchFamily="2" charset="77"/>
              </a:rPr>
              <a:t>and</a:t>
            </a:r>
            <a:r>
              <a:rPr lang="pt-BR" sz="3200" dirty="0">
                <a:latin typeface="Nunito ExtraLight" pitchFamily="2" charset="77"/>
              </a:rPr>
              <a:t> Chris </a:t>
            </a:r>
            <a:r>
              <a:rPr lang="pt-BR" sz="3200" dirty="0" err="1">
                <a:latin typeface="Nunito ExtraLight" pitchFamily="2" charset="77"/>
              </a:rPr>
              <a:t>Wiggins</a:t>
            </a:r>
            <a:r>
              <a:rPr lang="pt-BR" sz="3200" dirty="0">
                <a:latin typeface="Nunito ExtraLight" pitchFamily="2" charset="77"/>
              </a:rPr>
              <a:t> (2010)</a:t>
            </a:r>
          </a:p>
          <a:p>
            <a:endParaRPr lang="pt-BR" sz="3200" dirty="0">
              <a:latin typeface="Nunito ExtraLight" pitchFamily="2" charset="77"/>
            </a:endParaRPr>
          </a:p>
          <a:p>
            <a:pPr>
              <a:spcBef>
                <a:spcPts val="600"/>
              </a:spcBef>
              <a:buClr>
                <a:srgbClr val="FF5209"/>
              </a:buClr>
            </a:pPr>
            <a:r>
              <a:rPr lang="pt-BR" sz="2800" dirty="0">
                <a:latin typeface="Nunito ExtraLight" pitchFamily="2" charset="77"/>
              </a:rPr>
              <a:t>“Data </a:t>
            </a:r>
            <a:r>
              <a:rPr lang="pt-BR" sz="2800" dirty="0" err="1">
                <a:latin typeface="Nunito ExtraLight" pitchFamily="2" charset="77"/>
              </a:rPr>
              <a:t>science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is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clearly</a:t>
            </a:r>
            <a:r>
              <a:rPr lang="pt-BR" sz="2800" dirty="0">
                <a:latin typeface="Nunito ExtraLight" pitchFamily="2" charset="77"/>
              </a:rPr>
              <a:t> a </a:t>
            </a:r>
            <a:r>
              <a:rPr lang="pt-BR" sz="2800" dirty="0" err="1">
                <a:latin typeface="Nunito ExtraLight" pitchFamily="2" charset="77"/>
              </a:rPr>
              <a:t>blend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of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the</a:t>
            </a:r>
            <a:r>
              <a:rPr lang="pt-BR" sz="2800" dirty="0">
                <a:latin typeface="Nunito ExtraLight" pitchFamily="2" charset="77"/>
              </a:rPr>
              <a:t> hackers’ </a:t>
            </a:r>
            <a:r>
              <a:rPr lang="pt-BR" sz="2800" dirty="0" err="1">
                <a:latin typeface="Nunito ExtraLight" pitchFamily="2" charset="77"/>
              </a:rPr>
              <a:t>arts</a:t>
            </a:r>
            <a:r>
              <a:rPr lang="pt-BR" sz="2800" dirty="0">
                <a:latin typeface="Nunito ExtraLight" pitchFamily="2" charset="77"/>
              </a:rPr>
              <a:t>, </a:t>
            </a:r>
            <a:r>
              <a:rPr lang="pt-BR" sz="2800" dirty="0" err="1">
                <a:latin typeface="Nunito ExtraLight" pitchFamily="2" charset="77"/>
              </a:rPr>
              <a:t>statistics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and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machine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learning</a:t>
            </a:r>
            <a:r>
              <a:rPr lang="pt-BR" sz="2800" dirty="0">
                <a:latin typeface="Nunito ExtraLight" pitchFamily="2" charset="77"/>
              </a:rPr>
              <a:t> ...</a:t>
            </a:r>
          </a:p>
          <a:p>
            <a:pPr>
              <a:spcBef>
                <a:spcPts val="600"/>
              </a:spcBef>
              <a:buClr>
                <a:srgbClr val="FF5209"/>
              </a:buClr>
            </a:pPr>
            <a:r>
              <a:rPr lang="pt-BR" sz="2800" dirty="0">
                <a:latin typeface="Nunito ExtraLight" pitchFamily="2" charset="77"/>
              </a:rPr>
              <a:t>... </a:t>
            </a:r>
            <a:r>
              <a:rPr lang="pt-BR" sz="2800" dirty="0" err="1">
                <a:latin typeface="Nunito ExtraLight" pitchFamily="2" charset="77"/>
              </a:rPr>
              <a:t>and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the</a:t>
            </a:r>
            <a:r>
              <a:rPr lang="pt-BR" sz="2800" dirty="0">
                <a:latin typeface="Nunito ExtraLight" pitchFamily="2" charset="77"/>
              </a:rPr>
              <a:t> expertise in </a:t>
            </a:r>
            <a:r>
              <a:rPr lang="pt-BR" sz="2800" dirty="0" err="1">
                <a:latin typeface="Nunito ExtraLight" pitchFamily="2" charset="77"/>
              </a:rPr>
              <a:t>mathematics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and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the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domain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of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the</a:t>
            </a:r>
            <a:r>
              <a:rPr lang="pt-BR" sz="2800" dirty="0">
                <a:latin typeface="Nunito ExtraLight" pitchFamily="2" charset="77"/>
              </a:rPr>
              <a:t> data for </a:t>
            </a:r>
            <a:r>
              <a:rPr lang="pt-BR" sz="2800" dirty="0" err="1">
                <a:latin typeface="Nunito ExtraLight" pitchFamily="2" charset="77"/>
              </a:rPr>
              <a:t>the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analysis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to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be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interpretable</a:t>
            </a:r>
            <a:r>
              <a:rPr lang="pt-BR" sz="2800" dirty="0">
                <a:latin typeface="Nunito ExtraLight" pitchFamily="2" charset="77"/>
              </a:rPr>
              <a:t> ...</a:t>
            </a:r>
          </a:p>
          <a:p>
            <a:pPr>
              <a:spcBef>
                <a:spcPts val="600"/>
              </a:spcBef>
              <a:buClr>
                <a:srgbClr val="FF5209"/>
              </a:buClr>
            </a:pPr>
            <a:r>
              <a:rPr lang="pt-BR" sz="2800" dirty="0">
                <a:latin typeface="Nunito ExtraLight" pitchFamily="2" charset="77"/>
              </a:rPr>
              <a:t>... It </a:t>
            </a:r>
            <a:r>
              <a:rPr lang="pt-BR" sz="2800" dirty="0" err="1">
                <a:latin typeface="Nunito ExtraLight" pitchFamily="2" charset="77"/>
              </a:rPr>
              <a:t>requires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creative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decisions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and</a:t>
            </a:r>
            <a:r>
              <a:rPr lang="pt-BR" sz="2800" dirty="0">
                <a:latin typeface="Nunito ExtraLight" pitchFamily="2" charset="77"/>
              </a:rPr>
              <a:t> open-</a:t>
            </a:r>
            <a:r>
              <a:rPr lang="pt-BR" sz="2800" dirty="0" err="1">
                <a:latin typeface="Nunito ExtraLight" pitchFamily="2" charset="77"/>
              </a:rPr>
              <a:t>mindedness</a:t>
            </a:r>
            <a:r>
              <a:rPr lang="pt-BR" sz="2800" dirty="0">
                <a:latin typeface="Nunito ExtraLight" pitchFamily="2" charset="77"/>
              </a:rPr>
              <a:t> in a </a:t>
            </a:r>
            <a:r>
              <a:rPr lang="pt-BR" sz="2800" dirty="0" err="1">
                <a:latin typeface="Nunito ExtraLight" pitchFamily="2" charset="77"/>
              </a:rPr>
              <a:t>scientific</a:t>
            </a:r>
            <a:r>
              <a:rPr lang="pt-BR" sz="2800" dirty="0">
                <a:latin typeface="Nunito ExtraLight" pitchFamily="2" charset="77"/>
              </a:rPr>
              <a:t> </a:t>
            </a:r>
            <a:r>
              <a:rPr lang="pt-BR" sz="2800" dirty="0" err="1">
                <a:latin typeface="Nunito ExtraLight" pitchFamily="2" charset="77"/>
              </a:rPr>
              <a:t>context</a:t>
            </a:r>
            <a:r>
              <a:rPr lang="pt-BR" sz="2800" dirty="0">
                <a:latin typeface="Nunito ExtraLight" pitchFamily="2" charset="77"/>
              </a:rPr>
              <a:t>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F4120-E18E-204A-AB56-E89A10F9A443}"/>
              </a:ext>
            </a:extLst>
          </p:cNvPr>
          <p:cNvSpPr txBox="1"/>
          <p:nvPr/>
        </p:nvSpPr>
        <p:spPr>
          <a:xfrm>
            <a:off x="516836" y="6056272"/>
            <a:ext cx="6042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latin typeface="Nunito" pitchFamily="2" charset="77"/>
              </a:rPr>
              <a:t>http</a:t>
            </a:r>
            <a:r>
              <a:rPr lang="pt-BR" sz="1600" dirty="0">
                <a:latin typeface="Nunito" pitchFamily="2" charset="77"/>
              </a:rPr>
              <a:t>://</a:t>
            </a:r>
            <a:r>
              <a:rPr lang="pt-BR" sz="1600" dirty="0" err="1">
                <a:latin typeface="Nunito" pitchFamily="2" charset="77"/>
              </a:rPr>
              <a:t>www.dataists.com</a:t>
            </a:r>
            <a:r>
              <a:rPr lang="pt-BR" sz="1600" dirty="0">
                <a:latin typeface="Nunito" pitchFamily="2" charset="77"/>
              </a:rPr>
              <a:t>/2010/09/a-</a:t>
            </a:r>
            <a:r>
              <a:rPr lang="pt-BR" sz="1600" dirty="0" err="1">
                <a:latin typeface="Nunito" pitchFamily="2" charset="77"/>
              </a:rPr>
              <a:t>taxonomy</a:t>
            </a:r>
            <a:r>
              <a:rPr lang="pt-BR" sz="1600" dirty="0">
                <a:latin typeface="Nunito" pitchFamily="2" charset="77"/>
              </a:rPr>
              <a:t>-</a:t>
            </a:r>
            <a:r>
              <a:rPr lang="pt-BR" sz="1600" dirty="0" err="1">
                <a:latin typeface="Nunito" pitchFamily="2" charset="77"/>
              </a:rPr>
              <a:t>of</a:t>
            </a:r>
            <a:r>
              <a:rPr lang="pt-BR" sz="1600" dirty="0">
                <a:latin typeface="Nunito" pitchFamily="2" charset="77"/>
              </a:rPr>
              <a:t>-data-</a:t>
            </a:r>
            <a:r>
              <a:rPr lang="pt-BR" sz="1600" dirty="0" err="1">
                <a:latin typeface="Nunito" pitchFamily="2" charset="77"/>
              </a:rPr>
              <a:t>science</a:t>
            </a:r>
            <a:r>
              <a:rPr lang="pt-BR" sz="1600" dirty="0">
                <a:latin typeface="Nunito" pitchFamily="2" charset="77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85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4">
            <a:extLst>
              <a:ext uri="{FF2B5EF4-FFF2-40B4-BE49-F238E27FC236}">
                <a16:creationId xmlns:a16="http://schemas.microsoft.com/office/drawing/2014/main" id="{D2A704C2-B166-4243-83E9-DEE3B2569D6B}"/>
              </a:ext>
            </a:extLst>
          </p:cNvPr>
          <p:cNvSpPr txBox="1"/>
          <p:nvPr/>
        </p:nvSpPr>
        <p:spPr>
          <a:xfrm>
            <a:off x="4570271" y="350742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2400" b="1" dirty="0">
                <a:solidFill>
                  <a:srgbClr val="212138"/>
                </a:solidFill>
                <a:latin typeface="Nunito" pitchFamily="2" charset="77"/>
                <a:cs typeface="Segoe UI Semibold" panose="020B0702040204020203" pitchFamily="34" charset="0"/>
              </a:rPr>
              <a:t>DATA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ECA87-7D44-3449-B692-6EFD7094FF62}"/>
              </a:ext>
            </a:extLst>
          </p:cNvPr>
          <p:cNvSpPr txBox="1"/>
          <p:nvPr/>
        </p:nvSpPr>
        <p:spPr>
          <a:xfrm>
            <a:off x="516836" y="1272209"/>
            <a:ext cx="1115833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Nunito ExtraLight" pitchFamily="2" charset="77"/>
              </a:rPr>
              <a:t>Harvard Business </a:t>
            </a:r>
            <a:r>
              <a:rPr lang="pt-BR" sz="3600" dirty="0" err="1">
                <a:latin typeface="Nunito ExtraLight" pitchFamily="2" charset="77"/>
              </a:rPr>
              <a:t>Review</a:t>
            </a:r>
            <a:r>
              <a:rPr lang="pt-BR" sz="3600" dirty="0">
                <a:latin typeface="Nunito ExtraLight" pitchFamily="2" charset="77"/>
              </a:rPr>
              <a:t> (2012)</a:t>
            </a:r>
          </a:p>
          <a:p>
            <a:r>
              <a:rPr lang="pt-BR" sz="3600" dirty="0">
                <a:latin typeface="Nunito ExtraLight" pitchFamily="2" charset="77"/>
              </a:rPr>
              <a:t>Davenport </a:t>
            </a:r>
            <a:r>
              <a:rPr lang="pt-BR" sz="3600" dirty="0" err="1">
                <a:latin typeface="Nunito ExtraLight" pitchFamily="2" charset="77"/>
              </a:rPr>
              <a:t>and</a:t>
            </a:r>
            <a:r>
              <a:rPr lang="pt-BR" sz="3600" dirty="0">
                <a:latin typeface="Nunito ExtraLight" pitchFamily="2" charset="77"/>
              </a:rPr>
              <a:t> Patil</a:t>
            </a:r>
          </a:p>
          <a:p>
            <a:endParaRPr lang="pt-BR" sz="3200" dirty="0">
              <a:latin typeface="Nunito ExtraLight" pitchFamily="2" charset="77"/>
            </a:endParaRPr>
          </a:p>
          <a:p>
            <a:pPr>
              <a:spcBef>
                <a:spcPts val="600"/>
              </a:spcBef>
              <a:buClr>
                <a:srgbClr val="FF5209"/>
              </a:buClr>
            </a:pPr>
            <a:r>
              <a:rPr lang="pt-BR" sz="2800" b="1" dirty="0">
                <a:latin typeface="Nunito ExtraLight" pitchFamily="2" charset="77"/>
              </a:rPr>
              <a:t>Data </a:t>
            </a:r>
            <a:r>
              <a:rPr lang="pt-BR" sz="2800" b="1" dirty="0" err="1">
                <a:latin typeface="Nunito ExtraLight" pitchFamily="2" charset="77"/>
              </a:rPr>
              <a:t>Scientist</a:t>
            </a:r>
            <a:r>
              <a:rPr lang="pt-BR" sz="2800" b="1" dirty="0">
                <a:latin typeface="Nunito ExtraLight" pitchFamily="2" charset="77"/>
              </a:rPr>
              <a:t>: The </a:t>
            </a:r>
            <a:r>
              <a:rPr lang="pt-BR" sz="2800" b="1" dirty="0" err="1">
                <a:latin typeface="Nunito ExtraLight" pitchFamily="2" charset="77"/>
              </a:rPr>
              <a:t>Sexiest</a:t>
            </a:r>
            <a:r>
              <a:rPr lang="pt-BR" sz="2800" b="1" dirty="0">
                <a:latin typeface="Nunito ExtraLight" pitchFamily="2" charset="77"/>
              </a:rPr>
              <a:t> </a:t>
            </a:r>
            <a:r>
              <a:rPr lang="pt-BR" sz="2800" b="1" dirty="0" err="1">
                <a:latin typeface="Nunito ExtraLight" pitchFamily="2" charset="77"/>
              </a:rPr>
              <a:t>Job</a:t>
            </a:r>
            <a:r>
              <a:rPr lang="pt-BR" sz="2800" b="1" dirty="0">
                <a:latin typeface="Nunito ExtraLight" pitchFamily="2" charset="77"/>
              </a:rPr>
              <a:t> </a:t>
            </a:r>
            <a:r>
              <a:rPr lang="pt-BR" sz="2800" b="1" dirty="0" err="1">
                <a:latin typeface="Nunito ExtraLight" pitchFamily="2" charset="77"/>
              </a:rPr>
              <a:t>of</a:t>
            </a:r>
            <a:r>
              <a:rPr lang="pt-BR" sz="2800" b="1" dirty="0">
                <a:latin typeface="Nunito ExtraLight" pitchFamily="2" charset="77"/>
              </a:rPr>
              <a:t> </a:t>
            </a:r>
            <a:r>
              <a:rPr lang="pt-BR" sz="2800" b="1" dirty="0" err="1">
                <a:latin typeface="Nunito ExtraLight" pitchFamily="2" charset="77"/>
              </a:rPr>
              <a:t>the</a:t>
            </a:r>
            <a:r>
              <a:rPr lang="pt-BR" sz="2800" b="1" dirty="0">
                <a:latin typeface="Nunito ExtraLight" pitchFamily="2" charset="77"/>
              </a:rPr>
              <a:t> 21th </a:t>
            </a:r>
            <a:r>
              <a:rPr lang="pt-BR" sz="2800" b="1" dirty="0" err="1">
                <a:latin typeface="Nunito ExtraLight" pitchFamily="2" charset="77"/>
              </a:rPr>
              <a:t>Century</a:t>
            </a:r>
            <a:endParaRPr lang="pt-BR" sz="2800" b="1" dirty="0">
              <a:latin typeface="Nunito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692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071CE2-7E5D-654C-B914-E03579E45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888" y="1142967"/>
            <a:ext cx="6292985" cy="5068176"/>
          </a:xfrm>
          <a:prstGeom prst="rect">
            <a:avLst/>
          </a:prstGeom>
        </p:spPr>
      </p:pic>
      <p:sp>
        <p:nvSpPr>
          <p:cNvPr id="3" name="CaixaDeTexto 14">
            <a:extLst>
              <a:ext uri="{FF2B5EF4-FFF2-40B4-BE49-F238E27FC236}">
                <a16:creationId xmlns:a16="http://schemas.microsoft.com/office/drawing/2014/main" id="{9B94FB60-D6C5-4347-85B9-5E5C97F6625B}"/>
              </a:ext>
            </a:extLst>
          </p:cNvPr>
          <p:cNvSpPr txBox="1"/>
          <p:nvPr/>
        </p:nvSpPr>
        <p:spPr>
          <a:xfrm>
            <a:off x="4570271" y="350742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2400" b="1" dirty="0">
                <a:solidFill>
                  <a:srgbClr val="212138"/>
                </a:solidFill>
                <a:latin typeface="Nunito" pitchFamily="2" charset="77"/>
                <a:cs typeface="Segoe UI Semibold" panose="020B0702040204020203" pitchFamily="34" charset="0"/>
              </a:rPr>
              <a:t>DATA SCIENCE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FEDDA8-7CA4-AC41-AB2E-8770F8F87D99}"/>
              </a:ext>
            </a:extLst>
          </p:cNvPr>
          <p:cNvGrpSpPr/>
          <p:nvPr/>
        </p:nvGrpSpPr>
        <p:grpSpPr>
          <a:xfrm>
            <a:off x="7457873" y="2288700"/>
            <a:ext cx="3728936" cy="2825345"/>
            <a:chOff x="7457873" y="2288700"/>
            <a:chExt cx="3728936" cy="28253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8B37CD-1DC8-024C-864F-9D663BB3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1464" y="2288700"/>
              <a:ext cx="2825345" cy="2825345"/>
            </a:xfrm>
            <a:prstGeom prst="rect">
              <a:avLst/>
            </a:prstGeom>
          </p:spPr>
        </p:pic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00A141D3-568E-8E46-A246-2DD2B446B66A}"/>
                </a:ext>
              </a:extLst>
            </p:cNvPr>
            <p:cNvSpPr/>
            <p:nvPr/>
          </p:nvSpPr>
          <p:spPr>
            <a:xfrm>
              <a:off x="7457873" y="3132306"/>
              <a:ext cx="903591" cy="1089498"/>
            </a:xfrm>
            <a:prstGeom prst="rightArrow">
              <a:avLst/>
            </a:prstGeom>
            <a:solidFill>
              <a:srgbClr val="FF5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776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9" name="Picture 2" descr="File:Gartner logo.svg - Wikimedia Commons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08" y="5706955"/>
            <a:ext cx="1091406" cy="2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Imagem 2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61" y="5706955"/>
            <a:ext cx="1460500" cy="2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564577" y="5621627"/>
            <a:ext cx="4977114" cy="442515"/>
          </a:xfrm>
          <a:prstGeom prst="rect">
            <a:avLst/>
          </a:prstGeom>
          <a:noFill/>
          <a:ln>
            <a:solidFill>
              <a:srgbClr val="89BA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250"/>
          </a:p>
        </p:txBody>
      </p:sp>
      <p:sp>
        <p:nvSpPr>
          <p:cNvPr id="16" name="Retângulo 15"/>
          <p:cNvSpPr/>
          <p:nvPr/>
        </p:nvSpPr>
        <p:spPr>
          <a:xfrm>
            <a:off x="864195" y="1873250"/>
            <a:ext cx="3375423" cy="3111500"/>
          </a:xfrm>
          <a:prstGeom prst="rect">
            <a:avLst/>
          </a:prstGeom>
          <a:noFill/>
          <a:ln>
            <a:solidFill>
              <a:srgbClr val="89BA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3" tIns="57146" rIns="114293" bIns="57146" anchor="ctr"/>
          <a:lstStyle/>
          <a:p>
            <a:pPr algn="ctr" defTabSz="1212376">
              <a:defRPr/>
            </a:pPr>
            <a:endParaRPr lang="pt-BR" sz="2250"/>
          </a:p>
        </p:txBody>
      </p:sp>
      <p:sp>
        <p:nvSpPr>
          <p:cNvPr id="17" name="Retângulo 16"/>
          <p:cNvSpPr/>
          <p:nvPr/>
        </p:nvSpPr>
        <p:spPr>
          <a:xfrm>
            <a:off x="4408288" y="1873250"/>
            <a:ext cx="3375423" cy="3111500"/>
          </a:xfrm>
          <a:prstGeom prst="rect">
            <a:avLst/>
          </a:prstGeom>
          <a:noFill/>
          <a:ln>
            <a:solidFill>
              <a:srgbClr val="89BA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3" tIns="57146" rIns="114293" bIns="57146" anchor="ctr"/>
          <a:lstStyle/>
          <a:p>
            <a:pPr algn="ctr" defTabSz="1212376">
              <a:defRPr/>
            </a:pPr>
            <a:endParaRPr lang="pt-BR" sz="2250"/>
          </a:p>
        </p:txBody>
      </p:sp>
      <p:sp>
        <p:nvSpPr>
          <p:cNvPr id="18" name="Retângulo 17"/>
          <p:cNvSpPr/>
          <p:nvPr/>
        </p:nvSpPr>
        <p:spPr>
          <a:xfrm>
            <a:off x="7952382" y="1877219"/>
            <a:ext cx="3375423" cy="3105548"/>
          </a:xfrm>
          <a:prstGeom prst="rect">
            <a:avLst/>
          </a:prstGeom>
          <a:noFill/>
          <a:ln>
            <a:solidFill>
              <a:srgbClr val="89BA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3" tIns="57146" rIns="114293" bIns="57146" anchor="ctr"/>
          <a:lstStyle/>
          <a:p>
            <a:pPr algn="ctr" defTabSz="1212376">
              <a:defRPr/>
            </a:pPr>
            <a:endParaRPr lang="pt-BR" sz="2250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35664195-D1F9-7341-ACDE-116AC92AE89A}"/>
              </a:ext>
            </a:extLst>
          </p:cNvPr>
          <p:cNvSpPr txBox="1"/>
          <p:nvPr/>
        </p:nvSpPr>
        <p:spPr>
          <a:xfrm>
            <a:off x="4605019" y="3746230"/>
            <a:ext cx="30128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Nunito Light" pitchFamily="2" charset="77"/>
              </a:rPr>
              <a:t>Abordar os impactos das mudanças culturais orientada a dados e equipar seus colaboradores com informações chave, alinhadas com a experiência de trabalho.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FA42FDF8-43C4-5241-80A7-2CD90EAC3530}"/>
              </a:ext>
            </a:extLst>
          </p:cNvPr>
          <p:cNvSpPr txBox="1"/>
          <p:nvPr/>
        </p:nvSpPr>
        <p:spPr>
          <a:xfrm>
            <a:off x="8262790" y="3979910"/>
            <a:ext cx="2964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Nunito Light" pitchFamily="2" charset="77"/>
              </a:rPr>
              <a:t>Gerenciar as implicações éticas dos dados e análises incorporadas a uma cultura de data-</a:t>
            </a:r>
            <a:r>
              <a:rPr lang="pt-BR" sz="1400" dirty="0" err="1">
                <a:solidFill>
                  <a:schemeClr val="bg1"/>
                </a:solidFill>
                <a:latin typeface="Nunito Light" pitchFamily="2" charset="77"/>
              </a:rPr>
              <a:t>driven</a:t>
            </a:r>
            <a:r>
              <a:rPr lang="pt-BR" sz="1400" dirty="0">
                <a:solidFill>
                  <a:schemeClr val="bg1"/>
                </a:solidFill>
                <a:latin typeface="Nunito Light" pitchFamily="2" charset="77"/>
              </a:rPr>
              <a:t>.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F6F6973-DE68-0243-B27B-E3FF1B27115F}"/>
              </a:ext>
            </a:extLst>
          </p:cNvPr>
          <p:cNvSpPr txBox="1"/>
          <p:nvPr/>
        </p:nvSpPr>
        <p:spPr>
          <a:xfrm>
            <a:off x="1324584" y="3746230"/>
            <a:ext cx="25218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Nunito Light" pitchFamily="2" charset="77"/>
              </a:rPr>
              <a:t>Identificar e comunicar o valores através de dados, e tratar o dado como um capital priorizando o seu uso nas funções de negócios.</a:t>
            </a:r>
          </a:p>
        </p:txBody>
      </p:sp>
      <p:pic>
        <p:nvPicPr>
          <p:cNvPr id="22" name="Picture 5" descr="A picture containing tower&#10;&#10;Description automatically generated">
            <a:extLst>
              <a:ext uri="{FF2B5EF4-FFF2-40B4-BE49-F238E27FC236}">
                <a16:creationId xmlns:a16="http://schemas.microsoft.com/office/drawing/2014/main" id="{0E017E83-3EF2-7B44-9ED5-2519C7D70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96" y="1973554"/>
            <a:ext cx="2096655" cy="2096655"/>
          </a:xfrm>
          <a:prstGeom prst="rect">
            <a:avLst/>
          </a:prstGeom>
        </p:spPr>
      </p:pic>
      <p:pic>
        <p:nvPicPr>
          <p:cNvPr id="23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C3F77815-D25E-FF4D-96EB-68CF4B47B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98" y="1973554"/>
            <a:ext cx="2096655" cy="2096655"/>
          </a:xfrm>
          <a:prstGeom prst="rect">
            <a:avLst/>
          </a:prstGeom>
        </p:spPr>
      </p:pic>
      <p:pic>
        <p:nvPicPr>
          <p:cNvPr id="24" name="Picture 2" descr="A picture containing orange, drawing, knot, window&#10;&#10;Description automatically generated">
            <a:extLst>
              <a:ext uri="{FF2B5EF4-FFF2-40B4-BE49-F238E27FC236}">
                <a16:creationId xmlns:a16="http://schemas.microsoft.com/office/drawing/2014/main" id="{8D83EF83-B8FA-5E4B-BE1A-7CD09534A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36" y="2035899"/>
            <a:ext cx="1971964" cy="1971964"/>
          </a:xfrm>
          <a:prstGeom prst="rect">
            <a:avLst/>
          </a:prstGeom>
        </p:spPr>
      </p:pic>
      <p:sp>
        <p:nvSpPr>
          <p:cNvPr id="25" name="CaixaDeTexto 1">
            <a:extLst>
              <a:ext uri="{FF2B5EF4-FFF2-40B4-BE49-F238E27FC236}">
                <a16:creationId xmlns:a16="http://schemas.microsoft.com/office/drawing/2014/main" id="{3ADB7495-917E-DE42-B010-41B8F1A09A26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DATA-DRIVEN</a:t>
            </a:r>
          </a:p>
        </p:txBody>
      </p:sp>
      <p:sp>
        <p:nvSpPr>
          <p:cNvPr id="26" name="CaixaDeTexto 2">
            <a:extLst>
              <a:ext uri="{FF2B5EF4-FFF2-40B4-BE49-F238E27FC236}">
                <a16:creationId xmlns:a16="http://schemas.microsoft.com/office/drawing/2014/main" id="{757D695D-07AE-C144-9ABC-D39C59F6A707}"/>
              </a:ext>
            </a:extLst>
          </p:cNvPr>
          <p:cNvSpPr txBox="1"/>
          <p:nvPr/>
        </p:nvSpPr>
        <p:spPr>
          <a:xfrm>
            <a:off x="-43542" y="673482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89BAB1"/>
                </a:solidFill>
                <a:latin typeface="Nunito ExtraLight" panose="00000300000000000000" pitchFamily="2" charset="0"/>
              </a:rPr>
              <a:t>PILARES</a:t>
            </a:r>
          </a:p>
        </p:txBody>
      </p:sp>
    </p:spTree>
    <p:extLst>
      <p:ext uri="{BB962C8B-B14F-4D97-AF65-F5344CB8AC3E}">
        <p14:creationId xmlns:p14="http://schemas.microsoft.com/office/powerpoint/2010/main" val="445035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>
            <a:extLst>
              <a:ext uri="{FF2B5EF4-FFF2-40B4-BE49-F238E27FC236}">
                <a16:creationId xmlns:a16="http://schemas.microsoft.com/office/drawing/2014/main" id="{4021D0D7-5CE8-ED43-A03C-B22DBE127D64}"/>
              </a:ext>
            </a:extLst>
          </p:cNvPr>
          <p:cNvSpPr txBox="1"/>
          <p:nvPr/>
        </p:nvSpPr>
        <p:spPr>
          <a:xfrm>
            <a:off x="-43542" y="665015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89BAB1"/>
                </a:solidFill>
                <a:latin typeface="Nunito ExtraLight" panose="00000300000000000000" pitchFamily="2" charset="0"/>
                <a:cs typeface="Segoe UI Semibold" panose="020B0702040204020203" pitchFamily="34" charset="0"/>
              </a:rPr>
              <a:t>10 TENDÊNCIAS PARA 2020 - GARTNER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A73AFC7-1A2A-8041-94D5-A224CC61FEB8}"/>
              </a:ext>
            </a:extLst>
          </p:cNvPr>
          <p:cNvSpPr/>
          <p:nvPr/>
        </p:nvSpPr>
        <p:spPr>
          <a:xfrm>
            <a:off x="832104" y="2209275"/>
            <a:ext cx="1856232" cy="1097281"/>
          </a:xfrm>
          <a:prstGeom prst="roundRect">
            <a:avLst>
              <a:gd name="adj" fmla="val 11913"/>
            </a:avLst>
          </a:prstGeom>
          <a:noFill/>
          <a:ln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Nunito Light" pitchFamily="2" charset="77"/>
              </a:rPr>
              <a:t>IA mais inteligente, mais rápida e mais responsável</a:t>
            </a:r>
            <a:endParaRPr lang="pt-BR" sz="1050">
              <a:solidFill>
                <a:srgbClr val="FF5209"/>
              </a:solidFill>
              <a:latin typeface="Nunito Light" pitchFamily="2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E5C0E25-A605-954E-963C-9052DC77E3C4}"/>
              </a:ext>
            </a:extLst>
          </p:cNvPr>
          <p:cNvSpPr/>
          <p:nvPr/>
        </p:nvSpPr>
        <p:spPr>
          <a:xfrm>
            <a:off x="2977896" y="2209275"/>
            <a:ext cx="1856232" cy="1097281"/>
          </a:xfrm>
          <a:prstGeom prst="roundRect">
            <a:avLst>
              <a:gd name="adj" fmla="val 11913"/>
            </a:avLst>
          </a:prstGeom>
          <a:noFill/>
          <a:ln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Nunito Light" pitchFamily="2" charset="77"/>
              </a:rPr>
              <a:t>Declínio dos Dashboards</a:t>
            </a:r>
            <a:endParaRPr lang="pt-BR" sz="1050">
              <a:solidFill>
                <a:srgbClr val="FF5209"/>
              </a:solidFill>
              <a:latin typeface="Nunito Light" pitchFamily="2" charset="77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30CA92A-0D48-3B4B-88B9-8CE7097AEBDF}"/>
              </a:ext>
            </a:extLst>
          </p:cNvPr>
          <p:cNvSpPr/>
          <p:nvPr/>
        </p:nvSpPr>
        <p:spPr>
          <a:xfrm>
            <a:off x="5123688" y="2209275"/>
            <a:ext cx="1856232" cy="1097281"/>
          </a:xfrm>
          <a:prstGeom prst="roundRect">
            <a:avLst>
              <a:gd name="adj" fmla="val 11913"/>
            </a:avLst>
          </a:prstGeom>
          <a:noFill/>
          <a:ln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Nunito Light" pitchFamily="2" charset="77"/>
              </a:rPr>
              <a:t>Inteligência de Decisão</a:t>
            </a:r>
            <a:endParaRPr lang="pt-BR" sz="1050">
              <a:solidFill>
                <a:srgbClr val="FF5209"/>
              </a:solidFill>
              <a:latin typeface="Nunito Light" pitchFamily="2" charset="77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1D61867-A3A4-D946-8D35-DB8776EA0007}"/>
              </a:ext>
            </a:extLst>
          </p:cNvPr>
          <p:cNvSpPr/>
          <p:nvPr/>
        </p:nvSpPr>
        <p:spPr>
          <a:xfrm>
            <a:off x="7269480" y="2209275"/>
            <a:ext cx="1856232" cy="1097281"/>
          </a:xfrm>
          <a:prstGeom prst="roundRect">
            <a:avLst>
              <a:gd name="adj" fmla="val 11913"/>
            </a:avLst>
          </a:prstGeom>
          <a:noFill/>
          <a:ln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Nunito Light" pitchFamily="2" charset="77"/>
              </a:rPr>
              <a:t>X Analytics</a:t>
            </a:r>
            <a:endParaRPr lang="pt-BR" sz="1050">
              <a:solidFill>
                <a:srgbClr val="FF5209"/>
              </a:solidFill>
              <a:latin typeface="Nunito Light" pitchFamily="2" charset="77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47095E1-E79F-CE4C-B545-39A66D4B813A}"/>
              </a:ext>
            </a:extLst>
          </p:cNvPr>
          <p:cNvSpPr/>
          <p:nvPr/>
        </p:nvSpPr>
        <p:spPr>
          <a:xfrm>
            <a:off x="9415272" y="2209275"/>
            <a:ext cx="1856232" cy="1097281"/>
          </a:xfrm>
          <a:prstGeom prst="roundRect">
            <a:avLst>
              <a:gd name="adj" fmla="val 11913"/>
            </a:avLst>
          </a:prstGeom>
          <a:noFill/>
          <a:ln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Nunito Light" pitchFamily="2" charset="77"/>
              </a:rPr>
              <a:t>Gerenciamento de dados aumentado</a:t>
            </a:r>
            <a:endParaRPr lang="pt-BR" sz="1050">
              <a:solidFill>
                <a:srgbClr val="FF5209"/>
              </a:solidFill>
              <a:latin typeface="Nunito Light" pitchFamily="2" charset="77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53144E1-5ED8-0148-BC8A-E135943B81AE}"/>
              </a:ext>
            </a:extLst>
          </p:cNvPr>
          <p:cNvSpPr/>
          <p:nvPr/>
        </p:nvSpPr>
        <p:spPr>
          <a:xfrm>
            <a:off x="832104" y="3788139"/>
            <a:ext cx="1856232" cy="1097281"/>
          </a:xfrm>
          <a:prstGeom prst="roundRect">
            <a:avLst>
              <a:gd name="adj" fmla="val 11913"/>
            </a:avLst>
          </a:prstGeom>
          <a:noFill/>
          <a:ln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Nunito Light" pitchFamily="2" charset="77"/>
              </a:rPr>
              <a:t>A nuvem é um dado</a:t>
            </a:r>
            <a:endParaRPr lang="pt-BR" sz="1050">
              <a:solidFill>
                <a:srgbClr val="FF5209"/>
              </a:solidFill>
              <a:latin typeface="Nunito Light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56DC489-FCB3-4242-8FBE-ADF110815B12}"/>
              </a:ext>
            </a:extLst>
          </p:cNvPr>
          <p:cNvSpPr/>
          <p:nvPr/>
        </p:nvSpPr>
        <p:spPr>
          <a:xfrm>
            <a:off x="2977896" y="3788139"/>
            <a:ext cx="1856232" cy="1097281"/>
          </a:xfrm>
          <a:prstGeom prst="roundRect">
            <a:avLst>
              <a:gd name="adj" fmla="val 11913"/>
            </a:avLst>
          </a:prstGeom>
          <a:noFill/>
          <a:ln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Nunito Light" pitchFamily="2" charset="77"/>
              </a:rPr>
              <a:t>Mundos de Dados e Análises colidem</a:t>
            </a:r>
            <a:endParaRPr lang="pt-BR" sz="1050">
              <a:solidFill>
                <a:srgbClr val="FF5209"/>
              </a:solidFill>
              <a:latin typeface="Nunito Light" pitchFamily="2" charset="77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0249EE4-BD36-FE4D-9E26-CF7D7EFFA484}"/>
              </a:ext>
            </a:extLst>
          </p:cNvPr>
          <p:cNvSpPr/>
          <p:nvPr/>
        </p:nvSpPr>
        <p:spPr>
          <a:xfrm>
            <a:off x="5123688" y="3788139"/>
            <a:ext cx="1856232" cy="1097281"/>
          </a:xfrm>
          <a:prstGeom prst="roundRect">
            <a:avLst>
              <a:gd name="adj" fmla="val 11913"/>
            </a:avLst>
          </a:prstGeom>
          <a:noFill/>
          <a:ln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Nunito Light" pitchFamily="2" charset="77"/>
              </a:rPr>
              <a:t>Mercados e trocas de dados</a:t>
            </a:r>
            <a:endParaRPr lang="pt-BR" sz="1050">
              <a:solidFill>
                <a:srgbClr val="FF5209"/>
              </a:solidFill>
              <a:latin typeface="Nunito Light" pitchFamily="2" charset="77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24CD061-1B69-4F4F-837A-2E49A089D974}"/>
              </a:ext>
            </a:extLst>
          </p:cNvPr>
          <p:cNvSpPr/>
          <p:nvPr/>
        </p:nvSpPr>
        <p:spPr>
          <a:xfrm>
            <a:off x="7269480" y="3788139"/>
            <a:ext cx="1856232" cy="1097281"/>
          </a:xfrm>
          <a:prstGeom prst="roundRect">
            <a:avLst>
              <a:gd name="adj" fmla="val 11913"/>
            </a:avLst>
          </a:prstGeom>
          <a:noFill/>
          <a:ln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Nunito Light" pitchFamily="2" charset="77"/>
              </a:rPr>
              <a:t>Blockchain em dados e análises</a:t>
            </a:r>
            <a:endParaRPr lang="pt-BR" sz="1050">
              <a:solidFill>
                <a:srgbClr val="FF5209"/>
              </a:solidFill>
              <a:latin typeface="Nunito Light" pitchFamily="2" charset="77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2215D21-807E-F147-BCD1-E59E9C20EFEC}"/>
              </a:ext>
            </a:extLst>
          </p:cNvPr>
          <p:cNvSpPr/>
          <p:nvPr/>
        </p:nvSpPr>
        <p:spPr>
          <a:xfrm>
            <a:off x="9415272" y="3788139"/>
            <a:ext cx="1856232" cy="1097281"/>
          </a:xfrm>
          <a:prstGeom prst="roundRect">
            <a:avLst>
              <a:gd name="adj" fmla="val 11913"/>
            </a:avLst>
          </a:prstGeom>
          <a:noFill/>
          <a:ln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Nunito Light" pitchFamily="2" charset="77"/>
              </a:rPr>
              <a:t>Os relacionamentos formam a base do valor de dados e análises</a:t>
            </a:r>
            <a:endParaRPr lang="pt-BR" sz="1050">
              <a:solidFill>
                <a:srgbClr val="FF5209"/>
              </a:solidFill>
              <a:latin typeface="Nunito Light" pitchFamily="2" charset="77"/>
            </a:endParaRPr>
          </a:p>
        </p:txBody>
      </p:sp>
      <p:sp>
        <p:nvSpPr>
          <p:cNvPr id="15" name="CaixaDeTexto 1">
            <a:extLst>
              <a:ext uri="{FF2B5EF4-FFF2-40B4-BE49-F238E27FC236}">
                <a16:creationId xmlns:a16="http://schemas.microsoft.com/office/drawing/2014/main" id="{3ADB7495-917E-DE42-B010-41B8F1A09A26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DATA-DRIVEN</a:t>
            </a:r>
          </a:p>
        </p:txBody>
      </p:sp>
    </p:spTree>
    <p:extLst>
      <p:ext uri="{BB962C8B-B14F-4D97-AF65-F5344CB8AC3E}">
        <p14:creationId xmlns:p14="http://schemas.microsoft.com/office/powerpoint/2010/main" val="1892803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>
            <a:extLst>
              <a:ext uri="{FF2B5EF4-FFF2-40B4-BE49-F238E27FC236}">
                <a16:creationId xmlns:a16="http://schemas.microsoft.com/office/drawing/2014/main" id="{757D695D-07AE-C144-9ABC-D39C59F6A707}"/>
              </a:ext>
            </a:extLst>
          </p:cNvPr>
          <p:cNvSpPr txBox="1"/>
          <p:nvPr/>
        </p:nvSpPr>
        <p:spPr>
          <a:xfrm>
            <a:off x="-43542" y="673482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222239"/>
                </a:solidFill>
                <a:effectLst/>
                <a:uLnTx/>
                <a:uFillTx/>
                <a:latin typeface="Nunito ExtraLight" panose="00000300000000000000" pitchFamily="2" charset="0"/>
                <a:ea typeface="+mn-ea"/>
                <a:cs typeface="Segoe UI Semibold" panose="020B0702040204020203" pitchFamily="34" charset="0"/>
              </a:rPr>
              <a:t>DATA &amp; ANALYTICS</a:t>
            </a:r>
          </a:p>
        </p:txBody>
      </p:sp>
      <p:grpSp>
        <p:nvGrpSpPr>
          <p:cNvPr id="118" name="Agrupar 117"/>
          <p:cNvGrpSpPr/>
          <p:nvPr/>
        </p:nvGrpSpPr>
        <p:grpSpPr>
          <a:xfrm>
            <a:off x="1450333" y="1389520"/>
            <a:ext cx="9432716" cy="4804387"/>
            <a:chOff x="1450333" y="1389520"/>
            <a:chExt cx="9432716" cy="4804387"/>
          </a:xfrm>
        </p:grpSpPr>
        <p:grpSp>
          <p:nvGrpSpPr>
            <p:cNvPr id="109" name="Agrupar 108"/>
            <p:cNvGrpSpPr/>
            <p:nvPr/>
          </p:nvGrpSpPr>
          <p:grpSpPr>
            <a:xfrm>
              <a:off x="1450333" y="1389520"/>
              <a:ext cx="9432716" cy="4804387"/>
              <a:chOff x="1972861" y="1389521"/>
              <a:chExt cx="8875600" cy="4520630"/>
            </a:xfrm>
          </p:grpSpPr>
          <p:sp>
            <p:nvSpPr>
              <p:cNvPr id="90" name="Forma Livre 89"/>
              <p:cNvSpPr/>
              <p:nvPr/>
            </p:nvSpPr>
            <p:spPr>
              <a:xfrm>
                <a:off x="2300678" y="2370732"/>
                <a:ext cx="6682749" cy="2914541"/>
              </a:xfrm>
              <a:custGeom>
                <a:avLst/>
                <a:gdLst>
                  <a:gd name="connsiteX0" fmla="*/ 0 w 7547428"/>
                  <a:gd name="connsiteY0" fmla="*/ 3077029 h 3085092"/>
                  <a:gd name="connsiteX1" fmla="*/ 1524000 w 7547428"/>
                  <a:gd name="connsiteY1" fmla="*/ 3004457 h 3085092"/>
                  <a:gd name="connsiteX2" fmla="*/ 3599542 w 7547428"/>
                  <a:gd name="connsiteY2" fmla="*/ 2496457 h 3085092"/>
                  <a:gd name="connsiteX3" fmla="*/ 5950857 w 7547428"/>
                  <a:gd name="connsiteY3" fmla="*/ 1088571 h 3085092"/>
                  <a:gd name="connsiteX4" fmla="*/ 7547428 w 7547428"/>
                  <a:gd name="connsiteY4" fmla="*/ 0 h 3085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7428" h="3085092">
                    <a:moveTo>
                      <a:pt x="0" y="3077029"/>
                    </a:moveTo>
                    <a:cubicBezTo>
                      <a:pt x="462038" y="3089124"/>
                      <a:pt x="924076" y="3101219"/>
                      <a:pt x="1524000" y="3004457"/>
                    </a:cubicBezTo>
                    <a:cubicBezTo>
                      <a:pt x="2123924" y="2907695"/>
                      <a:pt x="2861733" y="2815771"/>
                      <a:pt x="3599542" y="2496457"/>
                    </a:cubicBezTo>
                    <a:cubicBezTo>
                      <a:pt x="4337351" y="2177143"/>
                      <a:pt x="5292876" y="1504647"/>
                      <a:pt x="5950857" y="1088571"/>
                    </a:cubicBezTo>
                    <a:cubicBezTo>
                      <a:pt x="6608838" y="672495"/>
                      <a:pt x="7131352" y="12095"/>
                      <a:pt x="754742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cxnSp>
            <p:nvCxnSpPr>
              <p:cNvPr id="51" name="Conector reto 50"/>
              <p:cNvCxnSpPr/>
              <p:nvPr/>
            </p:nvCxnSpPr>
            <p:spPr>
              <a:xfrm>
                <a:off x="5113117" y="2041121"/>
                <a:ext cx="0" cy="362050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Retângulo 1"/>
              <p:cNvSpPr/>
              <p:nvPr/>
            </p:nvSpPr>
            <p:spPr>
              <a:xfrm>
                <a:off x="2190922" y="4646080"/>
                <a:ext cx="728809" cy="4533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Dados não Tratados</a:t>
                </a:r>
              </a:p>
            </p:txBody>
          </p:sp>
          <p:sp>
            <p:nvSpPr>
              <p:cNvPr id="10" name="Retângulo 9"/>
              <p:cNvSpPr/>
              <p:nvPr/>
            </p:nvSpPr>
            <p:spPr>
              <a:xfrm>
                <a:off x="2814776" y="4525197"/>
                <a:ext cx="805169" cy="4533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Dados Limpos</a:t>
                </a:r>
              </a:p>
            </p:txBody>
          </p:sp>
          <p:sp>
            <p:nvSpPr>
              <p:cNvPr id="12" name="Retângulo 11"/>
              <p:cNvSpPr/>
              <p:nvPr/>
            </p:nvSpPr>
            <p:spPr>
              <a:xfrm>
                <a:off x="3436766" y="4419423"/>
                <a:ext cx="805169" cy="4533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Relatórios Padrão</a:t>
                </a:r>
              </a:p>
            </p:txBody>
          </p:sp>
          <p:sp>
            <p:nvSpPr>
              <p:cNvPr id="13" name="Retângulo 12"/>
              <p:cNvSpPr/>
              <p:nvPr/>
            </p:nvSpPr>
            <p:spPr>
              <a:xfrm>
                <a:off x="4277745" y="4143658"/>
                <a:ext cx="866940" cy="57419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Relatórios Ad-Hoc e OLAP</a:t>
                </a:r>
              </a:p>
            </p:txBody>
          </p:sp>
          <p:sp>
            <p:nvSpPr>
              <p:cNvPr id="14" name="Retângulo 13"/>
              <p:cNvSpPr/>
              <p:nvPr/>
            </p:nvSpPr>
            <p:spPr>
              <a:xfrm>
                <a:off x="3745102" y="3787023"/>
                <a:ext cx="1065285" cy="1836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Descritivo</a:t>
                </a:r>
              </a:p>
            </p:txBody>
          </p:sp>
          <p:sp>
            <p:nvSpPr>
              <p:cNvPr id="16" name="Retângulo 15"/>
              <p:cNvSpPr/>
              <p:nvPr/>
            </p:nvSpPr>
            <p:spPr>
              <a:xfrm>
                <a:off x="5599467" y="2800792"/>
                <a:ext cx="1065285" cy="2175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Preditivo</a:t>
                </a:r>
              </a:p>
            </p:txBody>
          </p:sp>
          <p:sp>
            <p:nvSpPr>
              <p:cNvPr id="17" name="Retângulo 16"/>
              <p:cNvSpPr/>
              <p:nvPr/>
            </p:nvSpPr>
            <p:spPr>
              <a:xfrm>
                <a:off x="5215259" y="3774456"/>
                <a:ext cx="805169" cy="4533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Modelagem Estatística</a:t>
                </a:r>
              </a:p>
            </p:txBody>
          </p:sp>
          <p:sp>
            <p:nvSpPr>
              <p:cNvPr id="18" name="Retângulo 17"/>
              <p:cNvSpPr/>
              <p:nvPr/>
            </p:nvSpPr>
            <p:spPr>
              <a:xfrm>
                <a:off x="6260868" y="3088688"/>
                <a:ext cx="805169" cy="4533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Modelagem Preditiva</a:t>
                </a:r>
              </a:p>
            </p:txBody>
          </p:sp>
          <p:sp>
            <p:nvSpPr>
              <p:cNvPr id="20" name="Retângulo 19"/>
              <p:cNvSpPr/>
              <p:nvPr/>
            </p:nvSpPr>
            <p:spPr>
              <a:xfrm>
                <a:off x="7265100" y="2425228"/>
                <a:ext cx="1065285" cy="2175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Otimização</a:t>
                </a:r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7265100" y="2038901"/>
                <a:ext cx="1065285" cy="2175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Prescritivo</a:t>
                </a:r>
              </a:p>
            </p:txBody>
          </p:sp>
          <p:sp>
            <p:nvSpPr>
              <p:cNvPr id="22" name="Retângulo 21"/>
              <p:cNvSpPr/>
              <p:nvPr/>
            </p:nvSpPr>
            <p:spPr>
              <a:xfrm>
                <a:off x="2555327" y="2011647"/>
                <a:ext cx="2300267" cy="3144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Segoe UI Semibold" panose="020B0702040204020203" pitchFamily="34" charset="0"/>
                  </a:rPr>
                  <a:t>Humanos Tomam Decisões</a:t>
                </a:r>
              </a:p>
            </p:txBody>
          </p:sp>
          <p:sp>
            <p:nvSpPr>
              <p:cNvPr id="23" name="Retângulo 22"/>
              <p:cNvSpPr/>
              <p:nvPr/>
            </p:nvSpPr>
            <p:spPr>
              <a:xfrm>
                <a:off x="8432391" y="4250101"/>
                <a:ext cx="2416070" cy="2942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Segoe UI Semibold" panose="020B0702040204020203" pitchFamily="34" charset="0"/>
                  </a:rPr>
                  <a:t>Maquinas Tomam Decisões</a:t>
                </a:r>
              </a:p>
            </p:txBody>
          </p:sp>
          <p:sp>
            <p:nvSpPr>
              <p:cNvPr id="25" name="Retângulo 24"/>
              <p:cNvSpPr/>
              <p:nvPr/>
            </p:nvSpPr>
            <p:spPr>
              <a:xfrm>
                <a:off x="4769715" y="5314716"/>
                <a:ext cx="1492226" cy="165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O que Aconteceu?</a:t>
                </a:r>
              </a:p>
            </p:txBody>
          </p:sp>
          <p:sp>
            <p:nvSpPr>
              <p:cNvPr id="26" name="Retângulo 25"/>
              <p:cNvSpPr/>
              <p:nvPr/>
            </p:nvSpPr>
            <p:spPr>
              <a:xfrm>
                <a:off x="5473757" y="4921501"/>
                <a:ext cx="1998879" cy="2014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Por que isto Aconteceu?</a:t>
                </a:r>
              </a:p>
            </p:txBody>
          </p:sp>
          <p:sp>
            <p:nvSpPr>
              <p:cNvPr id="27" name="Retângulo 26"/>
              <p:cNvSpPr/>
              <p:nvPr/>
            </p:nvSpPr>
            <p:spPr>
              <a:xfrm>
                <a:off x="6671108" y="4255602"/>
                <a:ext cx="1792966" cy="180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O que vai Acontecer ?</a:t>
                </a:r>
              </a:p>
            </p:txBody>
          </p:sp>
          <p:sp>
            <p:nvSpPr>
              <p:cNvPr id="28" name="Retângulo 27"/>
              <p:cNvSpPr/>
              <p:nvPr/>
            </p:nvSpPr>
            <p:spPr>
              <a:xfrm>
                <a:off x="7684715" y="3799398"/>
                <a:ext cx="2612711" cy="254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Qual é o melhor que vai acontecer ?</a:t>
                </a:r>
              </a:p>
            </p:txBody>
          </p:sp>
          <p:sp>
            <p:nvSpPr>
              <p:cNvPr id="29" name="Retângulo 28"/>
              <p:cNvSpPr/>
              <p:nvPr/>
            </p:nvSpPr>
            <p:spPr>
              <a:xfrm>
                <a:off x="4949711" y="5734746"/>
                <a:ext cx="1919338" cy="1754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Segoe UI Semibold" panose="020B0702040204020203" pitchFamily="34" charset="0"/>
                  </a:rPr>
                  <a:t>Analytics</a:t>
                </a:r>
                <a:r>
                  <a:rPr kumimoji="0" lang="pt-B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Segoe UI Semibold" panose="020B0702040204020203" pitchFamily="34" charset="0"/>
                  </a:rPr>
                  <a:t> Maturidade</a:t>
                </a:r>
              </a:p>
            </p:txBody>
          </p:sp>
          <p:sp>
            <p:nvSpPr>
              <p:cNvPr id="30" name="Retângulo 29"/>
              <p:cNvSpPr/>
              <p:nvPr/>
            </p:nvSpPr>
            <p:spPr>
              <a:xfrm rot="16200000">
                <a:off x="974581" y="3333734"/>
                <a:ext cx="2189742" cy="1931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Segoe UI Semibold" panose="020B0702040204020203" pitchFamily="34" charset="0"/>
                  </a:rPr>
                  <a:t>Vantagem Competitiva</a:t>
                </a:r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2379444" y="5147242"/>
                <a:ext cx="294654" cy="27166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2" name="Elipse 31"/>
              <p:cNvSpPr/>
              <p:nvPr/>
            </p:nvSpPr>
            <p:spPr>
              <a:xfrm>
                <a:off x="3003119" y="5082583"/>
                <a:ext cx="379991" cy="360250"/>
              </a:xfrm>
              <a:prstGeom prst="ellips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3" name="Elipse 32"/>
              <p:cNvSpPr/>
              <p:nvPr/>
            </p:nvSpPr>
            <p:spPr>
              <a:xfrm>
                <a:off x="3599066" y="4904347"/>
                <a:ext cx="510783" cy="47867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4406786" y="4630839"/>
                <a:ext cx="633760" cy="64407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" name="Elipse 34"/>
              <p:cNvSpPr/>
              <p:nvPr/>
            </p:nvSpPr>
            <p:spPr>
              <a:xfrm>
                <a:off x="5229903" y="4216182"/>
                <a:ext cx="739393" cy="691064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6" name="Elipse 35"/>
              <p:cNvSpPr/>
              <p:nvPr/>
            </p:nvSpPr>
            <p:spPr>
              <a:xfrm>
                <a:off x="6265743" y="3523580"/>
                <a:ext cx="817289" cy="775021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7356090" y="2709558"/>
                <a:ext cx="938712" cy="89318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cxnSp>
            <p:nvCxnSpPr>
              <p:cNvPr id="44" name="Conector Angulado 43"/>
              <p:cNvCxnSpPr>
                <a:stCxn id="33" idx="4"/>
              </p:cNvCxnSpPr>
              <p:nvPr/>
            </p:nvCxnSpPr>
            <p:spPr>
              <a:xfrm rot="16200000" flipH="1">
                <a:off x="4935149" y="4302329"/>
                <a:ext cx="116272" cy="2277653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flipV="1">
                <a:off x="4716477" y="5285273"/>
                <a:ext cx="0" cy="1946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Chave Direita 51"/>
              <p:cNvSpPr/>
              <p:nvPr/>
            </p:nvSpPr>
            <p:spPr>
              <a:xfrm rot="16200000">
                <a:off x="4176431" y="3387848"/>
                <a:ext cx="216514" cy="1443688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53" name="Chave Direita 52"/>
              <p:cNvSpPr/>
              <p:nvPr/>
            </p:nvSpPr>
            <p:spPr>
              <a:xfrm rot="16200000">
                <a:off x="6012495" y="2188163"/>
                <a:ext cx="221104" cy="1885979"/>
              </a:xfrm>
              <a:prstGeom prst="rightBrace">
                <a:avLst>
                  <a:gd name="adj1" fmla="val 8333"/>
                  <a:gd name="adj2" fmla="val 51169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57" name="Chave Direita 56"/>
              <p:cNvSpPr/>
              <p:nvPr/>
            </p:nvSpPr>
            <p:spPr>
              <a:xfrm rot="16200000">
                <a:off x="7691750" y="1920432"/>
                <a:ext cx="160150" cy="927664"/>
              </a:xfrm>
              <a:prstGeom prst="rightBrace">
                <a:avLst>
                  <a:gd name="adj1" fmla="val 8333"/>
                  <a:gd name="adj2" fmla="val 50347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cxnSp>
            <p:nvCxnSpPr>
              <p:cNvPr id="59" name="Conector Angulado 58"/>
              <p:cNvCxnSpPr/>
              <p:nvPr/>
            </p:nvCxnSpPr>
            <p:spPr>
              <a:xfrm rot="16200000" flipH="1">
                <a:off x="6411042" y="4095806"/>
                <a:ext cx="232542" cy="1855424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Angulado 60"/>
              <p:cNvCxnSpPr>
                <a:stCxn id="36" idx="4"/>
              </p:cNvCxnSpPr>
              <p:nvPr/>
            </p:nvCxnSpPr>
            <p:spPr>
              <a:xfrm rot="16200000" flipH="1">
                <a:off x="7383606" y="3589382"/>
                <a:ext cx="142833" cy="1561269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Angulado 62"/>
              <p:cNvCxnSpPr>
                <a:stCxn id="37" idx="4"/>
              </p:cNvCxnSpPr>
              <p:nvPr/>
            </p:nvCxnSpPr>
            <p:spPr>
              <a:xfrm rot="16200000" flipH="1">
                <a:off x="8777784" y="2650406"/>
                <a:ext cx="405931" cy="2310609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de Seta Reta 64"/>
              <p:cNvCxnSpPr/>
              <p:nvPr/>
            </p:nvCxnSpPr>
            <p:spPr>
              <a:xfrm flipV="1">
                <a:off x="2233738" y="1741443"/>
                <a:ext cx="0" cy="39201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de Seta Reta 66"/>
              <p:cNvCxnSpPr/>
              <p:nvPr/>
            </p:nvCxnSpPr>
            <p:spPr>
              <a:xfrm flipV="1">
                <a:off x="2233738" y="5615561"/>
                <a:ext cx="7351285" cy="482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Elipse 75"/>
              <p:cNvSpPr/>
              <p:nvPr/>
            </p:nvSpPr>
            <p:spPr>
              <a:xfrm>
                <a:off x="4238433" y="3082699"/>
                <a:ext cx="510783" cy="478673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cxnSp>
            <p:nvCxnSpPr>
              <p:cNvPr id="80" name="Conector de Seta Reta 79"/>
              <p:cNvCxnSpPr>
                <a:endCxn id="76" idx="6"/>
              </p:cNvCxnSpPr>
              <p:nvPr/>
            </p:nvCxnSpPr>
            <p:spPr>
              <a:xfrm flipH="1" flipV="1">
                <a:off x="4749217" y="3322036"/>
                <a:ext cx="1542799" cy="4203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tângulo 80"/>
              <p:cNvSpPr/>
              <p:nvPr/>
            </p:nvSpPr>
            <p:spPr>
              <a:xfrm>
                <a:off x="3902552" y="2674517"/>
                <a:ext cx="1194408" cy="4533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Análise Inteligente / Aumentada</a:t>
                </a:r>
              </a:p>
            </p:txBody>
          </p:sp>
          <p:sp>
            <p:nvSpPr>
              <p:cNvPr id="88" name="Elipse 87"/>
              <p:cNvSpPr/>
              <p:nvPr/>
            </p:nvSpPr>
            <p:spPr>
              <a:xfrm>
                <a:off x="8621990" y="1743651"/>
                <a:ext cx="1160772" cy="103033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tângulo 88"/>
              <p:cNvSpPr/>
              <p:nvPr/>
            </p:nvSpPr>
            <p:spPr>
              <a:xfrm>
                <a:off x="8690654" y="1389521"/>
                <a:ext cx="1065285" cy="2175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unito" panose="00000500000000000000" pitchFamily="2" charset="0"/>
                    <a:ea typeface="+mn-ea"/>
                    <a:cs typeface="+mn-cs"/>
                  </a:rPr>
                  <a:t>Sistema Autônomo</a:t>
                </a:r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9527079" y="3206250"/>
                <a:ext cx="510783" cy="478673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cxnSp>
            <p:nvCxnSpPr>
              <p:cNvPr id="96" name="Conector de Seta Reta 95"/>
              <p:cNvCxnSpPr>
                <a:endCxn id="94" idx="2"/>
              </p:cNvCxnSpPr>
              <p:nvPr/>
            </p:nvCxnSpPr>
            <p:spPr>
              <a:xfrm flipV="1">
                <a:off x="7070912" y="3445587"/>
                <a:ext cx="2456168" cy="3429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Retângulo 97"/>
            <p:cNvSpPr/>
            <p:nvPr/>
          </p:nvSpPr>
          <p:spPr>
            <a:xfrm>
              <a:off x="9106137" y="2845679"/>
              <a:ext cx="1288019" cy="4858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unito" panose="00000500000000000000" pitchFamily="2" charset="0"/>
                  <a:ea typeface="+mn-ea"/>
                  <a:cs typeface="+mn-cs"/>
                </a:rPr>
                <a:t>Interface Maquina -Homem</a:t>
              </a:r>
            </a:p>
          </p:txBody>
        </p:sp>
      </p:grpSp>
      <p:sp>
        <p:nvSpPr>
          <p:cNvPr id="54" name="CaixaDeTexto 1">
            <a:extLst>
              <a:ext uri="{FF2B5EF4-FFF2-40B4-BE49-F238E27FC236}">
                <a16:creationId xmlns:a16="http://schemas.microsoft.com/office/drawing/2014/main" id="{3ADB7495-917E-DE42-B010-41B8F1A09A26}"/>
              </a:ext>
            </a:extLst>
          </p:cNvPr>
          <p:cNvSpPr txBox="1"/>
          <p:nvPr/>
        </p:nvSpPr>
        <p:spPr>
          <a:xfrm>
            <a:off x="50984" y="303097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DATA-DRIVEN</a:t>
            </a:r>
          </a:p>
        </p:txBody>
      </p:sp>
      <p:sp>
        <p:nvSpPr>
          <p:cNvPr id="55" name="CaixaDeTexto 2">
            <a:extLst>
              <a:ext uri="{FF2B5EF4-FFF2-40B4-BE49-F238E27FC236}">
                <a16:creationId xmlns:a16="http://schemas.microsoft.com/office/drawing/2014/main" id="{757D695D-07AE-C144-9ABC-D39C59F6A707}"/>
              </a:ext>
            </a:extLst>
          </p:cNvPr>
          <p:cNvSpPr txBox="1"/>
          <p:nvPr/>
        </p:nvSpPr>
        <p:spPr>
          <a:xfrm>
            <a:off x="50984" y="686984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89BAB1"/>
                </a:solidFill>
                <a:latin typeface="Nunito ExtraLight" panose="00000300000000000000" pitchFamily="2" charset="0"/>
              </a:rPr>
              <a:t>NIVEIS DE MATURIDADE</a:t>
            </a:r>
          </a:p>
        </p:txBody>
      </p:sp>
    </p:spTree>
    <p:extLst>
      <p:ext uri="{BB962C8B-B14F-4D97-AF65-F5344CB8AC3E}">
        <p14:creationId xmlns:p14="http://schemas.microsoft.com/office/powerpoint/2010/main" val="416114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id="{3ADB7495-917E-DE42-B010-41B8F1A09A26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DATA-DRIVEN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757D695D-07AE-C144-9ABC-D39C59F6A707}"/>
              </a:ext>
            </a:extLst>
          </p:cNvPr>
          <p:cNvSpPr txBox="1"/>
          <p:nvPr/>
        </p:nvSpPr>
        <p:spPr>
          <a:xfrm>
            <a:off x="-43542" y="673482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89BAB1"/>
                </a:solidFill>
                <a:latin typeface="Nunito ExtraLight" panose="00000300000000000000" pitchFamily="2" charset="0"/>
              </a:rPr>
              <a:t>CONCEITOS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111BD-8FC4-FB4A-8386-6129E519C4E3}"/>
              </a:ext>
            </a:extLst>
          </p:cNvPr>
          <p:cNvSpPr txBox="1"/>
          <p:nvPr/>
        </p:nvSpPr>
        <p:spPr>
          <a:xfrm>
            <a:off x="939594" y="5441194"/>
            <a:ext cx="2716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latin typeface="Nunito Light" pitchFamily="2" charset="77"/>
              </a:rPr>
              <a:t>Compreende a essência de dados e analytics e como ambos podem ser efetivamente usados no negócio da organização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64195-D1F9-7341-ACDE-116AC92AE89A}"/>
              </a:ext>
            </a:extLst>
          </p:cNvPr>
          <p:cNvSpPr txBox="1"/>
          <p:nvPr/>
        </p:nvSpPr>
        <p:spPr>
          <a:xfrm>
            <a:off x="4547042" y="2724491"/>
            <a:ext cx="2521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latin typeface="Nunito Light" pitchFamily="2" charset="77"/>
              </a:rPr>
              <a:t>Empodera os membros da organização para usar dados para elevar a qualidade das suas tarefas diárias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42FDF8-43C4-5241-80A7-2CD90EAC3530}"/>
              </a:ext>
            </a:extLst>
          </p:cNvPr>
          <p:cNvSpPr txBox="1"/>
          <p:nvPr/>
        </p:nvSpPr>
        <p:spPr>
          <a:xfrm>
            <a:off x="8057282" y="2775968"/>
            <a:ext cx="2964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latin typeface="Nunito Light" pitchFamily="2" charset="77"/>
              </a:rPr>
              <a:t>Framework que apoia os membros da organização a colaborar com o intuito de evidenciar dados como centro da tomada de decisão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F6973-DE68-0243-B27B-E3FF1B27115F}"/>
              </a:ext>
            </a:extLst>
          </p:cNvPr>
          <p:cNvSpPr txBox="1"/>
          <p:nvPr/>
        </p:nvSpPr>
        <p:spPr>
          <a:xfrm>
            <a:off x="1036801" y="2720182"/>
            <a:ext cx="2521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Nunito Light" pitchFamily="2" charset="77"/>
              </a:rPr>
              <a:t>Trata o dado como principal recurso para alavancar a geração de insights na organização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FF921-A9CD-614A-A0E6-ABED7085B170}"/>
              </a:ext>
            </a:extLst>
          </p:cNvPr>
          <p:cNvSpPr txBox="1"/>
          <p:nvPr/>
        </p:nvSpPr>
        <p:spPr>
          <a:xfrm>
            <a:off x="4529577" y="5441194"/>
            <a:ext cx="2521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latin typeface="Nunito Light" pitchFamily="2" charset="77"/>
              </a:rPr>
              <a:t>Monitora de perto a performance da organização e seus drivers, com dados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9B183F-F0E0-954D-B6D7-40B6259830C3}"/>
              </a:ext>
            </a:extLst>
          </p:cNvPr>
          <p:cNvSpPr txBox="1"/>
          <p:nvPr/>
        </p:nvSpPr>
        <p:spPr>
          <a:xfrm>
            <a:off x="8278669" y="5441194"/>
            <a:ext cx="25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latin typeface="Nunito Light" pitchFamily="2" charset="77"/>
              </a:rPr>
              <a:t>Transforma dados e analytics em produtos e serviços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D3CA5A6-481F-104A-9C74-54E7A0F07E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860" y="1108207"/>
            <a:ext cx="1667761" cy="1667761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36652F9-813B-1649-918A-38D554205B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718" y="1150368"/>
            <a:ext cx="1625600" cy="1625600"/>
          </a:xfrm>
          <a:prstGeom prst="rect">
            <a:avLst/>
          </a:prstGeom>
        </p:spPr>
      </p:pic>
      <p:pic>
        <p:nvPicPr>
          <p:cNvPr id="15" name="Picture 1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8E4A742-91B7-C04A-9C61-289EFBDB85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812" y="1128755"/>
            <a:ext cx="1625600" cy="162560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65022BD2-AAD4-054C-B6DF-D944CC2AED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937" y="3901212"/>
            <a:ext cx="1509160" cy="150916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B4C4EBE7-503D-004A-B963-0372B82BB4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053" y="3901212"/>
            <a:ext cx="1509161" cy="1509161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E8F4237C-F11E-4B45-ABF1-02D53BF11D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030" y="3942307"/>
            <a:ext cx="1509161" cy="150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16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16FF2A-7E3D-B649-A816-81729F5BEF90}"/>
              </a:ext>
            </a:extLst>
          </p:cNvPr>
          <p:cNvSpPr txBox="1"/>
          <p:nvPr/>
        </p:nvSpPr>
        <p:spPr>
          <a:xfrm>
            <a:off x="6745705" y="2361962"/>
            <a:ext cx="5446295" cy="15350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400"/>
              </a:lnSpc>
            </a:pPr>
            <a:r>
              <a:rPr lang="en-US" altLang="ko-KR" sz="6000" dirty="0" err="1">
                <a:solidFill>
                  <a:srgbClr val="FF5209"/>
                </a:solidFill>
                <a:latin typeface="Nunito" pitchFamily="2" charset="77"/>
                <a:cs typeface="Arial" pitchFamily="34" charset="0"/>
              </a:rPr>
              <a:t>Visão</a:t>
            </a:r>
            <a:r>
              <a:rPr lang="en-US" altLang="ko-KR" sz="6000" dirty="0">
                <a:solidFill>
                  <a:srgbClr val="FF5209"/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6000" dirty="0" err="1">
                <a:solidFill>
                  <a:srgbClr val="FF5209"/>
                </a:solidFill>
                <a:latin typeface="Nunito" pitchFamily="2" charset="77"/>
                <a:cs typeface="Arial" pitchFamily="34" charset="0"/>
              </a:rPr>
              <a:t>Estrutural</a:t>
            </a:r>
            <a:endParaRPr lang="ko-KR" altLang="en-US" sz="6000" dirty="0">
              <a:solidFill>
                <a:srgbClr val="FF5209"/>
              </a:solidFill>
              <a:latin typeface="Nunito" pitchFamily="2" charset="77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EED78-D017-D94D-BE5B-5B9BEB2852D5}"/>
              </a:ext>
            </a:extLst>
          </p:cNvPr>
          <p:cNvSpPr txBox="1"/>
          <p:nvPr/>
        </p:nvSpPr>
        <p:spPr>
          <a:xfrm>
            <a:off x="6785881" y="3710992"/>
            <a:ext cx="5234883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Como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é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o pipeline de um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projeto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de Data Science,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como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funciona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a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implantação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de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cultura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data-driven e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como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se integra com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outras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áreas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BF08C-BAF6-8E45-99E7-93D43F25E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6" y="356316"/>
            <a:ext cx="6388865" cy="63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87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57A01EF-18EF-6C43-A766-0D287BD2F615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DATALAB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21C1EC6-7853-7842-931B-88FA88E5D9BA}"/>
              </a:ext>
            </a:extLst>
          </p:cNvPr>
          <p:cNvSpPr txBox="1"/>
          <p:nvPr/>
        </p:nvSpPr>
        <p:spPr>
          <a:xfrm>
            <a:off x="-43542" y="665015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89BAB1"/>
                </a:solidFill>
                <a:latin typeface="Nunito ExtraLight" panose="00000300000000000000" pitchFamily="2" charset="0"/>
                <a:cs typeface="Segoe UI Semibold" panose="020B0702040204020203" pitchFamily="34" charset="0"/>
              </a:rPr>
              <a:t>FRAMEWORK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6D9D0-127E-A641-9CB2-0D390271BF37}"/>
              </a:ext>
            </a:extLst>
          </p:cNvPr>
          <p:cNvSpPr/>
          <p:nvPr/>
        </p:nvSpPr>
        <p:spPr>
          <a:xfrm>
            <a:off x="1571757" y="2463861"/>
            <a:ext cx="9082355" cy="688368"/>
          </a:xfrm>
          <a:prstGeom prst="rect">
            <a:avLst/>
          </a:prstGeom>
          <a:noFill/>
          <a:ln w="9525"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900" dirty="0">
                <a:latin typeface="Nunito ExtraLight" pitchFamily="2" charset="77"/>
              </a:rPr>
              <a:t>GOVERNANÇA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498A4E-FE00-0747-AEFC-C8649DF53B19}"/>
              </a:ext>
            </a:extLst>
          </p:cNvPr>
          <p:cNvSpPr/>
          <p:nvPr/>
        </p:nvSpPr>
        <p:spPr>
          <a:xfrm>
            <a:off x="1571759" y="3303776"/>
            <a:ext cx="2965810" cy="1113199"/>
          </a:xfrm>
          <a:prstGeom prst="rect">
            <a:avLst/>
          </a:prstGeom>
          <a:noFill/>
          <a:ln w="9525"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900" dirty="0">
                <a:latin typeface="Nunito ExtraLight" pitchFamily="2" charset="77"/>
              </a:rPr>
              <a:t>DATA SCIENCE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C3B3DC-4FB1-6E4F-969D-D90C629082E7}"/>
              </a:ext>
            </a:extLst>
          </p:cNvPr>
          <p:cNvSpPr/>
          <p:nvPr/>
        </p:nvSpPr>
        <p:spPr>
          <a:xfrm>
            <a:off x="1571757" y="5379137"/>
            <a:ext cx="9082355" cy="688368"/>
          </a:xfrm>
          <a:prstGeom prst="rect">
            <a:avLst/>
          </a:prstGeom>
          <a:noFill/>
          <a:ln w="9525"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900" dirty="0">
                <a:latin typeface="Nunito ExtraLight" pitchFamily="2" charset="77"/>
              </a:rPr>
              <a:t>DATAOPS / MLOPS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9DC970-2834-2546-9730-AB04A571F087}"/>
              </a:ext>
            </a:extLst>
          </p:cNvPr>
          <p:cNvSpPr/>
          <p:nvPr/>
        </p:nvSpPr>
        <p:spPr>
          <a:xfrm>
            <a:off x="1138350" y="1641263"/>
            <a:ext cx="291910" cy="4426242"/>
          </a:xfrm>
          <a:prstGeom prst="rect">
            <a:avLst/>
          </a:prstGeom>
          <a:noFill/>
          <a:ln w="9525">
            <a:solidFill>
              <a:srgbClr val="89BAB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latin typeface="Nunito ExtraLight" pitchFamily="2" charset="77"/>
              </a:rPr>
              <a:t>CLOUD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D11893-C50F-E346-BE26-082E9DF07DB4}"/>
              </a:ext>
            </a:extLst>
          </p:cNvPr>
          <p:cNvSpPr/>
          <p:nvPr/>
        </p:nvSpPr>
        <p:spPr>
          <a:xfrm>
            <a:off x="4671126" y="3303776"/>
            <a:ext cx="2965810" cy="1113199"/>
          </a:xfrm>
          <a:prstGeom prst="rect">
            <a:avLst/>
          </a:prstGeom>
          <a:noFill/>
          <a:ln w="9525"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900" dirty="0">
                <a:latin typeface="Nunito ExtraLight" pitchFamily="2" charset="77"/>
              </a:rPr>
              <a:t>MACHINE LEARNING / </a:t>
            </a:r>
            <a:r>
              <a:rPr lang="pt-BR" sz="900">
                <a:latin typeface="Nunito ExtraLight" pitchFamily="2" charset="77"/>
              </a:rPr>
              <a:t>DEEP LEARNING</a:t>
            </a:r>
            <a:endParaRPr lang="pt-BR" sz="900" dirty="0">
              <a:latin typeface="Nunito ExtraLight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2D3CBB-94A6-6B4F-B909-C5549BC24D1F}"/>
              </a:ext>
            </a:extLst>
          </p:cNvPr>
          <p:cNvSpPr/>
          <p:nvPr/>
        </p:nvSpPr>
        <p:spPr>
          <a:xfrm>
            <a:off x="7770495" y="3303776"/>
            <a:ext cx="2883617" cy="1113199"/>
          </a:xfrm>
          <a:prstGeom prst="rect">
            <a:avLst/>
          </a:prstGeom>
          <a:noFill/>
          <a:ln w="9525"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900" dirty="0">
                <a:latin typeface="Nunito ExtraLight" pitchFamily="2" charset="77"/>
              </a:rPr>
              <a:t>STORYTELLING (VISUALIZAÇÃO DE DADOS)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F19510-6F16-CC4E-94B4-1828FC653600}"/>
              </a:ext>
            </a:extLst>
          </p:cNvPr>
          <p:cNvSpPr/>
          <p:nvPr/>
        </p:nvSpPr>
        <p:spPr>
          <a:xfrm>
            <a:off x="1571757" y="4553872"/>
            <a:ext cx="9082355" cy="688368"/>
          </a:xfrm>
          <a:prstGeom prst="rect">
            <a:avLst/>
          </a:prstGeom>
          <a:noFill/>
          <a:ln w="9525"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900" dirty="0">
                <a:latin typeface="Nunito ExtraLight" pitchFamily="2" charset="77"/>
              </a:rPr>
              <a:t>BIG DATA / DATA ENGINEERING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9CD8B36-85B1-8A40-B1E7-EB1754BA2F3F}"/>
              </a:ext>
            </a:extLst>
          </p:cNvPr>
          <p:cNvSpPr/>
          <p:nvPr/>
        </p:nvSpPr>
        <p:spPr>
          <a:xfrm>
            <a:off x="2751576" y="2618985"/>
            <a:ext cx="1026541" cy="390418"/>
          </a:xfrm>
          <a:prstGeom prst="roundRect">
            <a:avLst/>
          </a:prstGeom>
          <a:solidFill>
            <a:srgbClr val="FFE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EXPLICAB. E INTERPRETAB.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12CF569-CAC9-8C45-8432-BB8847CD33C8}"/>
              </a:ext>
            </a:extLst>
          </p:cNvPr>
          <p:cNvSpPr/>
          <p:nvPr/>
        </p:nvSpPr>
        <p:spPr>
          <a:xfrm>
            <a:off x="3868364" y="2618985"/>
            <a:ext cx="1026541" cy="390418"/>
          </a:xfrm>
          <a:prstGeom prst="roundRect">
            <a:avLst/>
          </a:prstGeom>
          <a:solidFill>
            <a:srgbClr val="FFE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LINHAGEM E ORIGEM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3B94836-6755-634F-8F6E-4E4812D6CEEA}"/>
              </a:ext>
            </a:extLst>
          </p:cNvPr>
          <p:cNvSpPr/>
          <p:nvPr/>
        </p:nvSpPr>
        <p:spPr>
          <a:xfrm>
            <a:off x="4985152" y="2618985"/>
            <a:ext cx="1026541" cy="390418"/>
          </a:xfrm>
          <a:prstGeom prst="roundRect">
            <a:avLst/>
          </a:prstGeom>
          <a:solidFill>
            <a:srgbClr val="FFE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MÉTRICAS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3909FC2-4E32-624C-90E3-AD900E915529}"/>
              </a:ext>
            </a:extLst>
          </p:cNvPr>
          <p:cNvSpPr/>
          <p:nvPr/>
        </p:nvSpPr>
        <p:spPr>
          <a:xfrm>
            <a:off x="6101940" y="2618985"/>
            <a:ext cx="1026541" cy="390418"/>
          </a:xfrm>
          <a:prstGeom prst="roundRect">
            <a:avLst/>
          </a:prstGeom>
          <a:solidFill>
            <a:srgbClr val="FFE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PROPRIEDADE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FB4E314-21A0-F045-A78F-0AE535728553}"/>
              </a:ext>
            </a:extLst>
          </p:cNvPr>
          <p:cNvSpPr/>
          <p:nvPr/>
        </p:nvSpPr>
        <p:spPr>
          <a:xfrm>
            <a:off x="7218728" y="2618985"/>
            <a:ext cx="1026541" cy="390418"/>
          </a:xfrm>
          <a:prstGeom prst="roundRect">
            <a:avLst/>
          </a:prstGeom>
          <a:solidFill>
            <a:srgbClr val="FFE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QUALIDADE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6650CEF-C09C-6D48-9B3C-5437B8DCE8AA}"/>
              </a:ext>
            </a:extLst>
          </p:cNvPr>
          <p:cNvSpPr/>
          <p:nvPr/>
        </p:nvSpPr>
        <p:spPr>
          <a:xfrm>
            <a:off x="8335516" y="2620561"/>
            <a:ext cx="1026541" cy="390418"/>
          </a:xfrm>
          <a:prstGeom prst="roundRect">
            <a:avLst/>
          </a:prstGeom>
          <a:solidFill>
            <a:srgbClr val="FFE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SEGURANÇA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194A5D8-B261-714F-90EC-5DE09337016B}"/>
              </a:ext>
            </a:extLst>
          </p:cNvPr>
          <p:cNvSpPr/>
          <p:nvPr/>
        </p:nvSpPr>
        <p:spPr>
          <a:xfrm>
            <a:off x="9452305" y="2612836"/>
            <a:ext cx="1026541" cy="390418"/>
          </a:xfrm>
          <a:prstGeom prst="roundRect">
            <a:avLst/>
          </a:prstGeom>
          <a:solidFill>
            <a:srgbClr val="FFE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PRIVACIDADE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7417BA7-5198-354E-834C-9B394B62E9AE}"/>
              </a:ext>
            </a:extLst>
          </p:cNvPr>
          <p:cNvSpPr/>
          <p:nvPr/>
        </p:nvSpPr>
        <p:spPr>
          <a:xfrm>
            <a:off x="2751578" y="4778830"/>
            <a:ext cx="1037690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INGESTÃO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6195BE-CF40-C84D-B03A-833FC2A0B9D4}"/>
              </a:ext>
            </a:extLst>
          </p:cNvPr>
          <p:cNvSpPr/>
          <p:nvPr/>
        </p:nvSpPr>
        <p:spPr>
          <a:xfrm>
            <a:off x="3939954" y="4778830"/>
            <a:ext cx="1037690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TRANSFORM.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F86937E-1189-E844-BD30-E72512CC67B2}"/>
              </a:ext>
            </a:extLst>
          </p:cNvPr>
          <p:cNvSpPr/>
          <p:nvPr/>
        </p:nvSpPr>
        <p:spPr>
          <a:xfrm>
            <a:off x="5128330" y="4778830"/>
            <a:ext cx="1037690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MODELAGEM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AF20707-9B55-AC4C-9340-DE2B212057D5}"/>
              </a:ext>
            </a:extLst>
          </p:cNvPr>
          <p:cNvSpPr/>
          <p:nvPr/>
        </p:nvSpPr>
        <p:spPr>
          <a:xfrm>
            <a:off x="6316706" y="4778830"/>
            <a:ext cx="1037690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REAL-TIME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FCC3913-66C4-3E4B-8906-F4723C767E78}"/>
              </a:ext>
            </a:extLst>
          </p:cNvPr>
          <p:cNvSpPr/>
          <p:nvPr/>
        </p:nvSpPr>
        <p:spPr>
          <a:xfrm>
            <a:off x="7505082" y="4778830"/>
            <a:ext cx="1037690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BATCH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D13F256-6166-3248-81F8-E29749D7297A}"/>
              </a:ext>
            </a:extLst>
          </p:cNvPr>
          <p:cNvSpPr/>
          <p:nvPr/>
        </p:nvSpPr>
        <p:spPr>
          <a:xfrm>
            <a:off x="8693458" y="4778830"/>
            <a:ext cx="1037690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ARMAZENAM.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4924269-FDEB-3A4A-8913-AA7BDC7998BE}"/>
              </a:ext>
            </a:extLst>
          </p:cNvPr>
          <p:cNvSpPr/>
          <p:nvPr/>
        </p:nvSpPr>
        <p:spPr>
          <a:xfrm>
            <a:off x="2751578" y="5525540"/>
            <a:ext cx="1252068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DESENVOLVER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8381C69-BBD0-984E-8906-FA6DDA506A4F}"/>
              </a:ext>
            </a:extLst>
          </p:cNvPr>
          <p:cNvSpPr/>
          <p:nvPr/>
        </p:nvSpPr>
        <p:spPr>
          <a:xfrm>
            <a:off x="4183454" y="5525540"/>
            <a:ext cx="1252068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TESTAR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FDFBF35-B4FA-2542-86E9-8E8901285B98}"/>
              </a:ext>
            </a:extLst>
          </p:cNvPr>
          <p:cNvSpPr/>
          <p:nvPr/>
        </p:nvSpPr>
        <p:spPr>
          <a:xfrm>
            <a:off x="5615330" y="5525540"/>
            <a:ext cx="1252068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ORQUESTRAR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2E37C54-43DE-5A40-9BF6-44EDF10A2A27}"/>
              </a:ext>
            </a:extLst>
          </p:cNvPr>
          <p:cNvSpPr/>
          <p:nvPr/>
        </p:nvSpPr>
        <p:spPr>
          <a:xfrm>
            <a:off x="7047206" y="5525540"/>
            <a:ext cx="1252068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ENTREGAR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6E19D42-8862-3A47-9AED-EFA896865B69}"/>
              </a:ext>
            </a:extLst>
          </p:cNvPr>
          <p:cNvSpPr/>
          <p:nvPr/>
        </p:nvSpPr>
        <p:spPr>
          <a:xfrm>
            <a:off x="8479080" y="5525540"/>
            <a:ext cx="1252068" cy="390418"/>
          </a:xfrm>
          <a:prstGeom prst="roundRect">
            <a:avLst/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MONITORAR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8119C51-5DC4-EB42-8BD6-652057D8FF6B}"/>
              </a:ext>
            </a:extLst>
          </p:cNvPr>
          <p:cNvSpPr/>
          <p:nvPr/>
        </p:nvSpPr>
        <p:spPr>
          <a:xfrm>
            <a:off x="2078507" y="3594706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ANALISAR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98DFB6-C0DE-9E4C-8F69-7615DEFFB89D}"/>
              </a:ext>
            </a:extLst>
          </p:cNvPr>
          <p:cNvSpPr/>
          <p:nvPr/>
        </p:nvSpPr>
        <p:spPr>
          <a:xfrm>
            <a:off x="3154148" y="3594706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PREPARAR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46B8BEA1-440C-0E41-AC44-76BFEAD9CCDA}"/>
              </a:ext>
            </a:extLst>
          </p:cNvPr>
          <p:cNvSpPr/>
          <p:nvPr/>
        </p:nvSpPr>
        <p:spPr>
          <a:xfrm>
            <a:off x="2078507" y="3979565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EXPLORAR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F87456B-A0AB-6F48-9577-B1063CF97096}"/>
              </a:ext>
            </a:extLst>
          </p:cNvPr>
          <p:cNvSpPr/>
          <p:nvPr/>
        </p:nvSpPr>
        <p:spPr>
          <a:xfrm>
            <a:off x="3154148" y="3979565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GERAR INSIGHTS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E996C74-CDAB-6C4D-AA15-F4B22062F931}"/>
              </a:ext>
            </a:extLst>
          </p:cNvPr>
          <p:cNvSpPr/>
          <p:nvPr/>
        </p:nvSpPr>
        <p:spPr>
          <a:xfrm>
            <a:off x="5139558" y="3594706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CRIAR MODELOS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F8FD6B1-20BA-6C48-9B3A-85D21EFA6A63}"/>
              </a:ext>
            </a:extLst>
          </p:cNvPr>
          <p:cNvSpPr/>
          <p:nvPr/>
        </p:nvSpPr>
        <p:spPr>
          <a:xfrm>
            <a:off x="6215199" y="3594706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TREINAR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FEF69B6-8A7B-D141-B4AE-D8976A631A93}"/>
              </a:ext>
            </a:extLst>
          </p:cNvPr>
          <p:cNvSpPr/>
          <p:nvPr/>
        </p:nvSpPr>
        <p:spPr>
          <a:xfrm>
            <a:off x="5139558" y="3979565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AVALIAR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2858E39-57CC-D74F-8ED2-8A34A1124B08}"/>
              </a:ext>
            </a:extLst>
          </p:cNvPr>
          <p:cNvSpPr/>
          <p:nvPr/>
        </p:nvSpPr>
        <p:spPr>
          <a:xfrm>
            <a:off x="6215199" y="3979565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PREVER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04FDCC6-483D-F04D-B66E-E1665F95D857}"/>
              </a:ext>
            </a:extLst>
          </p:cNvPr>
          <p:cNvSpPr/>
          <p:nvPr/>
        </p:nvSpPr>
        <p:spPr>
          <a:xfrm>
            <a:off x="8175887" y="3594706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DASHBOARDS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553B86BE-F174-6B42-AF40-0AF5946B81AD}"/>
              </a:ext>
            </a:extLst>
          </p:cNvPr>
          <p:cNvSpPr/>
          <p:nvPr/>
        </p:nvSpPr>
        <p:spPr>
          <a:xfrm>
            <a:off x="9251528" y="3594706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REPORTS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893E82B3-02E2-3741-80D5-FDDE1544E0E6}"/>
              </a:ext>
            </a:extLst>
          </p:cNvPr>
          <p:cNvSpPr/>
          <p:nvPr/>
        </p:nvSpPr>
        <p:spPr>
          <a:xfrm>
            <a:off x="8175887" y="3979565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KPIS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EA1EC3C1-DCE0-174E-AEB2-D9121F9C004E}"/>
              </a:ext>
            </a:extLst>
          </p:cNvPr>
          <p:cNvSpPr/>
          <p:nvPr/>
        </p:nvSpPr>
        <p:spPr>
          <a:xfrm>
            <a:off x="9251528" y="3979565"/>
            <a:ext cx="979141" cy="309479"/>
          </a:xfrm>
          <a:prstGeom prst="roundRect">
            <a:avLst/>
          </a:prstGeom>
          <a:noFill/>
          <a:ln w="9525">
            <a:solidFill>
              <a:srgbClr val="FF52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FF5209"/>
                </a:solidFill>
                <a:latin typeface="Nunito" pitchFamily="2" charset="77"/>
              </a:rPr>
              <a:t>ALERTAS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BE7D52F-DB01-CB42-AB65-299D6896DD3B}"/>
              </a:ext>
            </a:extLst>
          </p:cNvPr>
          <p:cNvSpPr/>
          <p:nvPr/>
        </p:nvSpPr>
        <p:spPr>
          <a:xfrm>
            <a:off x="10792802" y="1641263"/>
            <a:ext cx="290764" cy="4426241"/>
          </a:xfrm>
          <a:prstGeom prst="rect">
            <a:avLst/>
          </a:prstGeom>
          <a:noFill/>
          <a:ln w="9525">
            <a:solidFill>
              <a:srgbClr val="89BAB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latin typeface="Nunito ExtraLight" pitchFamily="2" charset="77"/>
              </a:rPr>
              <a:t>SUPPORT FRAMEWORKS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41F38DD-925F-104A-8D7B-BD7581F81691}"/>
              </a:ext>
            </a:extLst>
          </p:cNvPr>
          <p:cNvSpPr/>
          <p:nvPr/>
        </p:nvSpPr>
        <p:spPr>
          <a:xfrm>
            <a:off x="1571756" y="1641263"/>
            <a:ext cx="9082355" cy="688368"/>
          </a:xfrm>
          <a:prstGeom prst="rect">
            <a:avLst/>
          </a:prstGeom>
          <a:noFill/>
          <a:ln w="9525"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900" dirty="0">
                <a:latin typeface="Nunito ExtraLight" pitchFamily="2" charset="77"/>
              </a:rPr>
              <a:t>PESSOAS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9E67E9ED-39F8-4F40-BA2B-4890024EFDF7}"/>
              </a:ext>
            </a:extLst>
          </p:cNvPr>
          <p:cNvSpPr/>
          <p:nvPr/>
        </p:nvSpPr>
        <p:spPr>
          <a:xfrm>
            <a:off x="2743004" y="1787110"/>
            <a:ext cx="1794566" cy="39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ALFABETIZAÇÃO DE DADOS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4DCCA97-EF61-3B41-BA9B-28A63915B78A}"/>
              </a:ext>
            </a:extLst>
          </p:cNvPr>
          <p:cNvSpPr/>
          <p:nvPr/>
        </p:nvSpPr>
        <p:spPr>
          <a:xfrm>
            <a:off x="4683114" y="1787110"/>
            <a:ext cx="1794566" cy="39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ENGAJAMENTO DOS EXECUTIVOS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C5CCBB1C-7393-C749-832F-306D2C90D171}"/>
              </a:ext>
            </a:extLst>
          </p:cNvPr>
          <p:cNvSpPr/>
          <p:nvPr/>
        </p:nvSpPr>
        <p:spPr>
          <a:xfrm>
            <a:off x="6623224" y="1787110"/>
            <a:ext cx="1794566" cy="39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CATALISADORES DE DADOS (COMUNIDADE)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04AF2165-8EC6-E148-ADF3-B9C4F94AD550}"/>
              </a:ext>
            </a:extLst>
          </p:cNvPr>
          <p:cNvSpPr/>
          <p:nvPr/>
        </p:nvSpPr>
        <p:spPr>
          <a:xfrm>
            <a:off x="8563334" y="1787110"/>
            <a:ext cx="1794566" cy="39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rgbClr val="222239"/>
                </a:solidFill>
                <a:latin typeface="Nunito" pitchFamily="2" charset="77"/>
              </a:rPr>
              <a:t>ALINHAMENTO COM CULTURA ORGANIZACIONAL</a:t>
            </a:r>
          </a:p>
        </p:txBody>
      </p:sp>
    </p:spTree>
    <p:extLst>
      <p:ext uri="{BB962C8B-B14F-4D97-AF65-F5344CB8AC3E}">
        <p14:creationId xmlns:p14="http://schemas.microsoft.com/office/powerpoint/2010/main" val="179133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8F3B9DA0-6BE8-CD49-89D0-08BBA2EC6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92" y="977314"/>
            <a:ext cx="3991510" cy="5322013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D9AB68-C9A0-B647-96C4-B77A40A45A35}"/>
              </a:ext>
            </a:extLst>
          </p:cNvPr>
          <p:cNvSpPr txBox="1"/>
          <p:nvPr/>
        </p:nvSpPr>
        <p:spPr>
          <a:xfrm>
            <a:off x="5724191" y="998203"/>
            <a:ext cx="5969285" cy="40934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>
                <a:latin typeface="Nunito" pitchFamily="2" charset="77"/>
              </a:rPr>
              <a:t>30 </a:t>
            </a:r>
            <a:r>
              <a:rPr lang="en-US" altLang="ko-KR" dirty="0" err="1">
                <a:latin typeface="Nunito" pitchFamily="2" charset="77"/>
              </a:rPr>
              <a:t>anos</a:t>
            </a:r>
            <a:r>
              <a:rPr lang="en-US" altLang="ko-KR" dirty="0">
                <a:latin typeface="Nunito" pitchFamily="2" charset="77"/>
              </a:rPr>
              <a:t> de </a:t>
            </a:r>
            <a:r>
              <a:rPr lang="en-US" altLang="ko-KR" dirty="0" err="1">
                <a:latin typeface="Nunito" pitchFamily="2" charset="77"/>
              </a:rPr>
              <a:t>carreira</a:t>
            </a:r>
            <a:endParaRPr lang="en-US" altLang="ko-KR" dirty="0">
              <a:latin typeface="Nunit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 err="1">
                <a:latin typeface="Nunito" pitchFamily="2" charset="77"/>
              </a:rPr>
              <a:t>Cientista-chefe</a:t>
            </a:r>
            <a:r>
              <a:rPr lang="en-US" altLang="ko-KR" dirty="0">
                <a:latin typeface="Nunito" pitchFamily="2" charset="77"/>
              </a:rPr>
              <a:t> (</a:t>
            </a:r>
            <a:r>
              <a:rPr lang="en-US" altLang="ko-KR" dirty="0" err="1">
                <a:latin typeface="Nunito" pitchFamily="2" charset="77"/>
              </a:rPr>
              <a:t>Data&amp;Lab</a:t>
            </a:r>
            <a:r>
              <a:rPr lang="en-US" altLang="ko-KR" dirty="0">
                <a:latin typeface="Nunito" pitchFamily="2" charset="77"/>
              </a:rPr>
              <a:t>) @ </a:t>
            </a:r>
            <a:r>
              <a:rPr lang="en-US" altLang="ko-KR" dirty="0" err="1">
                <a:latin typeface="Nunito" pitchFamily="2" charset="77"/>
              </a:rPr>
              <a:t>Foursys</a:t>
            </a:r>
            <a:endParaRPr lang="en-US" altLang="ko-KR" dirty="0">
              <a:latin typeface="Nunit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>
                <a:latin typeface="Nunito" pitchFamily="2" charset="77"/>
              </a:rPr>
              <a:t>Community Manager @ AI </a:t>
            </a:r>
            <a:r>
              <a:rPr lang="en-US" altLang="ko-KR" dirty="0" err="1">
                <a:latin typeface="Nunito" pitchFamily="2" charset="77"/>
              </a:rPr>
              <a:t>Brasil</a:t>
            </a:r>
            <a:endParaRPr lang="en-US" altLang="ko-KR" dirty="0">
              <a:latin typeface="Nunit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>
              <a:latin typeface="Nunit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err="1">
                <a:latin typeface="Nunito" pitchFamily="2" charset="77"/>
              </a:rPr>
              <a:t>Tecnológo</a:t>
            </a:r>
            <a:r>
              <a:rPr lang="pt-BR" dirty="0">
                <a:latin typeface="Nunito" pitchFamily="2" charset="77"/>
              </a:rPr>
              <a:t> em Proc. Dados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latin typeface="Nunito" pitchFamily="2" charset="77"/>
              </a:rPr>
              <a:t>Pós-Graduado em </a:t>
            </a:r>
            <a:r>
              <a:rPr lang="pt-BR" dirty="0" err="1">
                <a:latin typeface="Nunito" pitchFamily="2" charset="77"/>
              </a:rPr>
              <a:t>Solution</a:t>
            </a:r>
            <a:r>
              <a:rPr lang="pt-BR" dirty="0">
                <a:latin typeface="Nunito" pitchFamily="2" charset="77"/>
              </a:rPr>
              <a:t> Architect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latin typeface="Nunito" pitchFamily="2" charset="77"/>
              </a:rPr>
              <a:t>Pós-Graduado em Estatística Aplicada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latin typeface="Nunito" pitchFamily="2" charset="77"/>
              </a:rPr>
              <a:t>Mestrando em Engenharia Elétrica e Computação (Linha de Pesquisa 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>
              <a:latin typeface="Nunit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latin typeface="Nunito" pitchFamily="2" charset="77"/>
              </a:rPr>
              <a:t>Principais áreas de estudo: IA, Data Science, Big Data, IOT e </a:t>
            </a:r>
            <a:r>
              <a:rPr lang="pt-BR" dirty="0" err="1">
                <a:latin typeface="Nunito" pitchFamily="2" charset="77"/>
              </a:rPr>
              <a:t>Blockchain</a:t>
            </a:r>
            <a:endParaRPr lang="pt-BR" dirty="0">
              <a:latin typeface="Nunito" pitchFamily="2" charset="77"/>
            </a:endParaRPr>
          </a:p>
          <a:p>
            <a:endParaRPr lang="en-US" altLang="ko-KR" dirty="0">
              <a:latin typeface="Nunito" pitchFamily="2" charset="77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EF6F75-F7A5-DC44-99A5-14AC885A6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2578" y="5035778"/>
            <a:ext cx="1296144" cy="1239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8BC66-6D61-8148-A0D7-C19E7C8F5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578" y="6275568"/>
            <a:ext cx="1296144" cy="348038"/>
          </a:xfrm>
          <a:prstGeom prst="rect">
            <a:avLst/>
          </a:prstGeom>
        </p:spPr>
      </p:pic>
      <p:sp>
        <p:nvSpPr>
          <p:cNvPr id="6" name="CaixaDeTexto 14">
            <a:extLst>
              <a:ext uri="{FF2B5EF4-FFF2-40B4-BE49-F238E27FC236}">
                <a16:creationId xmlns:a16="http://schemas.microsoft.com/office/drawing/2014/main" id="{09A91907-1F33-4749-8B43-C738D5E41DD1}"/>
              </a:ext>
            </a:extLst>
          </p:cNvPr>
          <p:cNvSpPr txBox="1"/>
          <p:nvPr/>
        </p:nvSpPr>
        <p:spPr>
          <a:xfrm>
            <a:off x="4570271" y="350742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2400" b="1" dirty="0">
                <a:solidFill>
                  <a:srgbClr val="212138"/>
                </a:solidFill>
                <a:latin typeface="Nunito" pitchFamily="2" charset="77"/>
                <a:cs typeface="Segoe UI Semibold" panose="020B0702040204020203" pitchFamily="34" charset="0"/>
              </a:rPr>
              <a:t>QUEM SOU EU?</a:t>
            </a:r>
          </a:p>
        </p:txBody>
      </p:sp>
    </p:spTree>
    <p:extLst>
      <p:ext uri="{BB962C8B-B14F-4D97-AF65-F5344CB8AC3E}">
        <p14:creationId xmlns:p14="http://schemas.microsoft.com/office/powerpoint/2010/main" val="2044068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B412E6-2C99-2B4C-B270-67368D2D8EAE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DATALAB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AD6004-4711-074C-8210-3C7109A5719D}"/>
              </a:ext>
            </a:extLst>
          </p:cNvPr>
          <p:cNvSpPr txBox="1"/>
          <p:nvPr/>
        </p:nvSpPr>
        <p:spPr>
          <a:xfrm>
            <a:off x="-43542" y="665015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89BAB1"/>
                </a:solidFill>
                <a:latin typeface="Nunito ExtraLight" panose="00000300000000000000" pitchFamily="2" charset="0"/>
                <a:cs typeface="Segoe UI Semibold" panose="020B0702040204020203" pitchFamily="34" charset="0"/>
              </a:rPr>
              <a:t>FORMAS DE ENTREGA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44BFB6A-560C-AE41-8B4C-EE5FDF0AD671}"/>
              </a:ext>
            </a:extLst>
          </p:cNvPr>
          <p:cNvCxnSpPr>
            <a:cxnSpLocks/>
          </p:cNvCxnSpPr>
          <p:nvPr/>
        </p:nvCxnSpPr>
        <p:spPr>
          <a:xfrm flipV="1">
            <a:off x="3026039" y="1371600"/>
            <a:ext cx="0" cy="4750331"/>
          </a:xfrm>
          <a:prstGeom prst="straightConnector1">
            <a:avLst/>
          </a:prstGeom>
          <a:ln w="12700">
            <a:solidFill>
              <a:srgbClr val="FFE2A9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E0B24F-EDCF-1142-ACF7-267A8425730E}"/>
              </a:ext>
            </a:extLst>
          </p:cNvPr>
          <p:cNvCxnSpPr>
            <a:cxnSpLocks/>
          </p:cNvCxnSpPr>
          <p:nvPr/>
        </p:nvCxnSpPr>
        <p:spPr>
          <a:xfrm>
            <a:off x="3026039" y="6121929"/>
            <a:ext cx="6050228" cy="0"/>
          </a:xfrm>
          <a:prstGeom prst="straightConnector1">
            <a:avLst/>
          </a:prstGeom>
          <a:ln w="12700">
            <a:solidFill>
              <a:srgbClr val="FFE2A9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52BAC34-550C-E442-BC81-C3915E7C0030}"/>
              </a:ext>
            </a:extLst>
          </p:cNvPr>
          <p:cNvSpPr txBox="1"/>
          <p:nvPr/>
        </p:nvSpPr>
        <p:spPr>
          <a:xfrm>
            <a:off x="5081940" y="6192985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Nunito" pitchFamily="2" charset="77"/>
              </a:rPr>
              <a:t>VALOR PARA O MERCADO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397B2-7717-F741-A918-B7CAC719528E}"/>
              </a:ext>
            </a:extLst>
          </p:cNvPr>
          <p:cNvSpPr txBox="1"/>
          <p:nvPr/>
        </p:nvSpPr>
        <p:spPr>
          <a:xfrm rot="16200000">
            <a:off x="1707004" y="3608265"/>
            <a:ext cx="2173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Nunito" pitchFamily="2" charset="77"/>
              </a:rPr>
              <a:t>VALOR PARA O PRODUTO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9D831D-341D-0842-9AAC-6EC2AE3F14F7}"/>
              </a:ext>
            </a:extLst>
          </p:cNvPr>
          <p:cNvCxnSpPr>
            <a:cxnSpLocks/>
          </p:cNvCxnSpPr>
          <p:nvPr/>
        </p:nvCxnSpPr>
        <p:spPr>
          <a:xfrm>
            <a:off x="3026039" y="3687495"/>
            <a:ext cx="6050228" cy="0"/>
          </a:xfrm>
          <a:prstGeom prst="straightConnector1">
            <a:avLst/>
          </a:prstGeom>
          <a:ln w="9525">
            <a:solidFill>
              <a:srgbClr val="89BAB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2DBECD-57FD-A441-A628-FED15A9BB6BC}"/>
              </a:ext>
            </a:extLst>
          </p:cNvPr>
          <p:cNvCxnSpPr>
            <a:cxnSpLocks/>
          </p:cNvCxnSpPr>
          <p:nvPr/>
        </p:nvCxnSpPr>
        <p:spPr>
          <a:xfrm>
            <a:off x="6031706" y="1346199"/>
            <a:ext cx="0" cy="4750329"/>
          </a:xfrm>
          <a:prstGeom prst="straightConnector1">
            <a:avLst/>
          </a:prstGeom>
          <a:ln w="9525">
            <a:solidFill>
              <a:srgbClr val="89BAB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852212-666B-7343-AA79-6D0F9636966E}"/>
              </a:ext>
            </a:extLst>
          </p:cNvPr>
          <p:cNvSpPr/>
          <p:nvPr/>
        </p:nvSpPr>
        <p:spPr>
          <a:xfrm>
            <a:off x="3310467" y="1769533"/>
            <a:ext cx="2438400" cy="1659467"/>
          </a:xfrm>
          <a:prstGeom prst="roundRect">
            <a:avLst>
              <a:gd name="adj" fmla="val 4422"/>
            </a:avLst>
          </a:prstGeom>
          <a:noFill/>
          <a:ln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000" b="1" dirty="0">
                <a:solidFill>
                  <a:srgbClr val="FF5209"/>
                </a:solidFill>
                <a:latin typeface="Nunito" pitchFamily="2" charset="77"/>
              </a:rPr>
              <a:t>LABORATÓRIO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BCCA00E-EA61-5042-998E-9D41D27FF933}"/>
              </a:ext>
            </a:extLst>
          </p:cNvPr>
          <p:cNvSpPr/>
          <p:nvPr/>
        </p:nvSpPr>
        <p:spPr>
          <a:xfrm>
            <a:off x="6314546" y="1769533"/>
            <a:ext cx="2438400" cy="1659467"/>
          </a:xfrm>
          <a:prstGeom prst="roundRect">
            <a:avLst>
              <a:gd name="adj" fmla="val 4422"/>
            </a:avLst>
          </a:prstGeom>
          <a:noFill/>
          <a:ln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50" b="1" dirty="0">
                <a:solidFill>
                  <a:srgbClr val="FF5209"/>
                </a:solidFill>
                <a:latin typeface="Nunito" pitchFamily="2" charset="77"/>
              </a:rPr>
              <a:t>UNIDADE DE NEGÓCIO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6F4B619-04DC-1D49-A617-0D1B2B940A0D}"/>
              </a:ext>
            </a:extLst>
          </p:cNvPr>
          <p:cNvSpPr/>
          <p:nvPr/>
        </p:nvSpPr>
        <p:spPr>
          <a:xfrm>
            <a:off x="3310467" y="4062278"/>
            <a:ext cx="2438400" cy="1659467"/>
          </a:xfrm>
          <a:prstGeom prst="roundRect">
            <a:avLst>
              <a:gd name="adj" fmla="val 3402"/>
            </a:avLst>
          </a:prstGeom>
          <a:noFill/>
          <a:ln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000" b="1" dirty="0">
                <a:solidFill>
                  <a:srgbClr val="FF5209"/>
                </a:solidFill>
                <a:latin typeface="Nunito" pitchFamily="2" charset="77"/>
              </a:rPr>
              <a:t>PROJETOS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A22ED5-D972-B24C-A450-B3FE9A538693}"/>
              </a:ext>
            </a:extLst>
          </p:cNvPr>
          <p:cNvSpPr/>
          <p:nvPr/>
        </p:nvSpPr>
        <p:spPr>
          <a:xfrm>
            <a:off x="6314546" y="4062278"/>
            <a:ext cx="2438400" cy="1659467"/>
          </a:xfrm>
          <a:prstGeom prst="roundRect">
            <a:avLst>
              <a:gd name="adj" fmla="val 3402"/>
            </a:avLst>
          </a:prstGeom>
          <a:noFill/>
          <a:ln>
            <a:solidFill>
              <a:srgbClr val="FF52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000" b="1" dirty="0">
                <a:solidFill>
                  <a:srgbClr val="FF5209"/>
                </a:solidFill>
                <a:latin typeface="Nunito" pitchFamily="2" charset="77"/>
              </a:rPr>
              <a:t>CENTRO DE EXCELÊNCIA</a:t>
            </a:r>
            <a:endParaRPr lang="pt-BR" sz="1100" b="1" dirty="0">
              <a:solidFill>
                <a:srgbClr val="FF5209"/>
              </a:solidFill>
              <a:latin typeface="Nunito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A2808EA-1A4A-164D-AEC0-00D23D9D5610}"/>
              </a:ext>
            </a:extLst>
          </p:cNvPr>
          <p:cNvSpPr/>
          <p:nvPr/>
        </p:nvSpPr>
        <p:spPr>
          <a:xfrm>
            <a:off x="3449462" y="2234805"/>
            <a:ext cx="1020938" cy="420800"/>
          </a:xfrm>
          <a:prstGeom prst="roundRect">
            <a:avLst>
              <a:gd name="adj" fmla="val 6434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EXPERIMENTAÇÃO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EA74856-D5BD-A740-8541-6C1046A01687}"/>
              </a:ext>
            </a:extLst>
          </p:cNvPr>
          <p:cNvSpPr/>
          <p:nvPr/>
        </p:nvSpPr>
        <p:spPr>
          <a:xfrm>
            <a:off x="4570501" y="2238967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MVP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7940211-EF70-D24F-BBFE-F66AFE284BC7}"/>
              </a:ext>
            </a:extLst>
          </p:cNvPr>
          <p:cNvSpPr/>
          <p:nvPr/>
        </p:nvSpPr>
        <p:spPr>
          <a:xfrm>
            <a:off x="3449462" y="2760731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FORMAÇÃO</a:t>
            </a:r>
          </a:p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DE EQUIPES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B30AF84-0EF1-C14E-85BD-9155096ABEF9}"/>
              </a:ext>
            </a:extLst>
          </p:cNvPr>
          <p:cNvSpPr/>
          <p:nvPr/>
        </p:nvSpPr>
        <p:spPr>
          <a:xfrm>
            <a:off x="4570501" y="2764893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INOVAÇÃO TECNOLÓGICA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26453A5-9233-FD47-B90A-3A477B96F1BE}"/>
              </a:ext>
            </a:extLst>
          </p:cNvPr>
          <p:cNvSpPr/>
          <p:nvPr/>
        </p:nvSpPr>
        <p:spPr>
          <a:xfrm>
            <a:off x="6455128" y="2234805"/>
            <a:ext cx="1020938" cy="420800"/>
          </a:xfrm>
          <a:prstGeom prst="roundRect">
            <a:avLst>
              <a:gd name="adj" fmla="val 6434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ROADMAP</a:t>
            </a:r>
          </a:p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PRODUTOS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1B84B23-3BF8-144E-B23E-CA2A2506E0A8}"/>
              </a:ext>
            </a:extLst>
          </p:cNvPr>
          <p:cNvSpPr/>
          <p:nvPr/>
        </p:nvSpPr>
        <p:spPr>
          <a:xfrm>
            <a:off x="7576167" y="2238967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B2B / B2C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43ECB16-3BDF-D742-90A3-7731E4B0A994}"/>
              </a:ext>
            </a:extLst>
          </p:cNvPr>
          <p:cNvSpPr/>
          <p:nvPr/>
        </p:nvSpPr>
        <p:spPr>
          <a:xfrm>
            <a:off x="6455128" y="2760731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MODELO DE NEGÓCIO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EB8B8C5-215D-4F4C-88DA-3309EDCF3144}"/>
              </a:ext>
            </a:extLst>
          </p:cNvPr>
          <p:cNvSpPr/>
          <p:nvPr/>
        </p:nvSpPr>
        <p:spPr>
          <a:xfrm>
            <a:off x="7576167" y="2764893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BRANDING AND BENCHMARK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451E9F-0B74-BB4B-889A-09885FFC90C8}"/>
              </a:ext>
            </a:extLst>
          </p:cNvPr>
          <p:cNvSpPr/>
          <p:nvPr/>
        </p:nvSpPr>
        <p:spPr>
          <a:xfrm>
            <a:off x="6455128" y="4522258"/>
            <a:ext cx="1020938" cy="420800"/>
          </a:xfrm>
          <a:prstGeom prst="roundRect">
            <a:avLst>
              <a:gd name="adj" fmla="val 6434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SQUADS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AE9B979-4AF5-4346-9C7A-8B599154D687}"/>
              </a:ext>
            </a:extLst>
          </p:cNvPr>
          <p:cNvSpPr/>
          <p:nvPr/>
        </p:nvSpPr>
        <p:spPr>
          <a:xfrm>
            <a:off x="7576167" y="4526420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ESPECIALIZADO POR VERTICAIS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C2057D5-32C9-E946-9E9D-39E64F7B0EE9}"/>
              </a:ext>
            </a:extLst>
          </p:cNvPr>
          <p:cNvSpPr/>
          <p:nvPr/>
        </p:nvSpPr>
        <p:spPr>
          <a:xfrm>
            <a:off x="6455128" y="5048184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ROADMAP PROJETOS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92FA0F3-AC1D-964E-B5B6-AEFD860E2261}"/>
              </a:ext>
            </a:extLst>
          </p:cNvPr>
          <p:cNvSpPr/>
          <p:nvPr/>
        </p:nvSpPr>
        <p:spPr>
          <a:xfrm>
            <a:off x="7576167" y="5052346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GOVERNANÇA E PROCESSOS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5DFB355-57AE-2B44-B14B-BA1535AF616E}"/>
              </a:ext>
            </a:extLst>
          </p:cNvPr>
          <p:cNvSpPr/>
          <p:nvPr/>
        </p:nvSpPr>
        <p:spPr>
          <a:xfrm>
            <a:off x="3449462" y="4522258"/>
            <a:ext cx="1020938" cy="420800"/>
          </a:xfrm>
          <a:prstGeom prst="roundRect">
            <a:avLst>
              <a:gd name="adj" fmla="val 6434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QUICK-WINS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C15A16E-D0AD-0E41-B170-F4D73755E3BE}"/>
              </a:ext>
            </a:extLst>
          </p:cNvPr>
          <p:cNvSpPr/>
          <p:nvPr/>
        </p:nvSpPr>
        <p:spPr>
          <a:xfrm>
            <a:off x="4570501" y="4526420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FOCO EM CAPACIDADES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009E004-E6CE-BC4D-8D3F-5F6F8C18520C}"/>
              </a:ext>
            </a:extLst>
          </p:cNvPr>
          <p:cNvSpPr/>
          <p:nvPr/>
        </p:nvSpPr>
        <p:spPr>
          <a:xfrm>
            <a:off x="3449462" y="5048184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DEMANDAS PONTUAIS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D9F3928-F33C-DB43-A28E-F4F0E7B1C00E}"/>
              </a:ext>
            </a:extLst>
          </p:cNvPr>
          <p:cNvSpPr/>
          <p:nvPr/>
        </p:nvSpPr>
        <p:spPr>
          <a:xfrm>
            <a:off x="4570501" y="5052346"/>
            <a:ext cx="1020938" cy="420800"/>
          </a:xfrm>
          <a:prstGeom prst="roundRect">
            <a:avLst>
              <a:gd name="adj" fmla="val 4422"/>
            </a:avLst>
          </a:prstGeom>
          <a:solidFill>
            <a:srgbClr val="89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00" b="1" dirty="0">
                <a:solidFill>
                  <a:srgbClr val="222239"/>
                </a:solidFill>
                <a:latin typeface="Nunito" pitchFamily="2" charset="77"/>
              </a:rPr>
              <a:t>MELHORIA DE PROCESSOS</a:t>
            </a:r>
          </a:p>
        </p:txBody>
      </p:sp>
    </p:spTree>
    <p:extLst>
      <p:ext uri="{BB962C8B-B14F-4D97-AF65-F5344CB8AC3E}">
        <p14:creationId xmlns:p14="http://schemas.microsoft.com/office/powerpoint/2010/main" val="264836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B8D557-953E-F641-A7F9-565905C47F51}"/>
              </a:ext>
            </a:extLst>
          </p:cNvPr>
          <p:cNvCxnSpPr>
            <a:stCxn id="3" idx="3"/>
            <a:endCxn id="9" idx="1"/>
          </p:cNvCxnSpPr>
          <p:nvPr/>
        </p:nvCxnSpPr>
        <p:spPr>
          <a:xfrm flipV="1">
            <a:off x="1775087" y="2744819"/>
            <a:ext cx="8640498" cy="6"/>
          </a:xfrm>
          <a:prstGeom prst="line">
            <a:avLst/>
          </a:prstGeom>
          <a:ln>
            <a:solidFill>
              <a:srgbClr val="89BA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02C5DA47-6630-874C-A218-DF38D2A69AD3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PIPELINE DATA SCIENCE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77E7E7-760D-A94B-B9EB-FC4EDD6F59A6}"/>
              </a:ext>
            </a:extLst>
          </p:cNvPr>
          <p:cNvSpPr/>
          <p:nvPr/>
        </p:nvSpPr>
        <p:spPr>
          <a:xfrm>
            <a:off x="403487" y="2387637"/>
            <a:ext cx="1371600" cy="714375"/>
          </a:xfrm>
          <a:prstGeom prst="rect">
            <a:avLst/>
          </a:prstGeom>
          <a:solidFill>
            <a:srgbClr val="212138"/>
          </a:solidFill>
          <a:ln>
            <a:solidFill>
              <a:srgbClr val="FF5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latin typeface="Nunito Light" pitchFamily="2" charset="77"/>
              </a:rPr>
              <a:t>Data </a:t>
            </a:r>
            <a:r>
              <a:rPr lang="pt-BR" sz="1100" b="1" dirty="0" err="1">
                <a:latin typeface="Nunito Light" pitchFamily="2" charset="77"/>
              </a:rPr>
              <a:t>Gathering</a:t>
            </a:r>
            <a:endParaRPr lang="pt-BR" sz="1100" b="1" dirty="0">
              <a:latin typeface="Nunito Ligh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40523-D53D-7E40-9A7B-8622D3506F7B}"/>
              </a:ext>
            </a:extLst>
          </p:cNvPr>
          <p:cNvSpPr/>
          <p:nvPr/>
        </p:nvSpPr>
        <p:spPr>
          <a:xfrm>
            <a:off x="2072170" y="2387636"/>
            <a:ext cx="1371600" cy="714375"/>
          </a:xfrm>
          <a:prstGeom prst="rect">
            <a:avLst/>
          </a:prstGeom>
          <a:solidFill>
            <a:srgbClr val="212138"/>
          </a:solidFill>
          <a:ln>
            <a:solidFill>
              <a:srgbClr val="FF5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latin typeface="Nunito Light" pitchFamily="2" charset="77"/>
              </a:rPr>
              <a:t>Data </a:t>
            </a:r>
            <a:r>
              <a:rPr lang="pt-BR" sz="1100" b="1" dirty="0" err="1">
                <a:latin typeface="Nunito Light" pitchFamily="2" charset="77"/>
              </a:rPr>
              <a:t>Preparation</a:t>
            </a:r>
            <a:r>
              <a:rPr lang="pt-BR" sz="1100" b="1" dirty="0">
                <a:latin typeface="Nunito Light" pitchFamily="2" charset="77"/>
              </a:rPr>
              <a:t> / </a:t>
            </a:r>
            <a:r>
              <a:rPr lang="pt-BR" sz="1100" b="1" dirty="0" err="1">
                <a:latin typeface="Nunito Light" pitchFamily="2" charset="77"/>
              </a:rPr>
              <a:t>Wrangling</a:t>
            </a:r>
            <a:endParaRPr lang="pt-BR" sz="1100" b="1" dirty="0">
              <a:latin typeface="Nunito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DB8CB-4D1A-AF4F-A361-7ED672737C15}"/>
              </a:ext>
            </a:extLst>
          </p:cNvPr>
          <p:cNvSpPr/>
          <p:nvPr/>
        </p:nvSpPr>
        <p:spPr>
          <a:xfrm>
            <a:off x="3740853" y="2387635"/>
            <a:ext cx="1371600" cy="714375"/>
          </a:xfrm>
          <a:prstGeom prst="rect">
            <a:avLst/>
          </a:prstGeom>
          <a:solidFill>
            <a:srgbClr val="212138"/>
          </a:solidFill>
          <a:ln>
            <a:solidFill>
              <a:srgbClr val="FF5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latin typeface="Nunito Light" pitchFamily="2" charset="77"/>
              </a:rPr>
              <a:t>EDA – </a:t>
            </a:r>
            <a:r>
              <a:rPr lang="pt-BR" sz="1100" b="1" dirty="0" err="1">
                <a:latin typeface="Nunito Light" pitchFamily="2" charset="77"/>
              </a:rPr>
              <a:t>Exploratory</a:t>
            </a:r>
            <a:r>
              <a:rPr lang="pt-BR" sz="1100" b="1" dirty="0">
                <a:latin typeface="Nunito Light" pitchFamily="2" charset="77"/>
              </a:rPr>
              <a:t> Data </a:t>
            </a:r>
            <a:r>
              <a:rPr lang="pt-BR" sz="1100" b="1" dirty="0" err="1">
                <a:latin typeface="Nunito Light" pitchFamily="2" charset="77"/>
              </a:rPr>
              <a:t>Analysis</a:t>
            </a:r>
            <a:endParaRPr lang="pt-BR" sz="1100" b="1" dirty="0">
              <a:latin typeface="Nunito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84C3DE-239A-4547-9C57-5FEFEE9CAFD2}"/>
              </a:ext>
            </a:extLst>
          </p:cNvPr>
          <p:cNvSpPr/>
          <p:nvPr/>
        </p:nvSpPr>
        <p:spPr>
          <a:xfrm>
            <a:off x="5409536" y="2387634"/>
            <a:ext cx="1371600" cy="714375"/>
          </a:xfrm>
          <a:prstGeom prst="rect">
            <a:avLst/>
          </a:prstGeom>
          <a:solidFill>
            <a:srgbClr val="212138"/>
          </a:solidFill>
          <a:ln>
            <a:solidFill>
              <a:srgbClr val="FF5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 err="1">
                <a:latin typeface="Nunito Light" pitchFamily="2" charset="77"/>
              </a:rPr>
              <a:t>Machine</a:t>
            </a:r>
            <a:r>
              <a:rPr lang="pt-BR" sz="1100" b="1" dirty="0">
                <a:latin typeface="Nunito Light" pitchFamily="2" charset="77"/>
              </a:rPr>
              <a:t> Learning / </a:t>
            </a:r>
            <a:r>
              <a:rPr lang="pt-BR" sz="1100" b="1" dirty="0" err="1">
                <a:latin typeface="Nunito Light" pitchFamily="2" charset="77"/>
              </a:rPr>
              <a:t>Deep</a:t>
            </a:r>
            <a:r>
              <a:rPr lang="pt-BR" sz="1100" b="1" dirty="0">
                <a:latin typeface="Nunito Light" pitchFamily="2" charset="77"/>
              </a:rPr>
              <a:t>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ACB80-8C2A-F642-ACB7-DE387294B7CE}"/>
              </a:ext>
            </a:extLst>
          </p:cNvPr>
          <p:cNvSpPr/>
          <p:nvPr/>
        </p:nvSpPr>
        <p:spPr>
          <a:xfrm>
            <a:off x="7078219" y="2387633"/>
            <a:ext cx="1371600" cy="714375"/>
          </a:xfrm>
          <a:prstGeom prst="rect">
            <a:avLst/>
          </a:prstGeom>
          <a:solidFill>
            <a:srgbClr val="212138"/>
          </a:solidFill>
          <a:ln>
            <a:solidFill>
              <a:srgbClr val="FF5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 err="1">
                <a:latin typeface="Nunito Light" pitchFamily="2" charset="77"/>
              </a:rPr>
              <a:t>Validate</a:t>
            </a:r>
            <a:r>
              <a:rPr lang="pt-BR" sz="1100" b="1" dirty="0">
                <a:latin typeface="Nunito Light" pitchFamily="2" charset="77"/>
              </a:rPr>
              <a:t> </a:t>
            </a:r>
            <a:r>
              <a:rPr lang="pt-BR" sz="1100" b="1" dirty="0" err="1">
                <a:latin typeface="Nunito Light" pitchFamily="2" charset="77"/>
              </a:rPr>
              <a:t>Model</a:t>
            </a:r>
            <a:endParaRPr lang="pt-BR" sz="1100" b="1" dirty="0">
              <a:latin typeface="Nunito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B05F8C-C8D5-F945-85E8-408A003A0A26}"/>
              </a:ext>
            </a:extLst>
          </p:cNvPr>
          <p:cNvSpPr/>
          <p:nvPr/>
        </p:nvSpPr>
        <p:spPr>
          <a:xfrm>
            <a:off x="8746902" y="2387632"/>
            <a:ext cx="1371600" cy="714375"/>
          </a:xfrm>
          <a:prstGeom prst="rect">
            <a:avLst/>
          </a:prstGeom>
          <a:solidFill>
            <a:srgbClr val="212138"/>
          </a:solidFill>
          <a:ln>
            <a:solidFill>
              <a:srgbClr val="FF5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 err="1">
                <a:latin typeface="Nunito Light" pitchFamily="2" charset="77"/>
              </a:rPr>
              <a:t>Storytelling</a:t>
            </a:r>
            <a:r>
              <a:rPr lang="pt-BR" sz="1100" b="1" dirty="0">
                <a:latin typeface="Nunito Light" pitchFamily="2" charset="77"/>
              </a:rPr>
              <a:t> / Data </a:t>
            </a:r>
            <a:r>
              <a:rPr lang="pt-BR" sz="1100" b="1" dirty="0" err="1">
                <a:latin typeface="Nunito Light" pitchFamily="2" charset="77"/>
              </a:rPr>
              <a:t>Visualization</a:t>
            </a:r>
            <a:endParaRPr lang="pt-BR" sz="1100" b="1" dirty="0">
              <a:latin typeface="Nunito Ligh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477E93-8942-694E-ACA5-C4C74F8B033B}"/>
              </a:ext>
            </a:extLst>
          </p:cNvPr>
          <p:cNvSpPr/>
          <p:nvPr/>
        </p:nvSpPr>
        <p:spPr>
          <a:xfrm>
            <a:off x="10415585" y="2387631"/>
            <a:ext cx="1371600" cy="714375"/>
          </a:xfrm>
          <a:prstGeom prst="rect">
            <a:avLst/>
          </a:prstGeom>
          <a:solidFill>
            <a:srgbClr val="212138"/>
          </a:solidFill>
          <a:ln>
            <a:solidFill>
              <a:srgbClr val="FF5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 err="1">
                <a:latin typeface="Nunito Light" pitchFamily="2" charset="77"/>
              </a:rPr>
              <a:t>Deploy</a:t>
            </a:r>
            <a:endParaRPr lang="pt-BR" sz="1100" b="1" dirty="0">
              <a:latin typeface="Nunito 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00A40-B2E8-8F43-9D34-21BBE2B84771}"/>
              </a:ext>
            </a:extLst>
          </p:cNvPr>
          <p:cNvSpPr txBox="1"/>
          <p:nvPr/>
        </p:nvSpPr>
        <p:spPr>
          <a:xfrm>
            <a:off x="354790" y="3183029"/>
            <a:ext cx="13715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Sources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Formats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30BE5F-3B45-3C4F-A667-E05CA6C83FE9}"/>
              </a:ext>
            </a:extLst>
          </p:cNvPr>
          <p:cNvSpPr txBox="1"/>
          <p:nvPr/>
        </p:nvSpPr>
        <p:spPr>
          <a:xfrm>
            <a:off x="2072170" y="3183029"/>
            <a:ext cx="1371599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Cleaning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Feature</a:t>
            </a:r>
            <a:r>
              <a:rPr lang="pt-BR" sz="1050" dirty="0">
                <a:solidFill>
                  <a:schemeClr val="bg1"/>
                </a:solidFill>
                <a:latin typeface="Nunito" pitchFamily="2" charset="77"/>
              </a:rPr>
              <a:t> Eng.</a:t>
            </a: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Transforming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63B89E-4FB2-FC4E-8A5B-458F7E3F1F27}"/>
              </a:ext>
            </a:extLst>
          </p:cNvPr>
          <p:cNvSpPr txBox="1"/>
          <p:nvPr/>
        </p:nvSpPr>
        <p:spPr>
          <a:xfrm>
            <a:off x="3740853" y="3183029"/>
            <a:ext cx="137159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Structure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Patterns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bg1"/>
                </a:solidFill>
                <a:latin typeface="Nunito" pitchFamily="2" charset="77"/>
              </a:rPr>
              <a:t>Mining</a:t>
            </a: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First</a:t>
            </a:r>
            <a:r>
              <a:rPr lang="pt-BR" sz="1050" dirty="0">
                <a:solidFill>
                  <a:schemeClr val="bg1"/>
                </a:solidFill>
                <a:latin typeface="Nunito" pitchFamily="2" charset="77"/>
              </a:rPr>
              <a:t> Insights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C7D5C0-4D16-9640-9C76-B74B1B901C1F}"/>
              </a:ext>
            </a:extLst>
          </p:cNvPr>
          <p:cNvSpPr txBox="1"/>
          <p:nvPr/>
        </p:nvSpPr>
        <p:spPr>
          <a:xfrm>
            <a:off x="5409536" y="3183029"/>
            <a:ext cx="1371599" cy="248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Models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Algorithms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311150" lvl="1" indent="-80963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Supervised</a:t>
            </a:r>
            <a:r>
              <a:rPr lang="pt-BR" sz="1050" dirty="0">
                <a:solidFill>
                  <a:schemeClr val="bg1"/>
                </a:solidFill>
                <a:latin typeface="Nunito" pitchFamily="2" charset="77"/>
              </a:rPr>
              <a:t> </a:t>
            </a:r>
          </a:p>
          <a:p>
            <a:pPr marL="311150" lvl="1" indent="-80963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Unsupervised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311150" lvl="1" indent="-80963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Semi-Supervised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311150" lvl="1" indent="-80963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Reinforcement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311150" lvl="1" indent="-80963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bg1"/>
                </a:solidFill>
                <a:latin typeface="Nunito" pitchFamily="2" charset="77"/>
              </a:rPr>
              <a:t>Neural Networks</a:t>
            </a:r>
          </a:p>
          <a:p>
            <a:pPr indent="-227013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Train</a:t>
            </a:r>
            <a:r>
              <a:rPr lang="pt-BR" sz="1050" dirty="0">
                <a:solidFill>
                  <a:schemeClr val="bg1"/>
                </a:solidFill>
                <a:latin typeface="Nunito" pitchFamily="2" charset="77"/>
              </a:rPr>
              <a:t> / </a:t>
            </a: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Predict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indent="-227013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Tuning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72267-63E9-0E48-B010-09E800AE9951}"/>
              </a:ext>
            </a:extLst>
          </p:cNvPr>
          <p:cNvSpPr txBox="1"/>
          <p:nvPr/>
        </p:nvSpPr>
        <p:spPr>
          <a:xfrm>
            <a:off x="7078220" y="3183029"/>
            <a:ext cx="1371599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Explainabilty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Interpretability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Metrics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428B3-8D1B-BE4D-960F-A55DD73B691D}"/>
              </a:ext>
            </a:extLst>
          </p:cNvPr>
          <p:cNvSpPr txBox="1"/>
          <p:nvPr/>
        </p:nvSpPr>
        <p:spPr>
          <a:xfrm>
            <a:off x="8746902" y="3183028"/>
            <a:ext cx="1371599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Dashboards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Predictions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Prescriptions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Trends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Advices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96B36B-0DC0-9543-AC8C-530894EB04A8}"/>
              </a:ext>
            </a:extLst>
          </p:cNvPr>
          <p:cNvSpPr txBox="1"/>
          <p:nvPr/>
        </p:nvSpPr>
        <p:spPr>
          <a:xfrm>
            <a:off x="10415584" y="3183027"/>
            <a:ext cx="13715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chemeClr val="bg1"/>
                </a:solidFill>
                <a:latin typeface="Nunito" pitchFamily="2" charset="77"/>
              </a:rPr>
              <a:t>Implement</a:t>
            </a:r>
            <a:endParaRPr lang="pt-BR" sz="1050" dirty="0">
              <a:solidFill>
                <a:schemeClr val="bg1"/>
              </a:solidFill>
              <a:latin typeface="Nunito" pitchFamily="2" charset="77"/>
            </a:endParaRPr>
          </a:p>
          <a:p>
            <a:pPr marL="171450" indent="-171450">
              <a:spcAft>
                <a:spcPts val="600"/>
              </a:spcAft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bg1"/>
                </a:solidFill>
                <a:latin typeface="Nunito" pitchFamily="2" charset="77"/>
              </a:rPr>
              <a:t>Monitor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1065D8-A583-E041-9A37-3D65071B5C28}"/>
              </a:ext>
            </a:extLst>
          </p:cNvPr>
          <p:cNvSpPr txBox="1"/>
          <p:nvPr/>
        </p:nvSpPr>
        <p:spPr>
          <a:xfrm>
            <a:off x="4841626" y="1597812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5209"/>
                </a:solidFill>
                <a:latin typeface="Nunito" pitchFamily="2" charset="77"/>
              </a:rPr>
              <a:t>ITERATIVE PROCESS</a:t>
            </a:r>
          </a:p>
        </p:txBody>
      </p:sp>
    </p:spTree>
    <p:extLst>
      <p:ext uri="{BB962C8B-B14F-4D97-AF65-F5344CB8AC3E}">
        <p14:creationId xmlns:p14="http://schemas.microsoft.com/office/powerpoint/2010/main" val="1433329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id="{3ADB7495-917E-DE42-B010-41B8F1A09A26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CULTURA DATA-DRIVEN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757D695D-07AE-C144-9ABC-D39C59F6A707}"/>
              </a:ext>
            </a:extLst>
          </p:cNvPr>
          <p:cNvSpPr txBox="1"/>
          <p:nvPr/>
        </p:nvSpPr>
        <p:spPr>
          <a:xfrm>
            <a:off x="-43542" y="673482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89BAB1"/>
                </a:solidFill>
                <a:latin typeface="Nunito ExtraLight" panose="00000300000000000000" pitchFamily="2" charset="0"/>
              </a:rPr>
              <a:t>CONSTRUÇÃO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291547-E976-7E48-AED5-C7DABFF3FE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696" y="1197452"/>
            <a:ext cx="1980608" cy="1980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F666D-EBCF-FD48-96DC-3DED573DFCA5}"/>
              </a:ext>
            </a:extLst>
          </p:cNvPr>
          <p:cNvSpPr txBox="1"/>
          <p:nvPr/>
        </p:nvSpPr>
        <p:spPr>
          <a:xfrm>
            <a:off x="4835059" y="3008783"/>
            <a:ext cx="252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Nunito ExtraBold" pitchFamily="2" charset="77"/>
              </a:rPr>
              <a:t>Mudar a Mentalidade dos colaboradores</a:t>
            </a:r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4A5D99F4-25A6-014F-8AE9-FC988AA787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20" y="4302546"/>
            <a:ext cx="1274876" cy="12748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1FDE00-BD43-2645-B1B4-62141F0DABFE}"/>
              </a:ext>
            </a:extLst>
          </p:cNvPr>
          <p:cNvSpPr txBox="1"/>
          <p:nvPr/>
        </p:nvSpPr>
        <p:spPr>
          <a:xfrm>
            <a:off x="1062631" y="5475051"/>
            <a:ext cx="198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Patrocínio dos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Executivos</a:t>
            </a:r>
          </a:p>
        </p:txBody>
      </p:sp>
      <p:pic>
        <p:nvPicPr>
          <p:cNvPr id="22" name="Picture 21" descr="A picture containing dark, orange, holding, person&#10;&#10;Description automatically generated">
            <a:extLst>
              <a:ext uri="{FF2B5EF4-FFF2-40B4-BE49-F238E27FC236}">
                <a16:creationId xmlns:a16="http://schemas.microsoft.com/office/drawing/2014/main" id="{C0D6319E-6334-1543-B0AC-C26859396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62" y="4219419"/>
            <a:ext cx="1441129" cy="14411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4EE62CB-0394-EB46-8F1B-1C153128EA8F}"/>
              </a:ext>
            </a:extLst>
          </p:cNvPr>
          <p:cNvSpPr txBox="1"/>
          <p:nvPr/>
        </p:nvSpPr>
        <p:spPr>
          <a:xfrm>
            <a:off x="5097010" y="5475051"/>
            <a:ext cx="1980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solidFill>
                  <a:schemeClr val="bg1"/>
                </a:solidFill>
                <a:latin typeface="Nunito Light" pitchFamily="2" charset="77"/>
              </a:rPr>
              <a:t>Quick-wins</a:t>
            </a:r>
            <a:endParaRPr lang="pt-BR" sz="1600" dirty="0">
              <a:solidFill>
                <a:schemeClr val="bg1"/>
              </a:solidFill>
              <a:latin typeface="Nunito Light" pitchFamily="2" charset="77"/>
            </a:endParaRP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47DD78F0-58D1-F048-A5D9-0E0FDA012B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385" y="4315752"/>
            <a:ext cx="1328576" cy="13285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572186F-483E-844F-B9F2-9225BF9BBA9C}"/>
              </a:ext>
            </a:extLst>
          </p:cNvPr>
          <p:cNvSpPr txBox="1"/>
          <p:nvPr/>
        </p:nvSpPr>
        <p:spPr>
          <a:xfrm>
            <a:off x="9156143" y="5475051"/>
            <a:ext cx="1980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Experimentação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DB313C6-33BB-5E46-BB83-1A9704E359FB}"/>
              </a:ext>
            </a:extLst>
          </p:cNvPr>
          <p:cNvCxnSpPr/>
          <p:nvPr/>
        </p:nvCxnSpPr>
        <p:spPr>
          <a:xfrm>
            <a:off x="471056" y="4045527"/>
            <a:ext cx="11208327" cy="0"/>
          </a:xfrm>
          <a:prstGeom prst="line">
            <a:avLst/>
          </a:prstGeom>
          <a:ln>
            <a:solidFill>
              <a:srgbClr val="FFE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362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id="{3ADB7495-917E-DE42-B010-41B8F1A09A26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CULTURA DATA-DRIVEN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757D695D-07AE-C144-9ABC-D39C59F6A707}"/>
              </a:ext>
            </a:extLst>
          </p:cNvPr>
          <p:cNvSpPr txBox="1"/>
          <p:nvPr/>
        </p:nvSpPr>
        <p:spPr>
          <a:xfrm>
            <a:off x="-43542" y="673482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89BAB1"/>
                </a:solidFill>
                <a:latin typeface="Nunito ExtraLight" panose="00000300000000000000" pitchFamily="2" charset="0"/>
              </a:rPr>
              <a:t>CONSTRUÇÃO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14E01A-0D3B-4F42-85C5-425AACF545F6}"/>
              </a:ext>
            </a:extLst>
          </p:cNvPr>
          <p:cNvSpPr txBox="1"/>
          <p:nvPr/>
        </p:nvSpPr>
        <p:spPr>
          <a:xfrm>
            <a:off x="4889055" y="3010794"/>
            <a:ext cx="252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Nunito ExtraBold" pitchFamily="2" charset="77"/>
              </a:rPr>
              <a:t>Fortalecer as Habilidades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E3B73FCF-2697-714F-A156-4B8B02EF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72" y="1385136"/>
            <a:ext cx="1625600" cy="1625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B5B23A-F3D6-DB45-B37B-081E87BFB5DE}"/>
              </a:ext>
            </a:extLst>
          </p:cNvPr>
          <p:cNvCxnSpPr/>
          <p:nvPr/>
        </p:nvCxnSpPr>
        <p:spPr>
          <a:xfrm>
            <a:off x="471056" y="4045527"/>
            <a:ext cx="11208327" cy="0"/>
          </a:xfrm>
          <a:prstGeom prst="line">
            <a:avLst/>
          </a:prstGeom>
          <a:ln>
            <a:solidFill>
              <a:srgbClr val="FFE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D5BFCBA-220A-2C4F-B48A-9DEB5627934E}"/>
              </a:ext>
            </a:extLst>
          </p:cNvPr>
          <p:cNvSpPr txBox="1"/>
          <p:nvPr/>
        </p:nvSpPr>
        <p:spPr>
          <a:xfrm>
            <a:off x="1062631" y="5475051"/>
            <a:ext cx="198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Alfabetização de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Dados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8DB2B-B9B9-3F4F-83F5-060FE5893D46}"/>
              </a:ext>
            </a:extLst>
          </p:cNvPr>
          <p:cNvSpPr txBox="1"/>
          <p:nvPr/>
        </p:nvSpPr>
        <p:spPr>
          <a:xfrm>
            <a:off x="5221705" y="5475051"/>
            <a:ext cx="198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solidFill>
                  <a:schemeClr val="bg1"/>
                </a:solidFill>
                <a:latin typeface="Nunito Light" pitchFamily="2" charset="77"/>
              </a:rPr>
              <a:t>Storytelling</a:t>
            </a:r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 com Dados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ECA34F-4F43-3648-8CBD-923950E3F60B}"/>
              </a:ext>
            </a:extLst>
          </p:cNvPr>
          <p:cNvSpPr txBox="1"/>
          <p:nvPr/>
        </p:nvSpPr>
        <p:spPr>
          <a:xfrm>
            <a:off x="9156143" y="5475051"/>
            <a:ext cx="198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Recursos de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Análise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7ACAC35-4BA8-FD46-9FB5-7F2E64C867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45" y="4346057"/>
            <a:ext cx="1115139" cy="1115139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DBE7698-5527-0641-BB36-088996143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143" y="4065896"/>
            <a:ext cx="1701542" cy="1701542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B69CE8DB-3FBA-8B45-B166-A3DF3442C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821" y="4173000"/>
            <a:ext cx="1461252" cy="14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62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id="{3ADB7495-917E-DE42-B010-41B8F1A09A26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CULTURA DATA-DRIVEN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757D695D-07AE-C144-9ABC-D39C59F6A707}"/>
              </a:ext>
            </a:extLst>
          </p:cNvPr>
          <p:cNvSpPr txBox="1"/>
          <p:nvPr/>
        </p:nvSpPr>
        <p:spPr>
          <a:xfrm>
            <a:off x="-43542" y="673482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89BAB1"/>
                </a:solidFill>
                <a:latin typeface="Nunito ExtraLight" panose="00000300000000000000" pitchFamily="2" charset="0"/>
              </a:rPr>
              <a:t>CONSTRUÇÃO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A06D6C-7A0C-544D-B37D-D8EBE1AFBB09}"/>
              </a:ext>
            </a:extLst>
          </p:cNvPr>
          <p:cNvSpPr txBox="1"/>
          <p:nvPr/>
        </p:nvSpPr>
        <p:spPr>
          <a:xfrm>
            <a:off x="4625932" y="3003028"/>
            <a:ext cx="252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Nunito ExtraBold" pitchFamily="2" charset="77"/>
              </a:rPr>
              <a:t>“Afiar” o Kit de Ferramentas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534D716-0080-364A-A453-17EC0DBCC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33" y="1500538"/>
            <a:ext cx="1794877" cy="179487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2B8E1-4925-4947-AA48-A149BA78C577}"/>
              </a:ext>
            </a:extLst>
          </p:cNvPr>
          <p:cNvCxnSpPr/>
          <p:nvPr/>
        </p:nvCxnSpPr>
        <p:spPr>
          <a:xfrm>
            <a:off x="471056" y="4045527"/>
            <a:ext cx="11208327" cy="0"/>
          </a:xfrm>
          <a:prstGeom prst="line">
            <a:avLst/>
          </a:prstGeom>
          <a:ln>
            <a:solidFill>
              <a:srgbClr val="FFE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7BAA70-3574-314B-8D22-832CBF120CB0}"/>
              </a:ext>
            </a:extLst>
          </p:cNvPr>
          <p:cNvSpPr txBox="1"/>
          <p:nvPr/>
        </p:nvSpPr>
        <p:spPr>
          <a:xfrm>
            <a:off x="443345" y="5475051"/>
            <a:ext cx="198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Versão única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da verdade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6735B-C432-5D43-9C8E-5CECAAA51836}"/>
              </a:ext>
            </a:extLst>
          </p:cNvPr>
          <p:cNvSpPr txBox="1"/>
          <p:nvPr/>
        </p:nvSpPr>
        <p:spPr>
          <a:xfrm>
            <a:off x="3662916" y="5475051"/>
            <a:ext cx="198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Modelo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Self-Service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8C1AC2-3B26-394F-9DB4-E06549B5F0E9}"/>
              </a:ext>
            </a:extLst>
          </p:cNvPr>
          <p:cNvSpPr txBox="1"/>
          <p:nvPr/>
        </p:nvSpPr>
        <p:spPr>
          <a:xfrm>
            <a:off x="6674661" y="5475051"/>
            <a:ext cx="1980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Automação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801EED-EAB2-C14C-91FA-190E09239341}"/>
              </a:ext>
            </a:extLst>
          </p:cNvPr>
          <p:cNvSpPr txBox="1"/>
          <p:nvPr/>
        </p:nvSpPr>
        <p:spPr>
          <a:xfrm>
            <a:off x="9700259" y="5463702"/>
            <a:ext cx="198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Integração de </a:t>
            </a:r>
            <a:br>
              <a:rPr lang="pt-BR" sz="1600" dirty="0">
                <a:solidFill>
                  <a:schemeClr val="bg1"/>
                </a:solidFill>
                <a:latin typeface="Nunito Light" pitchFamily="2" charset="77"/>
              </a:rPr>
            </a:br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Processos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027A4D5-51F1-9C4C-B314-DF0A2606AD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92" y="4281661"/>
            <a:ext cx="1279236" cy="1279236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56B8655-F65A-EB4B-B6EB-B7EEFB4E86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945" y="4284001"/>
            <a:ext cx="1279236" cy="1279236"/>
          </a:xfrm>
          <a:prstGeom prst="rect">
            <a:avLst/>
          </a:prstGeom>
        </p:spPr>
      </p:pic>
      <p:pic>
        <p:nvPicPr>
          <p:cNvPr id="22" name="Picture 21" descr="A picture containing clock&#10;&#10;Description automatically generated">
            <a:extLst>
              <a:ext uri="{FF2B5EF4-FFF2-40B4-BE49-F238E27FC236}">
                <a16:creationId xmlns:a16="http://schemas.microsoft.com/office/drawing/2014/main" id="{B55A5AD1-FD8F-8B43-8C98-CD302D23CF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37" y="4281661"/>
            <a:ext cx="1301461" cy="1301461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F1C33472-1848-FC4A-87C4-23744D383A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" y="4238686"/>
            <a:ext cx="1301461" cy="13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38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id="{3ADB7495-917E-DE42-B010-41B8F1A09A26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CULTURA DATA-DRIVEN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757D695D-07AE-C144-9ABC-D39C59F6A707}"/>
              </a:ext>
            </a:extLst>
          </p:cNvPr>
          <p:cNvSpPr txBox="1"/>
          <p:nvPr/>
        </p:nvSpPr>
        <p:spPr>
          <a:xfrm>
            <a:off x="-43542" y="673482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89BAB1"/>
                </a:solidFill>
                <a:latin typeface="Nunito ExtraLight" panose="00000300000000000000" pitchFamily="2" charset="0"/>
              </a:rPr>
              <a:t>CONSTRUÇÃO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1311B-3A91-1A40-B02C-2B7E716CE8D6}"/>
              </a:ext>
            </a:extLst>
          </p:cNvPr>
          <p:cNvSpPr txBox="1"/>
          <p:nvPr/>
        </p:nvSpPr>
        <p:spPr>
          <a:xfrm>
            <a:off x="4653524" y="2977804"/>
            <a:ext cx="252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Nunito ExtraBold" pitchFamily="2" charset="77"/>
              </a:rPr>
              <a:t>Solidificar os</a:t>
            </a:r>
          </a:p>
          <a:p>
            <a:pPr algn="ctr"/>
            <a:r>
              <a:rPr lang="pt-BR" sz="1600" b="1" dirty="0" err="1">
                <a:solidFill>
                  <a:schemeClr val="bg1"/>
                </a:solidFill>
                <a:latin typeface="Nunito ExtraBold" pitchFamily="2" charset="77"/>
              </a:rPr>
              <a:t>Datasets</a:t>
            </a:r>
            <a:endParaRPr lang="pt-BR" sz="1600" b="1" dirty="0">
              <a:solidFill>
                <a:schemeClr val="bg1"/>
              </a:solidFill>
              <a:latin typeface="Nunito ExtraBold" pitchFamily="2" charset="77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B28EED-B821-C94B-B615-45517C8FF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19" y="1525762"/>
            <a:ext cx="1590709" cy="159070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6787E8-CA37-F74E-99C6-F3A6E9AECC66}"/>
              </a:ext>
            </a:extLst>
          </p:cNvPr>
          <p:cNvCxnSpPr/>
          <p:nvPr/>
        </p:nvCxnSpPr>
        <p:spPr>
          <a:xfrm>
            <a:off x="471056" y="3767735"/>
            <a:ext cx="11208327" cy="0"/>
          </a:xfrm>
          <a:prstGeom prst="line">
            <a:avLst/>
          </a:prstGeom>
          <a:ln>
            <a:solidFill>
              <a:srgbClr val="FFE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51A4084-EFE2-6E43-980F-005189B133D7}"/>
              </a:ext>
            </a:extLst>
          </p:cNvPr>
          <p:cNvSpPr txBox="1"/>
          <p:nvPr/>
        </p:nvSpPr>
        <p:spPr>
          <a:xfrm>
            <a:off x="504924" y="5099853"/>
            <a:ext cx="198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Alinhamento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Estratégico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A40F5-92F1-2D41-A53A-2726BD657FAF}"/>
              </a:ext>
            </a:extLst>
          </p:cNvPr>
          <p:cNvSpPr txBox="1"/>
          <p:nvPr/>
        </p:nvSpPr>
        <p:spPr>
          <a:xfrm>
            <a:off x="3371939" y="5099853"/>
            <a:ext cx="198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Governança de Dados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CD376C-F930-5B4F-B2CB-1EA360A65FF6}"/>
              </a:ext>
            </a:extLst>
          </p:cNvPr>
          <p:cNvSpPr txBox="1"/>
          <p:nvPr/>
        </p:nvSpPr>
        <p:spPr>
          <a:xfrm>
            <a:off x="9435554" y="5123003"/>
            <a:ext cx="1980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Segurança e Privacidade de Dados</a:t>
            </a: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C6883215-900C-E04E-94E3-8AD3CE135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1" y="3748347"/>
            <a:ext cx="1544275" cy="1544275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A2547B60-272F-864F-A95A-3F3C73F67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34" y="3847131"/>
            <a:ext cx="1445491" cy="1445491"/>
          </a:xfrm>
          <a:prstGeom prst="rect">
            <a:avLst/>
          </a:prstGeo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07654D0B-BFC5-014E-9ACF-9B4012EB1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16" y="3852519"/>
            <a:ext cx="1494884" cy="14948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0689A7B-394D-2F4B-AB59-2E077122CE03}"/>
              </a:ext>
            </a:extLst>
          </p:cNvPr>
          <p:cNvSpPr txBox="1"/>
          <p:nvPr/>
        </p:nvSpPr>
        <p:spPr>
          <a:xfrm>
            <a:off x="6482721" y="5099853"/>
            <a:ext cx="198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Nunito Light" pitchFamily="2" charset="77"/>
              </a:rPr>
              <a:t>Democratização de Dados</a:t>
            </a:r>
          </a:p>
        </p:txBody>
      </p:sp>
      <p:pic>
        <p:nvPicPr>
          <p:cNvPr id="26" name="Picture 25" descr="A picture containing plate&#10;&#10;Description automatically generated">
            <a:extLst>
              <a:ext uri="{FF2B5EF4-FFF2-40B4-BE49-F238E27FC236}">
                <a16:creationId xmlns:a16="http://schemas.microsoft.com/office/drawing/2014/main" id="{2C8C28F4-F1DD-784D-A072-D98DD507CB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48" y="3875670"/>
            <a:ext cx="1354667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78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16FF2A-7E3D-B649-A816-81729F5BEF90}"/>
              </a:ext>
            </a:extLst>
          </p:cNvPr>
          <p:cNvSpPr txBox="1"/>
          <p:nvPr/>
        </p:nvSpPr>
        <p:spPr>
          <a:xfrm>
            <a:off x="6745705" y="2361962"/>
            <a:ext cx="5446295" cy="15350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400"/>
              </a:lnSpc>
            </a:pPr>
            <a:r>
              <a:rPr lang="en-US" altLang="ko-KR" sz="6000" dirty="0" err="1">
                <a:solidFill>
                  <a:srgbClr val="FF5209"/>
                </a:solidFill>
                <a:latin typeface="Nunito" pitchFamily="2" charset="77"/>
                <a:cs typeface="Arial" pitchFamily="34" charset="0"/>
              </a:rPr>
              <a:t>Aplicações</a:t>
            </a:r>
            <a:r>
              <a:rPr lang="en-US" altLang="ko-KR" sz="6000" dirty="0">
                <a:solidFill>
                  <a:srgbClr val="FF5209"/>
                </a:solidFill>
                <a:latin typeface="Nunito" pitchFamily="2" charset="77"/>
                <a:cs typeface="Arial" pitchFamily="34" charset="0"/>
              </a:rPr>
              <a:t> e </a:t>
            </a:r>
            <a:r>
              <a:rPr lang="en-US" altLang="ko-KR" sz="6000" dirty="0" err="1">
                <a:solidFill>
                  <a:srgbClr val="FF5209"/>
                </a:solidFill>
                <a:latin typeface="Nunito" pitchFamily="2" charset="77"/>
                <a:cs typeface="Arial" pitchFamily="34" charset="0"/>
              </a:rPr>
              <a:t>Casos</a:t>
            </a:r>
            <a:r>
              <a:rPr lang="en-US" altLang="ko-KR" sz="6000" dirty="0">
                <a:solidFill>
                  <a:srgbClr val="FF5209"/>
                </a:solidFill>
                <a:latin typeface="Nunito" pitchFamily="2" charset="77"/>
                <a:cs typeface="Arial" pitchFamily="34" charset="0"/>
              </a:rPr>
              <a:t> de </a:t>
            </a:r>
            <a:r>
              <a:rPr lang="en-US" altLang="ko-KR" sz="6000" dirty="0" err="1">
                <a:solidFill>
                  <a:srgbClr val="FF5209"/>
                </a:solidFill>
                <a:latin typeface="Nunito" pitchFamily="2" charset="77"/>
                <a:cs typeface="Arial" pitchFamily="34" charset="0"/>
              </a:rPr>
              <a:t>Uso</a:t>
            </a:r>
            <a:endParaRPr lang="ko-KR" altLang="en-US" sz="6000" dirty="0">
              <a:solidFill>
                <a:srgbClr val="FF5209"/>
              </a:solidFill>
              <a:latin typeface="Nunito" pitchFamily="2" charset="77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EED78-D017-D94D-BE5B-5B9BEB2852D5}"/>
              </a:ext>
            </a:extLst>
          </p:cNvPr>
          <p:cNvSpPr txBox="1"/>
          <p:nvPr/>
        </p:nvSpPr>
        <p:spPr>
          <a:xfrm>
            <a:off x="6785881" y="3703158"/>
            <a:ext cx="523488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Apresentar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algumas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situações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de Mercado,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onde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Data Science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é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utilizado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para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criação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de valor para um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negócio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ou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produto</a:t>
            </a:r>
            <a:endParaRPr lang="en-US" altLang="ko-KR" sz="2000" dirty="0">
              <a:solidFill>
                <a:schemeClr val="bg1"/>
              </a:solidFill>
              <a:latin typeface="Nunito" pitchFamily="2" charset="77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BF08C-BAF6-8E45-99E7-93D43F25E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6" y="356316"/>
            <a:ext cx="6388865" cy="63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19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340F6D6-5F97-3A45-9A21-182ACC495E19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APLICAÇÕES E CASOS DE USO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141A2E-F733-0746-A316-394E69A100E3}"/>
              </a:ext>
            </a:extLst>
          </p:cNvPr>
          <p:cNvGraphicFramePr>
            <a:graphicFrameLocks noGrp="1"/>
          </p:cNvGraphicFramePr>
          <p:nvPr/>
        </p:nvGraphicFramePr>
        <p:xfrm>
          <a:off x="458382" y="1308828"/>
          <a:ext cx="11109843" cy="466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3281">
                  <a:extLst>
                    <a:ext uri="{9D8B030D-6E8A-4147-A177-3AD203B41FA5}">
                      <a16:colId xmlns:a16="http://schemas.microsoft.com/office/drawing/2014/main" val="1726828913"/>
                    </a:ext>
                  </a:extLst>
                </a:gridCol>
                <a:gridCol w="3703281">
                  <a:extLst>
                    <a:ext uri="{9D8B030D-6E8A-4147-A177-3AD203B41FA5}">
                      <a16:colId xmlns:a16="http://schemas.microsoft.com/office/drawing/2014/main" val="2514285684"/>
                    </a:ext>
                  </a:extLst>
                </a:gridCol>
                <a:gridCol w="3703281">
                  <a:extLst>
                    <a:ext uri="{9D8B030D-6E8A-4147-A177-3AD203B41FA5}">
                      <a16:colId xmlns:a16="http://schemas.microsoft.com/office/drawing/2014/main" val="2666260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Financeiro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Transações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Dados Cadastrais</a:t>
                      </a:r>
                    </a:p>
                    <a:p>
                      <a:r>
                        <a:rPr lang="pt-BR" b="1" i="0" dirty="0" err="1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Credit</a:t>
                      </a:r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 Bureau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Índices Econômicos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 err="1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Credit</a:t>
                      </a:r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 Score</a:t>
                      </a:r>
                    </a:p>
                    <a:p>
                      <a:r>
                        <a:rPr lang="pt-BR" b="1" i="0" dirty="0" err="1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Customer</a:t>
                      </a:r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 </a:t>
                      </a:r>
                      <a:r>
                        <a:rPr lang="pt-BR" b="1" i="0" dirty="0" err="1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Behavior</a:t>
                      </a:r>
                      <a:endParaRPr lang="pt-BR" b="1" i="0" dirty="0">
                        <a:solidFill>
                          <a:schemeClr val="bg1"/>
                        </a:solidFill>
                        <a:latin typeface="Nunito" pitchFamily="2" charset="77"/>
                      </a:endParaRP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Prevenção a Fraudes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Risco de Crédito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Previsão de Inadimplência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4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Saúde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Prontuário Médico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Histórico de Exames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Dados familiares</a:t>
                      </a:r>
                    </a:p>
                    <a:p>
                      <a:endParaRPr lang="pt-BR" b="1" i="0" dirty="0">
                        <a:solidFill>
                          <a:schemeClr val="bg1"/>
                        </a:solidFill>
                        <a:latin typeface="Nunito" pitchFamily="2" charset="77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Diagnóstico preditivo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Descoberta de doenças e tratamentos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Prevenção de epidemias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Efeitos adversos de tratamentos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62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Vendas e Marketing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Transações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Hábitos de consumo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Personas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Recomendação de Produtos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Lançamento de Produtos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Segmentação de Clientes</a:t>
                      </a:r>
                    </a:p>
                    <a:p>
                      <a:r>
                        <a:rPr lang="pt-BR" b="1" i="0" dirty="0" err="1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Churn</a:t>
                      </a:r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 </a:t>
                      </a:r>
                      <a:r>
                        <a:rPr lang="pt-BR" b="1" i="0" dirty="0" err="1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Analysis</a:t>
                      </a:r>
                      <a:endParaRPr lang="pt-BR" b="1" i="0" dirty="0">
                        <a:solidFill>
                          <a:schemeClr val="bg1"/>
                        </a:solidFill>
                        <a:latin typeface="Nunito" pitchFamily="2" charset="77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716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077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340F6D6-5F97-3A45-9A21-182ACC495E19}"/>
              </a:ext>
            </a:extLst>
          </p:cNvPr>
          <p:cNvSpPr txBox="1"/>
          <p:nvPr/>
        </p:nvSpPr>
        <p:spPr>
          <a:xfrm>
            <a:off x="-43542" y="289595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chemeClr val="bg1"/>
                </a:solidFill>
                <a:latin typeface="Nunito" panose="00000500000000000000" pitchFamily="2" charset="0"/>
                <a:cs typeface="Segoe UI Semibold" panose="020B0702040204020203" pitchFamily="34" charset="0"/>
              </a:rPr>
              <a:t>APLICAÇÕES E CASOS DE USO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141A2E-F733-0746-A316-394E69A100E3}"/>
              </a:ext>
            </a:extLst>
          </p:cNvPr>
          <p:cNvGraphicFramePr>
            <a:graphicFrameLocks noGrp="1"/>
          </p:cNvGraphicFramePr>
          <p:nvPr/>
        </p:nvGraphicFramePr>
        <p:xfrm>
          <a:off x="458382" y="1308828"/>
          <a:ext cx="11109843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3281">
                  <a:extLst>
                    <a:ext uri="{9D8B030D-6E8A-4147-A177-3AD203B41FA5}">
                      <a16:colId xmlns:a16="http://schemas.microsoft.com/office/drawing/2014/main" val="1726828913"/>
                    </a:ext>
                  </a:extLst>
                </a:gridCol>
                <a:gridCol w="3703281">
                  <a:extLst>
                    <a:ext uri="{9D8B030D-6E8A-4147-A177-3AD203B41FA5}">
                      <a16:colId xmlns:a16="http://schemas.microsoft.com/office/drawing/2014/main" val="2514285684"/>
                    </a:ext>
                  </a:extLst>
                </a:gridCol>
                <a:gridCol w="3703281">
                  <a:extLst>
                    <a:ext uri="{9D8B030D-6E8A-4147-A177-3AD203B41FA5}">
                      <a16:colId xmlns:a16="http://schemas.microsoft.com/office/drawing/2014/main" val="2666260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Indústria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Sensores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Apontamentos de Produção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Controle de Qualidade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Manutenção Preventiva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Otimização da produção com base nas Vendas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Nível de estocagem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4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Recrutamento / People </a:t>
                      </a:r>
                      <a:r>
                        <a:rPr lang="pt-BR" b="1" i="0" dirty="0" err="1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Analytics</a:t>
                      </a:r>
                      <a:endParaRPr lang="pt-BR" b="1" i="0" dirty="0">
                        <a:solidFill>
                          <a:schemeClr val="bg1"/>
                        </a:solidFill>
                        <a:latin typeface="Nunito" pitchFamily="2" charset="77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Histórico de Projetos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Tempo de Permanência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Referências anteriores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Soft </a:t>
                      </a:r>
                      <a:r>
                        <a:rPr lang="pt-BR" b="1" i="0" dirty="0" err="1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Skills</a:t>
                      </a:r>
                      <a:endParaRPr lang="pt-BR" b="1" i="0" dirty="0">
                        <a:solidFill>
                          <a:schemeClr val="bg1"/>
                        </a:solidFill>
                        <a:latin typeface="Nunito" pitchFamily="2" charset="77"/>
                      </a:endParaRP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Transcrição de Entrevistas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Fit entre funcionário e empresa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“Tempo de vida” estimado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Plano de Carreira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Melhor alocação de recursos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62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Educação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Histórico de notas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Frequência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Participação em aula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Atividades </a:t>
                      </a:r>
                      <a:r>
                        <a:rPr lang="pt-BR" b="1" i="0" dirty="0" err="1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extra-curriculares</a:t>
                      </a:r>
                      <a:endParaRPr lang="pt-BR" b="1" i="0" dirty="0">
                        <a:solidFill>
                          <a:schemeClr val="bg1"/>
                        </a:solidFill>
                        <a:latin typeface="Nunito" pitchFamily="2" charset="77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Programas individualizados de ensino</a:t>
                      </a:r>
                    </a:p>
                    <a:p>
                      <a:r>
                        <a:rPr lang="pt-BR" b="1" i="0" dirty="0">
                          <a:solidFill>
                            <a:schemeClr val="bg1"/>
                          </a:solidFill>
                          <a:latin typeface="Nunito" pitchFamily="2" charset="77"/>
                        </a:rPr>
                        <a:t>Predição de evasão escolar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B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716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4249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E4507A-0AA9-2C47-99EF-2B1B4EEF1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21" y="1280495"/>
            <a:ext cx="3260168" cy="49231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1AF73F-A822-FE46-9C2F-75B2501C6661}"/>
              </a:ext>
            </a:extLst>
          </p:cNvPr>
          <p:cNvSpPr txBox="1"/>
          <p:nvPr/>
        </p:nvSpPr>
        <p:spPr>
          <a:xfrm>
            <a:off x="5629492" y="1365300"/>
            <a:ext cx="5685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" dirty="0">
                <a:latin typeface="Nunito" pitchFamily="2" charset="77"/>
              </a:rPr>
              <a:t>É um framework criado em 2015 pelo Louis </a:t>
            </a:r>
            <a:r>
              <a:rPr lang="pt" dirty="0" err="1">
                <a:latin typeface="Nunito" pitchFamily="2" charset="77"/>
              </a:rPr>
              <a:t>Dorard</a:t>
            </a:r>
            <a:r>
              <a:rPr lang="pt" dirty="0">
                <a:latin typeface="Nunito" pitchFamily="2" charset="77"/>
              </a:rPr>
              <a:t> (criador do </a:t>
            </a:r>
            <a:r>
              <a:rPr lang="pt" dirty="0" err="1">
                <a:latin typeface="Nunito" pitchFamily="2" charset="77"/>
              </a:rPr>
              <a:t>PAPIs.io</a:t>
            </a:r>
            <a:r>
              <a:rPr lang="pt" dirty="0">
                <a:latin typeface="Nunito" pitchFamily="2" charset="77"/>
              </a:rPr>
              <a:t>)</a:t>
            </a:r>
          </a:p>
          <a:p>
            <a:endParaRPr lang="pt" dirty="0">
              <a:latin typeface="Nunito" pitchFamily="2" charset="77"/>
            </a:endParaRPr>
          </a:p>
          <a:p>
            <a:r>
              <a:rPr lang="pt" dirty="0">
                <a:latin typeface="Nunito" pitchFamily="2" charset="77"/>
              </a:rPr>
              <a:t>Ter todos os </a:t>
            </a:r>
            <a:r>
              <a:rPr lang="pt" dirty="0" err="1">
                <a:latin typeface="Nunito" pitchFamily="2" charset="77"/>
              </a:rPr>
              <a:t>skillsets</a:t>
            </a:r>
            <a:r>
              <a:rPr lang="pt" dirty="0">
                <a:latin typeface="Nunito" pitchFamily="2" charset="77"/>
              </a:rPr>
              <a:t> (da gestão ao cientista) “na mesma página” na formulação de uma solução de </a:t>
            </a:r>
            <a:r>
              <a:rPr lang="pt" dirty="0" err="1">
                <a:latin typeface="Nunito" pitchFamily="2" charset="77"/>
              </a:rPr>
              <a:t>Machine</a:t>
            </a:r>
            <a:r>
              <a:rPr lang="pt" dirty="0">
                <a:latin typeface="Nunito" pitchFamily="2" charset="77"/>
              </a:rPr>
              <a:t> Learning</a:t>
            </a:r>
          </a:p>
          <a:p>
            <a:endParaRPr lang="pt" dirty="0">
              <a:latin typeface="Nunito" pitchFamily="2" charset="77"/>
            </a:endParaRPr>
          </a:p>
          <a:p>
            <a:r>
              <a:rPr lang="pt" dirty="0">
                <a:latin typeface="Nunito" pitchFamily="2" charset="77"/>
              </a:rPr>
              <a:t>Soluções que criem valor para os usuários finais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B5616-AF58-1741-87B2-C7D149D0D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70" y="3816308"/>
            <a:ext cx="190500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97E37-A5C2-5142-82DD-E32784F6E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17" b="23818"/>
          <a:stretch/>
        </p:blipFill>
        <p:spPr>
          <a:xfrm>
            <a:off x="5700089" y="5590429"/>
            <a:ext cx="1505021" cy="493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0C214-C82D-014A-A42F-C4E310523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50" y="3816308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46873F-39F5-2243-9AFE-3B066FCD6DFD}"/>
              </a:ext>
            </a:extLst>
          </p:cNvPr>
          <p:cNvSpPr txBox="1"/>
          <p:nvPr/>
        </p:nvSpPr>
        <p:spPr>
          <a:xfrm>
            <a:off x="8373775" y="5662886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Nunito" pitchFamily="2" charset="77"/>
              </a:rPr>
              <a:t>ML CANVAS</a:t>
            </a:r>
          </a:p>
        </p:txBody>
      </p:sp>
    </p:spTree>
    <p:extLst>
      <p:ext uri="{BB962C8B-B14F-4D97-AF65-F5344CB8AC3E}">
        <p14:creationId xmlns:p14="http://schemas.microsoft.com/office/powerpoint/2010/main" val="4002298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16FF2A-7E3D-B649-A816-81729F5BEF90}"/>
              </a:ext>
            </a:extLst>
          </p:cNvPr>
          <p:cNvSpPr txBox="1"/>
          <p:nvPr/>
        </p:nvSpPr>
        <p:spPr>
          <a:xfrm>
            <a:off x="6745705" y="2708211"/>
            <a:ext cx="5446295" cy="8425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400"/>
              </a:lnSpc>
            </a:pPr>
            <a:r>
              <a:rPr lang="en-US" altLang="ko-KR" sz="6000" dirty="0" err="1">
                <a:solidFill>
                  <a:srgbClr val="FF5209"/>
                </a:solidFill>
                <a:latin typeface="Nunito" pitchFamily="2" charset="77"/>
                <a:cs typeface="Arial" pitchFamily="34" charset="0"/>
              </a:rPr>
              <a:t>Conceitos</a:t>
            </a:r>
            <a:endParaRPr lang="ko-KR" altLang="en-US" sz="6000" dirty="0">
              <a:solidFill>
                <a:srgbClr val="FF5209"/>
              </a:solidFill>
              <a:latin typeface="Nunito" pitchFamily="2" charset="77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EED78-D017-D94D-BE5B-5B9BEB2852D5}"/>
              </a:ext>
            </a:extLst>
          </p:cNvPr>
          <p:cNvSpPr txBox="1"/>
          <p:nvPr/>
        </p:nvSpPr>
        <p:spPr>
          <a:xfrm>
            <a:off x="6785881" y="3663402"/>
            <a:ext cx="523488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Alguns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fatos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pensamentos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e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observações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sobre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a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formação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do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termo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Data Science e </a:t>
            </a:r>
            <a:r>
              <a:rPr lang="en-US" altLang="ko-KR" sz="2000" dirty="0" err="1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Cultura</a:t>
            </a:r>
            <a:r>
              <a:rPr lang="en-US" altLang="ko-KR" sz="2000" dirty="0">
                <a:solidFill>
                  <a:schemeClr val="bg1"/>
                </a:solidFill>
                <a:latin typeface="Nunito" pitchFamily="2" charset="77"/>
                <a:cs typeface="Arial" pitchFamily="34" charset="0"/>
              </a:rPr>
              <a:t> Data-Driven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BF08C-BAF6-8E45-99E7-93D43F25E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6" y="356316"/>
            <a:ext cx="6388865" cy="63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64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9D34B-21CD-6546-B96C-1BDD2E28E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97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9E8A08-CECE-6B44-BAF7-65B32ECCDF08}"/>
              </a:ext>
            </a:extLst>
          </p:cNvPr>
          <p:cNvSpPr txBox="1"/>
          <p:nvPr/>
        </p:nvSpPr>
        <p:spPr>
          <a:xfrm>
            <a:off x="6971090" y="3105834"/>
            <a:ext cx="456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Nunito" pitchFamily="2" charset="77"/>
              </a:rPr>
              <a:t>MUITO OBRIGADO !</a:t>
            </a:r>
          </a:p>
        </p:txBody>
      </p:sp>
    </p:spTree>
    <p:extLst>
      <p:ext uri="{BB962C8B-B14F-4D97-AF65-F5344CB8AC3E}">
        <p14:creationId xmlns:p14="http://schemas.microsoft.com/office/powerpoint/2010/main" val="2845898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D1FD52-B550-804B-BE4E-C930B823E441}"/>
              </a:ext>
            </a:extLst>
          </p:cNvPr>
          <p:cNvSpPr txBox="1"/>
          <p:nvPr/>
        </p:nvSpPr>
        <p:spPr>
          <a:xfrm>
            <a:off x="433033" y="1226418"/>
            <a:ext cx="11277897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Um volume </a:t>
            </a:r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enorme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 de dados </a:t>
            </a:r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tem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sido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coletados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 e </a:t>
            </a:r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armazenados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  <a:cs typeface="Arial" pitchFamily="34" charset="0"/>
              </a:rPr>
              <a:t>:</a:t>
            </a:r>
          </a:p>
        </p:txBody>
      </p:sp>
      <p:sp>
        <p:nvSpPr>
          <p:cNvPr id="5" name="CaixaDeTexto 14">
            <a:extLst>
              <a:ext uri="{FF2B5EF4-FFF2-40B4-BE49-F238E27FC236}">
                <a16:creationId xmlns:a16="http://schemas.microsoft.com/office/drawing/2014/main" id="{AA430371-96A1-DF48-BA17-C39BBD8EDCF5}"/>
              </a:ext>
            </a:extLst>
          </p:cNvPr>
          <p:cNvSpPr txBox="1"/>
          <p:nvPr/>
        </p:nvSpPr>
        <p:spPr>
          <a:xfrm>
            <a:off x="4570271" y="350742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2400" b="1" dirty="0">
                <a:solidFill>
                  <a:srgbClr val="212138"/>
                </a:solidFill>
                <a:latin typeface="Nunito" pitchFamily="2" charset="77"/>
                <a:cs typeface="Segoe UI Semibold" panose="020B0702040204020203" pitchFamily="34" charset="0"/>
              </a:rPr>
              <a:t>A IMPORTÂNCIA DOS DADOS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DA29A-4399-9F40-BCBC-B227B5233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957" y="2361475"/>
            <a:ext cx="7474684" cy="4266039"/>
          </a:xfrm>
          <a:prstGeom prst="rect">
            <a:avLst/>
          </a:prstGeom>
        </p:spPr>
      </p:pic>
      <p:pic>
        <p:nvPicPr>
          <p:cNvPr id="8" name="Picture 7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531CBB06-EBC3-4545-BB70-E64D03E9D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71" y="2361475"/>
            <a:ext cx="8204200" cy="4432300"/>
          </a:xfrm>
          <a:prstGeom prst="rect">
            <a:avLst/>
          </a:prstGeom>
        </p:spPr>
      </p:pic>
      <p:pic>
        <p:nvPicPr>
          <p:cNvPr id="10" name="Picture 9" descr="A picture containing tree&#10;&#10;Description automatically generated">
            <a:extLst>
              <a:ext uri="{FF2B5EF4-FFF2-40B4-BE49-F238E27FC236}">
                <a16:creationId xmlns:a16="http://schemas.microsoft.com/office/drawing/2014/main" id="{E38DA0EE-4263-284E-A437-242FDBF16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44" y="2422979"/>
            <a:ext cx="9006585" cy="4143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0BC38E-AA00-D345-93D7-BDAB96BE4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266" y="2717647"/>
            <a:ext cx="6751240" cy="37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4">
            <a:extLst>
              <a:ext uri="{FF2B5EF4-FFF2-40B4-BE49-F238E27FC236}">
                <a16:creationId xmlns:a16="http://schemas.microsoft.com/office/drawing/2014/main" id="{4927C82C-E89E-CE47-97AC-0A688C3DADE1}"/>
              </a:ext>
            </a:extLst>
          </p:cNvPr>
          <p:cNvSpPr txBox="1"/>
          <p:nvPr/>
        </p:nvSpPr>
        <p:spPr>
          <a:xfrm>
            <a:off x="4570271" y="350742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2400" b="1" dirty="0">
                <a:solidFill>
                  <a:srgbClr val="212138"/>
                </a:solidFill>
                <a:latin typeface="Nunito" pitchFamily="2" charset="77"/>
                <a:cs typeface="Segoe UI Semibold" panose="020B0702040204020203" pitchFamily="34" charset="0"/>
              </a:rPr>
              <a:t>BIG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9BACB-0AC0-5C49-AB21-D4211DE3B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44" y="730323"/>
            <a:ext cx="5364111" cy="5728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962A87-606D-E745-B453-633270F8F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07" y="844702"/>
            <a:ext cx="9172784" cy="54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6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B605F8-6E01-034C-8482-75A70123C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4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A5DB4-392B-BF48-B099-6BE0212A3E40}"/>
              </a:ext>
            </a:extLst>
          </p:cNvPr>
          <p:cNvSpPr txBox="1"/>
          <p:nvPr/>
        </p:nvSpPr>
        <p:spPr>
          <a:xfrm>
            <a:off x="833335" y="2644170"/>
            <a:ext cx="105253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5209"/>
                </a:solidFill>
                <a:latin typeface="Nunito ExtraBold" pitchFamily="2" charset="77"/>
              </a:rPr>
              <a:t>VOCÊ PRECISA REFINAR ESTE NOVO PETRÓLEO</a:t>
            </a:r>
          </a:p>
          <a:p>
            <a:pPr algn="ctr"/>
            <a:endParaRPr lang="pt-BR" sz="3200" b="1" dirty="0">
              <a:solidFill>
                <a:srgbClr val="FF5209"/>
              </a:solidFill>
              <a:latin typeface="Nunito ExtraBold" pitchFamily="2" charset="77"/>
            </a:endParaRPr>
          </a:p>
          <a:p>
            <a:pPr algn="ctr"/>
            <a:r>
              <a:rPr lang="pt-BR" sz="3200" b="1" dirty="0">
                <a:solidFill>
                  <a:srgbClr val="212138"/>
                </a:solidFill>
                <a:latin typeface="Nunito ExtraBold" pitchFamily="2" charset="77"/>
              </a:rPr>
              <a:t>CONHEÇA DATA SCIENCE E A CULTURA DATA-DRIVEN</a:t>
            </a:r>
          </a:p>
        </p:txBody>
      </p:sp>
    </p:spTree>
    <p:extLst>
      <p:ext uri="{BB962C8B-B14F-4D97-AF65-F5344CB8AC3E}">
        <p14:creationId xmlns:p14="http://schemas.microsoft.com/office/powerpoint/2010/main" val="2798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4">
            <a:extLst>
              <a:ext uri="{FF2B5EF4-FFF2-40B4-BE49-F238E27FC236}">
                <a16:creationId xmlns:a16="http://schemas.microsoft.com/office/drawing/2014/main" id="{D2A704C2-B166-4243-83E9-DEE3B2569D6B}"/>
              </a:ext>
            </a:extLst>
          </p:cNvPr>
          <p:cNvSpPr txBox="1"/>
          <p:nvPr/>
        </p:nvSpPr>
        <p:spPr>
          <a:xfrm>
            <a:off x="4570271" y="350742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2400" b="1" dirty="0">
                <a:solidFill>
                  <a:srgbClr val="212138"/>
                </a:solidFill>
                <a:latin typeface="Nunito" pitchFamily="2" charset="77"/>
                <a:cs typeface="Segoe UI Semibold" panose="020B0702040204020203" pitchFamily="34" charset="0"/>
              </a:rPr>
              <a:t>DATA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ECA87-7D44-3449-B692-6EFD7094FF62}"/>
              </a:ext>
            </a:extLst>
          </p:cNvPr>
          <p:cNvSpPr txBox="1"/>
          <p:nvPr/>
        </p:nvSpPr>
        <p:spPr>
          <a:xfrm>
            <a:off x="516836" y="1272209"/>
            <a:ext cx="1115833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Nunito ExtraLight" pitchFamily="2" charset="77"/>
              </a:rPr>
              <a:t>A ciência de ...</a:t>
            </a:r>
          </a:p>
          <a:p>
            <a:endParaRPr lang="pt-BR" sz="3200" dirty="0">
              <a:latin typeface="Nunito ExtraLight" pitchFamily="2" charset="77"/>
            </a:endParaRPr>
          </a:p>
          <a:p>
            <a:pPr marL="457200" indent="-457200">
              <a:spcBef>
                <a:spcPts val="600"/>
              </a:spcBef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latin typeface="Nunito ExtraLight" pitchFamily="2" charset="77"/>
              </a:rPr>
              <a:t>Descobrir o que não conhecemos, através dos dados</a:t>
            </a:r>
          </a:p>
          <a:p>
            <a:pPr marL="457200" indent="-457200">
              <a:spcBef>
                <a:spcPts val="600"/>
              </a:spcBef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latin typeface="Nunito ExtraLight" pitchFamily="2" charset="77"/>
              </a:rPr>
              <a:t>Obter insights preditivos e que gerem ação, com base nos dados</a:t>
            </a:r>
          </a:p>
          <a:p>
            <a:pPr marL="457200" indent="-457200">
              <a:spcBef>
                <a:spcPts val="600"/>
              </a:spcBef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latin typeface="Nunito ExtraLight" pitchFamily="2" charset="77"/>
              </a:rPr>
              <a:t>Criar </a:t>
            </a:r>
            <a:r>
              <a:rPr lang="pt-BR" sz="2800" i="1" dirty="0">
                <a:latin typeface="Nunito ExtraLight" pitchFamily="2" charset="77"/>
              </a:rPr>
              <a:t>Data </a:t>
            </a:r>
            <a:r>
              <a:rPr lang="pt-BR" sz="2800" i="1" dirty="0" err="1">
                <a:latin typeface="Nunito ExtraLight" pitchFamily="2" charset="77"/>
              </a:rPr>
              <a:t>Products</a:t>
            </a:r>
            <a:r>
              <a:rPr lang="pt-BR" sz="2800" i="1" dirty="0">
                <a:latin typeface="Nunito ExtraLight" pitchFamily="2" charset="77"/>
              </a:rPr>
              <a:t> </a:t>
            </a:r>
            <a:r>
              <a:rPr lang="pt-BR" sz="2800" dirty="0">
                <a:latin typeface="Nunito ExtraLight" pitchFamily="2" charset="77"/>
              </a:rPr>
              <a:t>que tenham impacto imediato no negócio</a:t>
            </a:r>
          </a:p>
          <a:p>
            <a:pPr marL="457200" indent="-457200">
              <a:spcBef>
                <a:spcPts val="600"/>
              </a:spcBef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latin typeface="Nunito ExtraLight" pitchFamily="2" charset="77"/>
              </a:rPr>
              <a:t>Comunicar histórias relevantes sobre o negócio</a:t>
            </a:r>
          </a:p>
          <a:p>
            <a:pPr marL="457200" indent="-457200">
              <a:spcBef>
                <a:spcPts val="600"/>
              </a:spcBef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latin typeface="Nunito ExtraLight" pitchFamily="2" charset="77"/>
              </a:rPr>
              <a:t>Construir confiança em decisões que guiem o valor dos negócios</a:t>
            </a:r>
          </a:p>
        </p:txBody>
      </p:sp>
    </p:spTree>
    <p:extLst>
      <p:ext uri="{BB962C8B-B14F-4D97-AF65-F5344CB8AC3E}">
        <p14:creationId xmlns:p14="http://schemas.microsoft.com/office/powerpoint/2010/main" val="16063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4">
            <a:extLst>
              <a:ext uri="{FF2B5EF4-FFF2-40B4-BE49-F238E27FC236}">
                <a16:creationId xmlns:a16="http://schemas.microsoft.com/office/drawing/2014/main" id="{D2A704C2-B166-4243-83E9-DEE3B2569D6B}"/>
              </a:ext>
            </a:extLst>
          </p:cNvPr>
          <p:cNvSpPr txBox="1"/>
          <p:nvPr/>
        </p:nvSpPr>
        <p:spPr>
          <a:xfrm>
            <a:off x="4570271" y="350742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2400" b="1" dirty="0">
                <a:solidFill>
                  <a:srgbClr val="212138"/>
                </a:solidFill>
                <a:latin typeface="Nunito" pitchFamily="2" charset="77"/>
                <a:cs typeface="Segoe UI Semibold" panose="020B0702040204020203" pitchFamily="34" charset="0"/>
              </a:rPr>
              <a:t>DATA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ECA87-7D44-3449-B692-6EFD7094FF62}"/>
              </a:ext>
            </a:extLst>
          </p:cNvPr>
          <p:cNvSpPr txBox="1"/>
          <p:nvPr/>
        </p:nvSpPr>
        <p:spPr>
          <a:xfrm>
            <a:off x="516836" y="1272209"/>
            <a:ext cx="1115833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Nunito ExtraLight" pitchFamily="2" charset="77"/>
              </a:rPr>
              <a:t>A área que ...</a:t>
            </a:r>
          </a:p>
          <a:p>
            <a:endParaRPr lang="pt-BR" sz="3200" dirty="0">
              <a:latin typeface="Nunito ExtraLight" pitchFamily="2" charset="77"/>
            </a:endParaRPr>
          </a:p>
          <a:p>
            <a:pPr marL="457200" indent="-457200">
              <a:spcBef>
                <a:spcPts val="600"/>
              </a:spcBef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latin typeface="Nunito ExtraLight" pitchFamily="2" charset="77"/>
              </a:rPr>
              <a:t>Gerencia, manipula, extrai e interpreta conhecimento de um tremendo volume de dados</a:t>
            </a:r>
          </a:p>
          <a:p>
            <a:pPr marL="457200" indent="-457200">
              <a:spcBef>
                <a:spcPts val="600"/>
              </a:spcBef>
              <a:buClr>
                <a:srgbClr val="FF5209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latin typeface="Nunito ExtraLight" pitchFamily="2" charset="77"/>
              </a:rPr>
              <a:t>Endereça desafios de Big Data, como um campo multidisciplinar de estudo </a:t>
            </a:r>
          </a:p>
        </p:txBody>
      </p:sp>
    </p:spTree>
    <p:extLst>
      <p:ext uri="{BB962C8B-B14F-4D97-AF65-F5344CB8AC3E}">
        <p14:creationId xmlns:p14="http://schemas.microsoft.com/office/powerpoint/2010/main" val="109052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Cacho">
  <a:themeElements>
    <a:clrScheme name="Personalizada 1">
      <a:dk1>
        <a:srgbClr val="262626"/>
      </a:dk1>
      <a:lt1>
        <a:srgbClr val="FFFFFF"/>
      </a:lt1>
      <a:dk2>
        <a:srgbClr val="1E4E79"/>
      </a:dk2>
      <a:lt2>
        <a:srgbClr val="E7E6E6"/>
      </a:lt2>
      <a:accent1>
        <a:srgbClr val="4472C4"/>
      </a:accent1>
      <a:accent2>
        <a:srgbClr val="ED7D31"/>
      </a:accent2>
      <a:accent3>
        <a:srgbClr val="757070"/>
      </a:accent3>
      <a:accent4>
        <a:srgbClr val="FFC000"/>
      </a:accent4>
      <a:accent5>
        <a:srgbClr val="5B9BD5"/>
      </a:accent5>
      <a:accent6>
        <a:srgbClr val="F4B183"/>
      </a:accent6>
      <a:hlink>
        <a:srgbClr val="0563C1"/>
      </a:hlink>
      <a:folHlink>
        <a:srgbClr val="A8D08D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3_Cacho">
  <a:themeElements>
    <a:clrScheme name="Personalizada 1">
      <a:dk1>
        <a:srgbClr val="262626"/>
      </a:dk1>
      <a:lt1>
        <a:srgbClr val="FFFFFF"/>
      </a:lt1>
      <a:dk2>
        <a:srgbClr val="1E4E79"/>
      </a:dk2>
      <a:lt2>
        <a:srgbClr val="E7E6E6"/>
      </a:lt2>
      <a:accent1>
        <a:srgbClr val="4472C4"/>
      </a:accent1>
      <a:accent2>
        <a:srgbClr val="ED7D31"/>
      </a:accent2>
      <a:accent3>
        <a:srgbClr val="757070"/>
      </a:accent3>
      <a:accent4>
        <a:srgbClr val="FFC000"/>
      </a:accent4>
      <a:accent5>
        <a:srgbClr val="5B9BD5"/>
      </a:accent5>
      <a:accent6>
        <a:srgbClr val="F4B183"/>
      </a:accent6>
      <a:hlink>
        <a:srgbClr val="0563C1"/>
      </a:hlink>
      <a:folHlink>
        <a:srgbClr val="A8D08D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5_Cacho">
  <a:themeElements>
    <a:clrScheme name="Personalizada 1">
      <a:dk1>
        <a:srgbClr val="262626"/>
      </a:dk1>
      <a:lt1>
        <a:srgbClr val="FFFFFF"/>
      </a:lt1>
      <a:dk2>
        <a:srgbClr val="1E4E79"/>
      </a:dk2>
      <a:lt2>
        <a:srgbClr val="E7E6E6"/>
      </a:lt2>
      <a:accent1>
        <a:srgbClr val="4472C4"/>
      </a:accent1>
      <a:accent2>
        <a:srgbClr val="ED7D31"/>
      </a:accent2>
      <a:accent3>
        <a:srgbClr val="757070"/>
      </a:accent3>
      <a:accent4>
        <a:srgbClr val="FFC000"/>
      </a:accent4>
      <a:accent5>
        <a:srgbClr val="5B9BD5"/>
      </a:accent5>
      <a:accent6>
        <a:srgbClr val="F4B183"/>
      </a:accent6>
      <a:hlink>
        <a:srgbClr val="0563C1"/>
      </a:hlink>
      <a:folHlink>
        <a:srgbClr val="A8D08D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2_Cacho">
  <a:themeElements>
    <a:clrScheme name="Personalizada 1">
      <a:dk1>
        <a:srgbClr val="262626"/>
      </a:dk1>
      <a:lt1>
        <a:srgbClr val="FFFFFF"/>
      </a:lt1>
      <a:dk2>
        <a:srgbClr val="1E4E79"/>
      </a:dk2>
      <a:lt2>
        <a:srgbClr val="E7E6E6"/>
      </a:lt2>
      <a:accent1>
        <a:srgbClr val="4472C4"/>
      </a:accent1>
      <a:accent2>
        <a:srgbClr val="ED7D31"/>
      </a:accent2>
      <a:accent3>
        <a:srgbClr val="757070"/>
      </a:accent3>
      <a:accent4>
        <a:srgbClr val="FFC000"/>
      </a:accent4>
      <a:accent5>
        <a:srgbClr val="5B9BD5"/>
      </a:accent5>
      <a:accent6>
        <a:srgbClr val="F4B183"/>
      </a:accent6>
      <a:hlink>
        <a:srgbClr val="0563C1"/>
      </a:hlink>
      <a:folHlink>
        <a:srgbClr val="A8D08D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4_Cacho">
  <a:themeElements>
    <a:clrScheme name="Personalizada 1">
      <a:dk1>
        <a:srgbClr val="262626"/>
      </a:dk1>
      <a:lt1>
        <a:srgbClr val="FFFFFF"/>
      </a:lt1>
      <a:dk2>
        <a:srgbClr val="1E4E79"/>
      </a:dk2>
      <a:lt2>
        <a:srgbClr val="E7E6E6"/>
      </a:lt2>
      <a:accent1>
        <a:srgbClr val="4472C4"/>
      </a:accent1>
      <a:accent2>
        <a:srgbClr val="ED7D31"/>
      </a:accent2>
      <a:accent3>
        <a:srgbClr val="757070"/>
      </a:accent3>
      <a:accent4>
        <a:srgbClr val="FFC000"/>
      </a:accent4>
      <a:accent5>
        <a:srgbClr val="5B9BD5"/>
      </a:accent5>
      <a:accent6>
        <a:srgbClr val="F4B183"/>
      </a:accent6>
      <a:hlink>
        <a:srgbClr val="0563C1"/>
      </a:hlink>
      <a:folHlink>
        <a:srgbClr val="A8D08D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6FDC8E70128D44198020329E85E286A" ma:contentTypeVersion="9" ma:contentTypeDescription="Crie um novo documento." ma:contentTypeScope="" ma:versionID="553239812f329ae02272dae1be5986fd">
  <xsd:schema xmlns:xsd="http://www.w3.org/2001/XMLSchema" xmlns:xs="http://www.w3.org/2001/XMLSchema" xmlns:p="http://schemas.microsoft.com/office/2006/metadata/properties" xmlns:ns2="c60e0d64-fbcd-4a6a-acdb-4aba9d3cdd86" targetNamespace="http://schemas.microsoft.com/office/2006/metadata/properties" ma:root="true" ma:fieldsID="5455384e1293e98c4803c2cc2524eb99" ns2:_="">
    <xsd:import namespace="c60e0d64-fbcd-4a6a-acdb-4aba9d3cdd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e0d64-fbcd-4a6a-acdb-4aba9d3cd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1CBDC0-8471-40BD-B60F-BFA84950506F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2006/metadata/properties"/>
    <ds:schemaRef ds:uri="c60e0d64-fbcd-4a6a-acdb-4aba9d3cdd86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F77D38F-DCB4-4F8F-A846-4CAD2F92C6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AB438F-DC60-43C1-8434-81CC64C1D9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0e0d64-fbcd-4a6a-acdb-4aba9d3cdd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11391</TotalTime>
  <Words>1140</Words>
  <Application>Microsoft Macintosh PowerPoint</Application>
  <PresentationFormat>Widescreen</PresentationFormat>
  <Paragraphs>309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Calibri</vt:lpstr>
      <vt:lpstr>Century Gothic</vt:lpstr>
      <vt:lpstr>Nunito</vt:lpstr>
      <vt:lpstr>Nunito ExtraBold</vt:lpstr>
      <vt:lpstr>Nunito ExtraLight</vt:lpstr>
      <vt:lpstr>Nunito Light</vt:lpstr>
      <vt:lpstr>Segoe UI Semibold</vt:lpstr>
      <vt:lpstr>Wingdings</vt:lpstr>
      <vt:lpstr>Wingdings 3</vt:lpstr>
      <vt:lpstr>1_Cacho</vt:lpstr>
      <vt:lpstr>3_Cacho</vt:lpstr>
      <vt:lpstr>5_Cacho</vt:lpstr>
      <vt:lpstr>2_Cacho</vt:lpstr>
      <vt:lpstr>4_Cacho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LF</dc:creator>
  <cp:lastModifiedBy>Fulvio Mascara</cp:lastModifiedBy>
  <cp:revision>982</cp:revision>
  <dcterms:created xsi:type="dcterms:W3CDTF">2017-10-14T04:15:18Z</dcterms:created>
  <dcterms:modified xsi:type="dcterms:W3CDTF">2020-09-02T14:12:34Z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0x010100D6FDC8E70128D44198020329E85E286A</vt:lpwstr>
  </property>
</Properties>
</file>