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57" r:id="rId7"/>
    <p:sldId id="258" r:id="rId8"/>
    <p:sldId id="262" r:id="rId9"/>
    <p:sldId id="268" r:id="rId10"/>
    <p:sldId id="276" r:id="rId11"/>
    <p:sldId id="278" r:id="rId12"/>
    <p:sldId id="279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24" autoAdjust="0"/>
  </p:normalViewPr>
  <p:slideViewPr>
    <p:cSldViewPr>
      <p:cViewPr varScale="1">
        <p:scale>
          <a:sx n="78" d="100"/>
          <a:sy n="78" d="100"/>
        </p:scale>
        <p:origin x="13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F1B39-4575-42EA-96B6-8A9C2B68595A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DA1A3-10C1-432C-8649-27F08E19513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044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6C723-EDE3-41EE-96A5-4B5348FF100C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C1399-CE24-4B8E-BFB7-05B49154C8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57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DD9A3-84C2-4674-B745-743B553992A2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401CA-7526-427E-B534-9E0857CD0BE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8903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5F46A-A6C8-415C-8D54-0A2BC6F4D4AB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65F4F-BB85-4CB9-9EE1-4A557B0776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757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68880-8FF2-4980-ABA4-6BE66247C033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F7898-FB1C-45C9-A23D-8A7FBC50570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385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2F32A-5838-4157-99A2-20BF88CD198B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DE835-BB84-4917-82BF-2142971E2E0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86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E85DC-A458-4135-A71B-28EA98E5AC44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A528F-ECE2-4575-BDE0-CE1247B44EC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570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6F0CD-841F-49B9-B005-ABE22B902B9A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692ED-30FB-4641-A730-F7A44D6B3C4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786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3146F-C245-4889-8C8D-1C38D55A20BA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88144-8A31-4C84-B796-97D855A4E5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472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AA992-CD1D-47A1-8D5A-5424288122AE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C98AA-096A-47C0-8CC7-204DA870393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332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829-4E00-41A5-9A3F-C4129B87516E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25620-C186-42C5-B585-94EB838AC0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142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276215-00D4-44FA-89B7-E16B448DC462}" type="datetimeFigureOut">
              <a:rPr lang="pt-BR"/>
              <a:pPr>
                <a:defRPr/>
              </a:pPr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750DEDF-FD70-4273-AB01-687AF1BC5E4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 América Latina e a crise de 30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Amaury </a:t>
            </a:r>
            <a:r>
              <a:rPr lang="pt-BR" dirty="0" err="1" smtClean="0"/>
              <a:t>Gremaud</a:t>
            </a: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Economia da América Latina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Presença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400" smtClean="0"/>
              <a:t>Desvalorização –aumento do custo da divida: inadimplência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smtClean="0"/>
              <a:t>1934: só Argentina, Honduras, Haiti e Republica Dominicana adimplente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smtClean="0"/>
              <a:t>Década de 30 – mercados financeiros internacionais admitiram/toleraram inadimplência 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1700" smtClean="0"/>
              <a:t>Importância numérica dos detentores de obrigações – pouco poder de negociação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smtClean="0"/>
              <a:t>Inadimplência  - proporciona certo alivio em termos de divisas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400" smtClean="0"/>
              <a:t>No início da década governos apóiam seus setores exportadores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smtClean="0"/>
              <a:t>Brasil: compra e queima de excedentes de café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smtClean="0"/>
              <a:t>Colômbia: governos municipais (Cartegena) e nacional: infraestrutura para setor exportador (aquedutos)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1800" smtClean="0"/>
              <a:t>São os países que saem primeiro da crise (1932)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400" smtClean="0"/>
              <a:t>Gastos públicos aumentam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smtClean="0"/>
              <a:t>Paraguai e Bolívia: Guerra do </a:t>
            </a:r>
            <a:r>
              <a:rPr lang="pt-BR" sz="2000" i="1" smtClean="0"/>
              <a:t>Chaco </a:t>
            </a:r>
            <a:r>
              <a:rPr lang="pt-BR" sz="2000" smtClean="0"/>
              <a:t>(32-35); Colômbia e Peru: Guerra de</a:t>
            </a:r>
            <a:r>
              <a:rPr lang="pt-BR" sz="2000" i="1" smtClean="0"/>
              <a:t> Letícia </a:t>
            </a:r>
            <a:r>
              <a:rPr lang="pt-BR" sz="2000" smtClean="0"/>
              <a:t>(32)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smtClean="0"/>
              <a:t>Guatemala – construção de estradas (trabalho forçado diminui efeito multiplicador)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endParaRPr lang="pt-BR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Pouco a pouco – países grandes políticas de intervenção do Estado mais coerentes</a:t>
            </a:r>
          </a:p>
          <a:p>
            <a:pPr lvl="1" eaLnBrk="1" hangingPunct="1"/>
            <a:r>
              <a:rPr lang="pt-BR" altLang="pt-BR" smtClean="0"/>
              <a:t>Brasil (1937)  </a:t>
            </a:r>
          </a:p>
          <a:p>
            <a:pPr lvl="1" eaLnBrk="1" hangingPunct="1"/>
            <a:r>
              <a:rPr lang="pt-BR" altLang="pt-BR" smtClean="0"/>
              <a:t>México: obras publicas, Pemex (38) e reforma agrária – no curto prazo investimentos vão para a industrial (mesmo que no logo voltassem para a agricultura)</a:t>
            </a:r>
          </a:p>
          <a:p>
            <a:pPr lvl="1" eaLnBrk="1" hangingPunct="1"/>
            <a:r>
              <a:rPr lang="pt-BR" altLang="pt-BR" smtClean="0"/>
              <a:t>Chile – CORFO (39) – organismo estatal de desenvolvimento industrial</a:t>
            </a:r>
          </a:p>
          <a:p>
            <a:pPr lvl="1" eaLnBrk="1" hangingPunct="1"/>
            <a:endParaRPr lang="pt-BR" altLang="pt-B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Recuperação 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pt-BR" altLang="pt-BR" sz="2400" smtClean="0"/>
              <a:t>Maior parte dos países com retomada das exportações </a:t>
            </a:r>
          </a:p>
          <a:p>
            <a:pPr lvl="2" eaLnBrk="1" hangingPunct="1"/>
            <a:r>
              <a:rPr lang="pt-BR" altLang="pt-BR" sz="2000" smtClean="0"/>
              <a:t>Melhora termos de troca a partir de 33/34, mas retomada da quantidade exportada é o mais importante</a:t>
            </a:r>
          </a:p>
          <a:p>
            <a:pPr lvl="2" eaLnBrk="1" hangingPunct="1"/>
            <a:r>
              <a:rPr lang="pt-BR" altLang="pt-BR" sz="2000" smtClean="0"/>
              <a:t>Desvalorização cambial, recuperação internacional</a:t>
            </a:r>
          </a:p>
          <a:p>
            <a:pPr lvl="1" eaLnBrk="1" hangingPunct="1"/>
            <a:r>
              <a:rPr lang="pt-BR" altLang="pt-BR" sz="2400" smtClean="0"/>
              <a:t>Mas industria recuperou-se muito cedo e cresceu mais rapidamente que o PIB - </a:t>
            </a:r>
            <a:r>
              <a:rPr lang="pt-BR" altLang="pt-BR" sz="2400" u="sng" smtClean="0"/>
              <a:t>Diversificação</a:t>
            </a:r>
          </a:p>
          <a:p>
            <a:pPr lvl="2" eaLnBrk="1" hangingPunct="1"/>
            <a:r>
              <a:rPr lang="pt-BR" altLang="pt-BR" sz="2000" smtClean="0"/>
              <a:t>Substituição de importações e diversificação produtiva (inclusive agricultura – Equador)</a:t>
            </a:r>
          </a:p>
          <a:p>
            <a:pPr lvl="2" eaLnBrk="1" hangingPunct="1"/>
            <a:r>
              <a:rPr lang="pt-BR" altLang="pt-BR" sz="2000" smtClean="0"/>
              <a:t>Expansão das exportações– importante para manter crescimento das economia interna </a:t>
            </a:r>
          </a:p>
          <a:p>
            <a:pPr lvl="1" eaLnBrk="1" hangingPunct="1"/>
            <a:r>
              <a:rPr lang="pt-BR" altLang="pt-BR" sz="2400" smtClean="0"/>
              <a:t>Vários países dificuldades na recuperação e diversificação: Argentina, Honduras, Paraguai, Uruguai, Panamá, Cuba</a:t>
            </a:r>
          </a:p>
          <a:p>
            <a:pPr lvl="1" eaLnBrk="1" hangingPunct="1"/>
            <a:endParaRPr lang="pt-BR" altLang="pt-BR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 idx="4294967295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IGM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755650" y="1000125"/>
            <a:ext cx="7993063" cy="5429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 smtClean="0"/>
              <a:t>Percepção inicial CEPAL – estimula crescimento industrial da América Latina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 smtClean="0"/>
              <a:t>W. Dean contesta isto para o Brasil, seguido por outros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700" smtClean="0"/>
              <a:t>guerra interrompe crescimento existente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smtClean="0"/>
              <a:t>Autores mais recentes :  houve crescimento do produto durante Guerra baseado em utilização de capacidade produtiva pré existente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700" smtClean="0"/>
              <a:t>Guerra aproveita expansão já em curso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 smtClean="0"/>
              <a:t>Mesmo argumento para Brasil, Chile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smtClean="0"/>
              <a:t>Diversificação da produção (substituição de importações)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smtClean="0"/>
              <a:t>Alguns países do Pacífico (Peru e Colômbia): acesso a importações dos EUA e do Japão – não grande estimulo para substituir importações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smtClean="0"/>
              <a:t>Vulnerabilidades de uma economia agro-exportadora exposta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 smtClean="0"/>
              <a:t>Vulnerabilidade na oferta de produtos de consumo </a:t>
            </a:r>
          </a:p>
          <a:p>
            <a:pPr eaLnBrk="1" hangingPunct="1">
              <a:lnSpc>
                <a:spcPct val="80000"/>
              </a:lnSpc>
            </a:pPr>
            <a:endParaRPr lang="pt-BR" altLang="pt-BR" sz="2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Anos 20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7504" y="926397"/>
            <a:ext cx="9014336" cy="488114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400" dirty="0" smtClean="0"/>
              <a:t>Boom e crise no imediato pós guerra (19-21)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 smtClean="0"/>
              <a:t>Forte crescimento demanda e preços – nos meses que sucedem ao fim da guerra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 smtClean="0"/>
              <a:t>ampliação capacidade produtiva 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 smtClean="0"/>
              <a:t>Rápida recessão inicio da década de 20 e queda dos preços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>R</a:t>
            </a:r>
            <a:r>
              <a:rPr lang="pt-BR" altLang="pt-BR" sz="2400" dirty="0" smtClean="0"/>
              <a:t>etomada do crescimento </a:t>
            </a:r>
            <a:r>
              <a:rPr lang="pt-BR" altLang="pt-BR" sz="2400" dirty="0" err="1" smtClean="0"/>
              <a:t>pos</a:t>
            </a:r>
            <a:r>
              <a:rPr lang="pt-BR" altLang="pt-BR" sz="2400" dirty="0" smtClean="0"/>
              <a:t> 22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 dirty="0" smtClean="0"/>
              <a:t>Hiato relativo no </a:t>
            </a:r>
            <a:r>
              <a:rPr lang="pt-BR" altLang="pt-BR" sz="2000" dirty="0" smtClean="0"/>
              <a:t>processo de </a:t>
            </a:r>
            <a:r>
              <a:rPr lang="pt-BR" altLang="pt-BR" sz="2000" dirty="0" smtClean="0"/>
              <a:t>diversificação em alguns países</a:t>
            </a:r>
          </a:p>
          <a:p>
            <a:pPr lvl="2">
              <a:lnSpc>
                <a:spcPct val="80000"/>
              </a:lnSpc>
            </a:pPr>
            <a:r>
              <a:rPr lang="pt-BR" altLang="pt-BR" sz="1300" dirty="0" smtClean="0"/>
              <a:t>Loteria dos produtos continuam e crescimento das e</a:t>
            </a:r>
            <a:r>
              <a:rPr lang="pt-BR" altLang="pt-BR" sz="1600" dirty="0" smtClean="0"/>
              <a:t>xportações para EUA </a:t>
            </a:r>
            <a:endParaRPr lang="pt-BR" altLang="pt-BR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pt-BR" altLang="pt-BR" sz="2000" dirty="0" smtClean="0"/>
              <a:t>Prosperidade induz à </a:t>
            </a:r>
            <a:r>
              <a:rPr lang="pt-BR" altLang="pt-BR" sz="2000" dirty="0" smtClean="0"/>
              <a:t>ideia </a:t>
            </a:r>
            <a:r>
              <a:rPr lang="pt-BR" altLang="pt-BR" sz="2000" dirty="0" smtClean="0"/>
              <a:t>de que “bons tempos” das exportações </a:t>
            </a:r>
            <a:r>
              <a:rPr lang="pt-BR" altLang="pt-BR" sz="2000" dirty="0" smtClean="0"/>
              <a:t>estavam </a:t>
            </a:r>
            <a:r>
              <a:rPr lang="pt-BR" altLang="pt-BR" sz="2000" dirty="0" smtClean="0"/>
              <a:t>de volta</a:t>
            </a:r>
          </a:p>
          <a:p>
            <a:pPr>
              <a:lnSpc>
                <a:spcPct val="80000"/>
              </a:lnSpc>
            </a:pPr>
            <a:r>
              <a:rPr lang="pt-BR" altLang="pt-BR" sz="2400" dirty="0" smtClean="0"/>
              <a:t>Mas mercados bastante instáveis – preços oscilam muito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 dirty="0" smtClean="0"/>
              <a:t>Preocupações </a:t>
            </a:r>
            <a:r>
              <a:rPr lang="pt-BR" altLang="pt-BR" sz="2000" dirty="0" smtClean="0"/>
              <a:t>com excesso de produção </a:t>
            </a:r>
            <a:r>
              <a:rPr lang="pt-BR" altLang="pt-BR" sz="2000" dirty="0" smtClean="0"/>
              <a:t>e declínio relativo dos preços (ganhos de produtividade no setor exportador)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000" dirty="0" smtClean="0"/>
              <a:t>3 economias sofrem colapso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 dirty="0" smtClean="0"/>
              <a:t>Chile  perda do mercado de nitratos; Cuba – dificuldade com açúcar; Equador problemas com cacau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Forte </a:t>
            </a:r>
            <a:r>
              <a:rPr lang="pt-BR" altLang="pt-BR" sz="2400" dirty="0" smtClean="0"/>
              <a:t>endividamento compensa problemas do </a:t>
            </a:r>
            <a:r>
              <a:rPr lang="pt-BR" altLang="pt-BR" sz="2800" dirty="0" smtClean="0"/>
              <a:t>BP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dirty="0" smtClean="0"/>
              <a:t>Surtos esporádicos de proteção em função de circunstancias específicas, não compensam tendência de valorização cambial gerada por influxo de capital</a:t>
            </a:r>
          </a:p>
          <a:p>
            <a:pPr lvl="2" eaLnBrk="1" hangingPunct="1">
              <a:lnSpc>
                <a:spcPct val="80000"/>
              </a:lnSpc>
            </a:pPr>
            <a:endParaRPr lang="pt-BR" altLang="pt-BR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 idx="4294967295"/>
          </p:nvPr>
        </p:nvSpPr>
        <p:spPr>
          <a:xfrm>
            <a:off x="478631" y="2587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Industria anos 20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35744" y="1172976"/>
            <a:ext cx="8472487" cy="504348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Redução do ritmo de crescimento industrial no período em comparação com guerra, mas expansão relativa da capacidade produtiva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Exceção foi Argentina – setor industrial recupera parte do terreno perdido – </a:t>
            </a:r>
            <a:r>
              <a:rPr lang="pt-BR" dirty="0" smtClean="0"/>
              <a:t>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Colômbia </a:t>
            </a:r>
            <a:r>
              <a:rPr lang="pt-BR" dirty="0" smtClean="0"/>
              <a:t>– dado subdesenvolvimento anterior da </a:t>
            </a:r>
            <a:r>
              <a:rPr lang="pt-BR" dirty="0" smtClean="0"/>
              <a:t>industria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Período em que políticas industrializantes ainda pouco claras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Alguns países não oposição industria x agricultura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pt-BR" dirty="0" smtClean="0"/>
              <a:t>Brasil e Chile – aceita impostos sobre importação ao invés de impostos internos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pt-BR" dirty="0" smtClean="0"/>
              <a:t>Chile – grupos agrários tradicionais - percepção de queda das exportações, desvio de recursos para investimento no mercado interno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pt-BR" dirty="0" smtClean="0"/>
              <a:t>Brasil  - industria usa produtos agrícolas de pouca exportação – combinação de interesses (conselhos administração e famílias)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Antes da GD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8313" y="1412875"/>
            <a:ext cx="8401050" cy="4757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América latina – ainda fortemente dependente das exportações de poucos produtos primários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PIB , receitas governamentais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Politicamente:  exportadores dominam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Década de 30: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Importante papel desempenhado pela industrialização substituidora de importações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Mas recuperação de grande parte dos países ainda se concentra nas exportações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Outubro de 29 – derrocada da bolsa de Valores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400" dirty="0" smtClean="0"/>
              <a:t>Antes já problemas pois houve aumento das taxas de juros nos EUA – fuga de capitais da América Latina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400" dirty="0" smtClean="0"/>
              <a:t>Preço dos produtos primários chegaram ao seu ápice antes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dirty="0" smtClean="0"/>
              <a:t>05/27 – trigo na Argentina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dirty="0" smtClean="0"/>
              <a:t>03/28 – açúcar Cuba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dirty="0" smtClean="0"/>
              <a:t>03/29 – café Brasil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400" dirty="0" smtClean="0"/>
              <a:t>Depois queda forte dos preços de exportação dos países latino americanos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dirty="0" smtClean="0"/>
              <a:t>em torno de 50%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400" dirty="0" smtClean="0"/>
              <a:t>Países que mais sofreram foram os exportadores de minerais (Chile, Bolívia e México) e Cuba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dirty="0" smtClean="0"/>
              <a:t>PIB volta só no  fim da década (Chile e Cuba)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000" dirty="0" smtClean="0"/>
              <a:t>Loteria dos produtos primários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1800" dirty="0" smtClean="0"/>
              <a:t>Preços de prata e ouro subiram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1800" dirty="0" smtClean="0"/>
              <a:t>Secas nos EUA – favorece exportadores de alimentos das zonas temperadas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 crise de 30 e suas conseqüências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357188" y="1341438"/>
            <a:ext cx="8443912" cy="5345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700" smtClean="0"/>
              <a:t>Queda de preços de exportação e juros altos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300" smtClean="0"/>
              <a:t>maior parte dos países tem crise fiscal, além dos problemas de Balanço de Pagamento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Queda de receitas aduaneiras e aumento do serviço da dívida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700" smtClean="0"/>
              <a:t>Maior choque sofrido foi emergência de um “centro protecionista e nacionalista”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smtClean="0"/>
              <a:t>Década de 30 – fim do multilateralismo, crescimento do protecionismo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Tarifa Smoot-Hawley nos EUA (30),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Lei de Importações Anormais na GB (31),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França, Alemanha e Japão também proteção e disposições discriminatórias para as áreas sujeitas à hegemonia dos países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smtClean="0"/>
              <a:t>Diminuição dos investimentos no estrangeiro da maior parte dos países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Fluxo de capital se dirigiu para os EUA que se tornaram devedores novamente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AL e a reação à crise de 30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03350"/>
            <a:ext cx="8229600" cy="519400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800" dirty="0"/>
              <a:t>Reação inicial da AL ao colapso de 29 – foi se manter no </a:t>
            </a:r>
            <a:r>
              <a:rPr lang="pt-BR" sz="2800" dirty="0" smtClean="0"/>
              <a:t>Padrão Ouro</a:t>
            </a:r>
            <a:endParaRPr lang="pt-BR" sz="2800" dirty="0"/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BR" sz="2400" dirty="0"/>
              <a:t>Saída de ouro e divisas – política deflacionista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000" dirty="0"/>
              <a:t>Junto com queda das exportações, deflação e queda do emprego e da renda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pt-BR" sz="2700" dirty="0" smtClean="0"/>
              <a:t>Diaz </a:t>
            </a:r>
            <a:r>
              <a:rPr lang="pt-BR" sz="2700" dirty="0" smtClean="0"/>
              <a:t>Alejandro sobre reações à crise de 30: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pt-BR" sz="2400" dirty="0" smtClean="0"/>
              <a:t>Distinção entre países reativos e passivos</a:t>
            </a:r>
          </a:p>
          <a:p>
            <a:pPr lvl="3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pt-BR" sz="1600" dirty="0" smtClean="0"/>
              <a:t>Países passivos – lentidão na recuperação 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pt-BR" sz="2000" dirty="0" smtClean="0"/>
              <a:t>Quem pode depreciar sua taxa de cambio e acelerar ajustamento de preços relativos – recuperaram-se mais depressa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pt-BR" sz="2000" dirty="0" smtClean="0"/>
              <a:t>Quem permaneceu vinculado ao dólar e não tinha autonomia política – efeito mais severo e recuperação muito lenta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t-BR" sz="2700" dirty="0" smtClean="0"/>
              <a:t>Quem reativo e quem passivo? Tamanho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t-BR" sz="2400" dirty="0" smtClean="0"/>
              <a:t>pequenos países dependentes dos </a:t>
            </a:r>
            <a:r>
              <a:rPr lang="pt-BR" sz="2400" dirty="0" err="1" smtClean="0"/>
              <a:t>EUA</a:t>
            </a:r>
            <a:r>
              <a:rPr lang="pt-BR" sz="2700" dirty="0" err="1"/>
              <a:t>Críticas</a:t>
            </a:r>
            <a:r>
              <a:rPr lang="pt-BR" sz="2700" dirty="0"/>
              <a:t>: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pt-BR" sz="2700" dirty="0" err="1"/>
              <a:t>Bulmer</a:t>
            </a:r>
            <a:r>
              <a:rPr lang="pt-BR" sz="2700" dirty="0"/>
              <a:t> Thomas: muitos países pequenos seguiram políticas reativas, não existe correlação entre tamanho do país e velocidade de recuperação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endParaRPr lang="pt-BR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22338"/>
          </a:xfrm>
        </p:spPr>
        <p:txBody>
          <a:bodyPr/>
          <a:lstStyle/>
          <a:p>
            <a:pPr eaLnBrk="1" hangingPunct="1"/>
            <a:r>
              <a:rPr lang="pt-BR" altLang="pt-BR" smtClean="0"/>
              <a:t>AL e a reação à crise de 30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800" dirty="0" smtClean="0"/>
              <a:t>Quando foi </a:t>
            </a:r>
            <a:r>
              <a:rPr lang="pt-BR" sz="2800" dirty="0" smtClean="0"/>
              <a:t>aceitável abandonar PO – vários países da AL  fizeram rapidamente </a:t>
            </a:r>
            <a:r>
              <a:rPr lang="pt-BR" sz="2400" dirty="0" smtClean="0"/>
              <a:t>(31: GB abandona conversibilidade)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800" dirty="0" smtClean="0"/>
              <a:t>Desvalorização cambial – favorece recuperação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pt-BR" sz="2400" dirty="0" smtClean="0"/>
              <a:t>Brasil, Chile e Colômbia – quotas e tarifas de importação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pt-BR" sz="2400" dirty="0" smtClean="0"/>
              <a:t>Taxas múltiplas de cambio (fator de proteção e tributação do setor exportador): Bolívia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pt-BR" sz="2400" dirty="0" smtClean="0"/>
              <a:t>Problemas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pt-BR" sz="2000" dirty="0" smtClean="0"/>
              <a:t>Argentina – concessões tarifarias à GB tratado Roca-</a:t>
            </a:r>
            <a:r>
              <a:rPr lang="pt-BR" sz="2000" dirty="0" err="1" smtClean="0"/>
              <a:t>Runciman</a:t>
            </a:r>
            <a:r>
              <a:rPr lang="pt-BR" sz="2000" dirty="0" smtClean="0"/>
              <a:t> (33)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pt-BR" sz="2000" dirty="0" smtClean="0"/>
              <a:t>Cuba – reduz tarifas em 34 – negociação das reciprocidades com EUA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1162</Words>
  <Application>Microsoft Office PowerPoint</Application>
  <PresentationFormat>Apresentação na tela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A América Latina e a crise de 30</vt:lpstr>
      <vt:lpstr>IGM</vt:lpstr>
      <vt:lpstr>Anos 20</vt:lpstr>
      <vt:lpstr>Industria anos 20</vt:lpstr>
      <vt:lpstr>Antes da GD</vt:lpstr>
      <vt:lpstr>Outubro de 29 – derrocada da bolsa de Valores</vt:lpstr>
      <vt:lpstr>A crise de 30 e suas conseqüências</vt:lpstr>
      <vt:lpstr>AL e a reação à crise de 30</vt:lpstr>
      <vt:lpstr>AL e a reação à crise de 30</vt:lpstr>
      <vt:lpstr>Presença do Estado</vt:lpstr>
      <vt:lpstr>Apresentação do PowerPoint</vt:lpstr>
      <vt:lpstr>Recuperação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Familia Gremaud</dc:creator>
  <cp:lastModifiedBy>Amaury Patrick Gremaud</cp:lastModifiedBy>
  <cp:revision>37</cp:revision>
  <dcterms:created xsi:type="dcterms:W3CDTF">2010-05-02T01:11:21Z</dcterms:created>
  <dcterms:modified xsi:type="dcterms:W3CDTF">2017-10-19T20:59:27Z</dcterms:modified>
</cp:coreProperties>
</file>