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0" r:id="rId3"/>
    <p:sldId id="263" r:id="rId4"/>
    <p:sldId id="265" r:id="rId5"/>
    <p:sldId id="284" r:id="rId6"/>
    <p:sldId id="258" r:id="rId7"/>
    <p:sldId id="259" r:id="rId8"/>
    <p:sldId id="269" r:id="rId9"/>
    <p:sldId id="285" r:id="rId10"/>
    <p:sldId id="272" r:id="rId11"/>
    <p:sldId id="271" r:id="rId12"/>
    <p:sldId id="275" r:id="rId13"/>
    <p:sldId id="276" r:id="rId14"/>
    <p:sldId id="277" r:id="rId15"/>
    <p:sldId id="278" r:id="rId16"/>
    <p:sldId id="273" r:id="rId17"/>
    <p:sldId id="274" r:id="rId18"/>
    <p:sldId id="280" r:id="rId19"/>
    <p:sldId id="281" r:id="rId20"/>
    <p:sldId id="282" r:id="rId21"/>
    <p:sldId id="279" r:id="rId22"/>
    <p:sldId id="260" r:id="rId23"/>
    <p:sldId id="261" r:id="rId24"/>
    <p:sldId id="262" r:id="rId25"/>
    <p:sldId id="283" r:id="rId26"/>
    <p:sldId id="266" r:id="rId27"/>
    <p:sldId id="268" r:id="rId28"/>
    <p:sldId id="267"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90" d="100"/>
          <a:sy n="90" d="100"/>
        </p:scale>
        <p:origin x="-408" y="-96"/>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70D0F-13EE-D14E-B92E-413C72C75EA7}" type="datetimeFigureOut">
              <a:rPr lang="en-US" smtClean="0"/>
              <a:t>20/10/20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52580-6B47-4145-AD0E-CD8C22FECF75}" type="slidenum">
              <a:rPr lang="pt-BR" smtClean="0"/>
              <a:t>‹#›</a:t>
            </a:fld>
            <a:endParaRPr lang="pt-BR"/>
          </a:p>
        </p:txBody>
      </p:sp>
    </p:spTree>
    <p:extLst>
      <p:ext uri="{BB962C8B-B14F-4D97-AF65-F5344CB8AC3E}">
        <p14:creationId xmlns:p14="http://schemas.microsoft.com/office/powerpoint/2010/main" val="2418173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3452580-6B47-4145-AD0E-CD8C22FECF75}" type="slidenum">
              <a:rPr lang="pt-BR" smtClean="0"/>
              <a:t>5</a:t>
            </a:fld>
            <a:endParaRPr lang="pt-BR"/>
          </a:p>
        </p:txBody>
      </p:sp>
    </p:spTree>
    <p:extLst>
      <p:ext uri="{BB962C8B-B14F-4D97-AF65-F5344CB8AC3E}">
        <p14:creationId xmlns:p14="http://schemas.microsoft.com/office/powerpoint/2010/main" val="321202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17F6726B-E4D5-433B-B02F-79BD8AA3D209}" type="datetimeFigureOut">
              <a:rPr lang="pt-BR" smtClean="0"/>
              <a:t>19/10/20</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613D39EC-BD90-4001-A4D7-FED3FC8B72B0}" type="slidenum">
              <a:rPr lang="pt-BR" smtClean="0"/>
              <a:t>‹#›</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F6726B-E4D5-433B-B02F-79BD8AA3D209}" type="datetimeFigureOut">
              <a:rPr lang="pt-BR" smtClean="0"/>
              <a:t>19/10/20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D39EC-BD90-4001-A4D7-FED3FC8B72B0}"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F6726B-E4D5-433B-B02F-79BD8AA3D209}" type="datetimeFigureOut">
              <a:rPr lang="pt-BR" smtClean="0"/>
              <a:t>19/10/20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D39EC-BD90-4001-A4D7-FED3FC8B72B0}"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17F6726B-E4D5-433B-B02F-79BD8AA3D209}" type="datetimeFigureOut">
              <a:rPr lang="pt-BR" smtClean="0"/>
              <a:t>19/10/20</a:t>
            </a:fld>
            <a:endParaRPr lang="pt-BR"/>
          </a:p>
        </p:txBody>
      </p:sp>
      <p:sp>
        <p:nvSpPr>
          <p:cNvPr id="9" name="Espaço Reservado para Número de Slide 8"/>
          <p:cNvSpPr>
            <a:spLocks noGrp="1"/>
          </p:cNvSpPr>
          <p:nvPr>
            <p:ph type="sldNum" sz="quarter" idx="15"/>
          </p:nvPr>
        </p:nvSpPr>
        <p:spPr/>
        <p:txBody>
          <a:bodyPr rtlCol="0"/>
          <a:lstStyle/>
          <a:p>
            <a:fld id="{613D39EC-BD90-4001-A4D7-FED3FC8B72B0}" type="slidenum">
              <a:rPr lang="pt-BR" smtClean="0"/>
              <a:t>‹#›</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17F6726B-E4D5-433B-B02F-79BD8AA3D209}" type="datetimeFigureOut">
              <a:rPr lang="pt-BR" smtClean="0"/>
              <a:t>19/10/20</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613D39EC-BD90-4001-A4D7-FED3FC8B72B0}" type="slidenum">
              <a:rPr lang="pt-BR" smtClean="0"/>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17F6726B-E4D5-433B-B02F-79BD8AA3D209}" type="datetimeFigureOut">
              <a:rPr lang="pt-BR" smtClean="0"/>
              <a:t>19/10/20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3D39EC-BD90-4001-A4D7-FED3FC8B72B0}" type="slidenum">
              <a:rPr lang="pt-BR" smtClean="0"/>
              <a:t>‹#›</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título mestre</a:t>
            </a:r>
            <a:endParaRPr kumimoji="0" lang="en-US"/>
          </a:p>
        </p:txBody>
      </p:sp>
      <p:sp>
        <p:nvSpPr>
          <p:cNvPr id="7" name="Espaço Reservado para Data 6"/>
          <p:cNvSpPr>
            <a:spLocks noGrp="1"/>
          </p:cNvSpPr>
          <p:nvPr>
            <p:ph type="dt" sz="half" idx="10"/>
          </p:nvPr>
        </p:nvSpPr>
        <p:spPr/>
        <p:txBody>
          <a:bodyPr/>
          <a:lstStyle/>
          <a:p>
            <a:fld id="{17F6726B-E4D5-433B-B02F-79BD8AA3D209}" type="datetimeFigureOut">
              <a:rPr lang="pt-BR" smtClean="0"/>
              <a:t>19/10/20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13D39EC-BD90-4001-A4D7-FED3FC8B72B0}" type="slidenum">
              <a:rPr lang="pt-BR" smtClean="0"/>
              <a:t>‹#›</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6" name="Espaço Reservado para Data 5"/>
          <p:cNvSpPr>
            <a:spLocks noGrp="1"/>
          </p:cNvSpPr>
          <p:nvPr>
            <p:ph type="dt" sz="half" idx="10"/>
          </p:nvPr>
        </p:nvSpPr>
        <p:spPr/>
        <p:txBody>
          <a:bodyPr rtlCol="0"/>
          <a:lstStyle/>
          <a:p>
            <a:fld id="{17F6726B-E4D5-433B-B02F-79BD8AA3D209}" type="datetimeFigureOut">
              <a:rPr lang="pt-BR" smtClean="0"/>
              <a:t>19/10/20</a:t>
            </a:fld>
            <a:endParaRPr lang="pt-BR"/>
          </a:p>
        </p:txBody>
      </p:sp>
      <p:sp>
        <p:nvSpPr>
          <p:cNvPr id="7" name="Espaço Reservado para Número de Slide 6"/>
          <p:cNvSpPr>
            <a:spLocks noGrp="1"/>
          </p:cNvSpPr>
          <p:nvPr>
            <p:ph type="sldNum" sz="quarter" idx="11"/>
          </p:nvPr>
        </p:nvSpPr>
        <p:spPr/>
        <p:txBody>
          <a:bodyPr rtlCol="0"/>
          <a:lstStyle/>
          <a:p>
            <a:fld id="{613D39EC-BD90-4001-A4D7-FED3FC8B72B0}" type="slidenum">
              <a:rPr lang="pt-BR" smtClean="0"/>
              <a:t>‹#›</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7F6726B-E4D5-433B-B02F-79BD8AA3D209}" type="datetimeFigureOut">
              <a:rPr lang="pt-BR" smtClean="0"/>
              <a:t>19/10/20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13D39EC-BD90-4001-A4D7-FED3FC8B72B0}"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17F6726B-E4D5-433B-B02F-79BD8AA3D209}" type="datetimeFigureOut">
              <a:rPr lang="pt-BR" smtClean="0"/>
              <a:t>19/10/20</a:t>
            </a:fld>
            <a:endParaRPr lang="pt-BR"/>
          </a:p>
        </p:txBody>
      </p:sp>
      <p:sp>
        <p:nvSpPr>
          <p:cNvPr id="22" name="Espaço Reservado para Número de Slide 21"/>
          <p:cNvSpPr>
            <a:spLocks noGrp="1"/>
          </p:cNvSpPr>
          <p:nvPr>
            <p:ph type="sldNum" sz="quarter" idx="15"/>
          </p:nvPr>
        </p:nvSpPr>
        <p:spPr/>
        <p:txBody>
          <a:bodyPr rtlCol="0"/>
          <a:lstStyle/>
          <a:p>
            <a:fld id="{613D39EC-BD90-4001-A4D7-FED3FC8B72B0}" type="slidenum">
              <a:rPr lang="pt-BR" smtClean="0"/>
              <a:t>‹#›</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17F6726B-E4D5-433B-B02F-79BD8AA3D209}" type="datetimeFigureOut">
              <a:rPr lang="pt-BR" smtClean="0"/>
              <a:t>19/10/20</a:t>
            </a:fld>
            <a:endParaRPr lang="pt-BR"/>
          </a:p>
        </p:txBody>
      </p:sp>
      <p:sp>
        <p:nvSpPr>
          <p:cNvPr id="18" name="Espaço Reservado para Número de Slide 17"/>
          <p:cNvSpPr>
            <a:spLocks noGrp="1"/>
          </p:cNvSpPr>
          <p:nvPr>
            <p:ph type="sldNum" sz="quarter" idx="11"/>
          </p:nvPr>
        </p:nvSpPr>
        <p:spPr/>
        <p:txBody>
          <a:bodyPr rtlCol="0"/>
          <a:lstStyle/>
          <a:p>
            <a:fld id="{613D39EC-BD90-4001-A4D7-FED3FC8B72B0}" type="slidenum">
              <a:rPr lang="pt-BR" smtClean="0"/>
              <a:t>‹#›</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F6726B-E4D5-433B-B02F-79BD8AA3D209}" type="datetimeFigureOut">
              <a:rPr lang="pt-BR" smtClean="0"/>
              <a:t>19/10/20</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3D39EC-BD90-4001-A4D7-FED3FC8B72B0}"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www.youtube.com/watch?v=8UBiCcIzEx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01274" y="2852936"/>
            <a:ext cx="7344816" cy="4896544"/>
          </a:xfrm>
        </p:spPr>
        <p:txBody>
          <a:bodyPr>
            <a:normAutofit/>
          </a:bodyPr>
          <a:lstStyle/>
          <a:p>
            <a:pPr algn="ctr"/>
            <a:r>
              <a:rPr lang="pt-BR" sz="4400" b="1" dirty="0"/>
              <a:t>Sociedade midiática e relações </a:t>
            </a:r>
            <a:r>
              <a:rPr lang="pt-BR" sz="4400" b="1" dirty="0" smtClean="0"/>
              <a:t>humanas</a:t>
            </a:r>
            <a:endParaRPr lang="pt-BR" sz="4400" dirty="0"/>
          </a:p>
          <a:p>
            <a:pPr algn="ctr"/>
            <a:endParaRPr lang="pt-BR" sz="3200" b="0" dirty="0" smtClean="0"/>
          </a:p>
          <a:p>
            <a:pPr algn="ctr"/>
            <a:endParaRPr lang="pt-BR" sz="4400" b="1" dirty="0" smtClean="0"/>
          </a:p>
          <a:p>
            <a:pPr algn="ctr"/>
            <a:endParaRPr lang="pt-BR" b="1" dirty="0"/>
          </a:p>
        </p:txBody>
      </p:sp>
    </p:spTree>
    <p:extLst>
      <p:ext uri="{BB962C8B-B14F-4D97-AF65-F5344CB8AC3E}">
        <p14:creationId xmlns:p14="http://schemas.microsoft.com/office/powerpoint/2010/main" val="2252806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457400"/>
            <a:ext cx="7488832" cy="5400600"/>
          </a:xfrm>
        </p:spPr>
        <p:txBody>
          <a:bodyPr/>
          <a:lstStyle/>
          <a:p>
            <a:pPr marL="0" lvl="0" indent="0">
              <a:buNone/>
            </a:pPr>
            <a:endParaRPr lang="es-PE" dirty="0"/>
          </a:p>
          <a:p>
            <a:pPr marL="269875" lvl="0" indent="0" algn="just">
              <a:buNone/>
            </a:pPr>
            <a:r>
              <a:rPr lang="pt-BR" dirty="0"/>
              <a:t>“com o desenvolvimento das sociedades modernas, o processo de formação do self se torna mais reflexivo e aberto, no sentido de que os indivíduos dependem cada vez mais dos próprios recursos para construir uma identidade coerente para si mesmos. Ao mesmo tempo, o processo de formação do self é cada vez mais alimentado por materiais simbólicos mediados, que se expandem num leque de opções disponíveis aos indivíduos e enfraquecem – sem destruir – a conexão entre a formação e o local compartilhado.”  </a:t>
            </a:r>
            <a:r>
              <a:rPr lang="pt-BR" dirty="0" smtClean="0"/>
              <a:t>(Thompson, 1998, p</a:t>
            </a:r>
            <a:r>
              <a:rPr lang="pt-BR" dirty="0"/>
              <a:t>. 181). </a:t>
            </a:r>
          </a:p>
          <a:p>
            <a:endParaRPr lang="pt-BR" dirty="0"/>
          </a:p>
        </p:txBody>
      </p:sp>
      <p:sp>
        <p:nvSpPr>
          <p:cNvPr id="4" name="Title 1"/>
          <p:cNvSpPr>
            <a:spLocks noGrp="1"/>
          </p:cNvSpPr>
          <p:nvPr>
            <p:ph type="title"/>
          </p:nvPr>
        </p:nvSpPr>
        <p:spPr>
          <a:xfrm>
            <a:off x="467544" y="0"/>
            <a:ext cx="8003232" cy="1143000"/>
          </a:xfrm>
        </p:spPr>
        <p:txBody>
          <a:bodyPr>
            <a:normAutofit/>
          </a:bodyPr>
          <a:lstStyle/>
          <a:p>
            <a:pPr algn="ctr"/>
            <a:r>
              <a:rPr lang="pt-BR" dirty="0"/>
              <a:t>A experiência do </a:t>
            </a:r>
            <a:r>
              <a:rPr lang="pt-BR" dirty="0" smtClean="0"/>
              <a:t>eu </a:t>
            </a:r>
            <a:r>
              <a:rPr lang="pt-BR" dirty="0"/>
              <a:t>no mundo </a:t>
            </a:r>
            <a:r>
              <a:rPr lang="pt-BR" dirty="0" smtClean="0"/>
              <a:t>mediado</a:t>
            </a:r>
            <a:endParaRPr lang="pt-BR" dirty="0"/>
          </a:p>
        </p:txBody>
      </p:sp>
    </p:spTree>
    <p:extLst>
      <p:ext uri="{BB962C8B-B14F-4D97-AF65-F5344CB8AC3E}">
        <p14:creationId xmlns:p14="http://schemas.microsoft.com/office/powerpoint/2010/main" val="229693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rmAutofit fontScale="90000"/>
          </a:bodyPr>
          <a:lstStyle/>
          <a:p>
            <a:pPr algn="ctr"/>
            <a:r>
              <a:rPr lang="pt-BR" dirty="0"/>
              <a:t>A experiência do </a:t>
            </a:r>
            <a:r>
              <a:rPr lang="pt-BR" dirty="0" smtClean="0"/>
              <a:t>eu </a:t>
            </a:r>
            <a:r>
              <a:rPr lang="pt-BR" dirty="0"/>
              <a:t>no mundo mediado</a:t>
            </a:r>
            <a:br>
              <a:rPr lang="pt-BR" dirty="0"/>
            </a:br>
            <a:endParaRPr lang="pt-BR" dirty="0"/>
          </a:p>
        </p:txBody>
      </p:sp>
      <p:sp>
        <p:nvSpPr>
          <p:cNvPr id="3" name="Content Placeholder 2"/>
          <p:cNvSpPr>
            <a:spLocks noGrp="1"/>
          </p:cNvSpPr>
          <p:nvPr>
            <p:ph sz="quarter" idx="1"/>
          </p:nvPr>
        </p:nvSpPr>
        <p:spPr>
          <a:xfrm>
            <a:off x="467544" y="1984248"/>
            <a:ext cx="7467600" cy="4873752"/>
          </a:xfrm>
        </p:spPr>
        <p:txBody>
          <a:bodyPr>
            <a:normAutofit/>
          </a:bodyPr>
          <a:lstStyle/>
          <a:p>
            <a:r>
              <a:rPr lang="pt-BR" dirty="0" smtClean="0"/>
              <a:t>“Hoje vivemos em um mundo  no qual a capacidade de experimentar se desligou da atividade de encontrar” </a:t>
            </a:r>
          </a:p>
          <a:p>
            <a:endParaRPr lang="pt-BR" dirty="0"/>
          </a:p>
          <a:p>
            <a:r>
              <a:rPr lang="pt-BR" dirty="0" smtClean="0"/>
              <a:t> </a:t>
            </a:r>
            <a:r>
              <a:rPr lang="pt-BR" dirty="0"/>
              <a:t>O</a:t>
            </a:r>
            <a:r>
              <a:rPr lang="pt-BR" dirty="0" smtClean="0"/>
              <a:t> conhecimento não local é sempre apropriado por indivíduos em locais específicos </a:t>
            </a:r>
          </a:p>
          <a:p>
            <a:pPr marL="0" indent="0">
              <a:buNone/>
            </a:pPr>
            <a:endParaRPr lang="es-PE" dirty="0" smtClean="0"/>
          </a:p>
          <a:p>
            <a:pPr lvl="0"/>
            <a:r>
              <a:rPr lang="pt-BR" dirty="0" smtClean="0"/>
              <a:t>Thompson usa “eu” e “self” </a:t>
            </a:r>
            <a:r>
              <a:rPr lang="es-PE" dirty="0" smtClean="0"/>
              <a:t>como sinónimos </a:t>
            </a:r>
          </a:p>
          <a:p>
            <a:pPr lvl="0"/>
            <a:endParaRPr lang="es-PE" dirty="0"/>
          </a:p>
        </p:txBody>
      </p:sp>
    </p:spTree>
    <p:extLst>
      <p:ext uri="{BB962C8B-B14F-4D97-AF65-F5344CB8AC3E}">
        <p14:creationId xmlns:p14="http://schemas.microsoft.com/office/powerpoint/2010/main" val="245629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147248" cy="6525344"/>
          </a:xfrm>
        </p:spPr>
        <p:txBody>
          <a:bodyPr>
            <a:normAutofit fontScale="92500" lnSpcReduction="10000"/>
          </a:bodyPr>
          <a:lstStyle/>
          <a:p>
            <a:pPr marL="0" lvl="0" indent="0">
              <a:buNone/>
            </a:pPr>
            <a:r>
              <a:rPr lang="pt-BR" dirty="0" smtClean="0"/>
              <a:t>O  </a:t>
            </a:r>
            <a:r>
              <a:rPr lang="pt-BR" dirty="0"/>
              <a:t>self </a:t>
            </a:r>
            <a:r>
              <a:rPr lang="pt-BR" dirty="0" smtClean="0"/>
              <a:t> “</a:t>
            </a:r>
            <a:r>
              <a:rPr lang="pt-BR" dirty="0"/>
              <a:t>não é visto nem como produto de um sistema simbólico externo, nem como uma entidade fixa que o indivíduo pode imediatamente e diretamente apanhar; muito mais do que isto, self é  um projeto simbólico que o indivíduo constrói ativamente. É um projeto que o indivíduo constrói com os materiais simbólicos que lhe estão disponíveis, materiais com que ele vai tecendo uma narrativa coerente da própria identidade. Esta é uma narrativa que vai se modificando com o tempo, à medida que novos materiais, novas experiências vão entrando em cena e gradualmente redefinindo a sua identidade no curso da trajetória de sua vida. [...] Somos todos biógrafos oficiais de nós mesmos, pois é somente construindo uma história, por mais vagamente que a façamos, que seremos capazes de dar sentido ao que somos e ao futuro que queremos. Enfatizar o caráter ativo e criativo do self não é sugerir que ele seja socialmente incondicionado. Pelo contrário, os materiais simbólicos que formam os elementos das identidades que construímos são eles  mesmos distribuídos de maneira desigual”   </a:t>
            </a:r>
            <a:r>
              <a:rPr lang="pt-BR" dirty="0" smtClean="0"/>
              <a:t>(Thompson, 1998, 183</a:t>
            </a:r>
            <a:r>
              <a:rPr lang="pt-BR" dirty="0"/>
              <a:t>-184).</a:t>
            </a:r>
          </a:p>
          <a:p>
            <a:pPr marL="0" indent="0">
              <a:buNone/>
            </a:pPr>
            <a:endParaRPr lang="pt-BR" dirty="0"/>
          </a:p>
        </p:txBody>
      </p:sp>
    </p:spTree>
    <p:extLst>
      <p:ext uri="{BB962C8B-B14F-4D97-AF65-F5344CB8AC3E}">
        <p14:creationId xmlns:p14="http://schemas.microsoft.com/office/powerpoint/2010/main" val="122610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BR" dirty="0"/>
              <a:t>A experiência do eu no mundo mediado</a:t>
            </a:r>
            <a:br>
              <a:rPr lang="pt-BR" dirty="0"/>
            </a:br>
            <a:endParaRPr lang="pt-BR" dirty="0"/>
          </a:p>
        </p:txBody>
      </p:sp>
      <p:sp>
        <p:nvSpPr>
          <p:cNvPr id="3" name="Content Placeholder 2"/>
          <p:cNvSpPr>
            <a:spLocks noGrp="1"/>
          </p:cNvSpPr>
          <p:nvPr>
            <p:ph sz="quarter" idx="1"/>
          </p:nvPr>
        </p:nvSpPr>
        <p:spPr>
          <a:xfrm>
            <a:off x="467544" y="1772816"/>
            <a:ext cx="7704856" cy="4873752"/>
          </a:xfrm>
        </p:spPr>
        <p:txBody>
          <a:bodyPr/>
          <a:lstStyle/>
          <a:p>
            <a:r>
              <a:rPr lang="pt-BR" dirty="0"/>
              <a:t>O desenvolvimento da mídia proporciona uma nova forma de </a:t>
            </a:r>
            <a:r>
              <a:rPr lang="pt-BR" dirty="0" smtClean="0"/>
              <a:t>intimidade: intimidade não recíproca à distância  </a:t>
            </a:r>
            <a:r>
              <a:rPr lang="pt-BR" dirty="0"/>
              <a:t>(</a:t>
            </a:r>
            <a:r>
              <a:rPr lang="pt-BR" dirty="0" err="1"/>
              <a:t>Ex</a:t>
            </a:r>
            <a:r>
              <a:rPr lang="pt-BR" dirty="0"/>
              <a:t>: </a:t>
            </a:r>
            <a:r>
              <a:rPr lang="pt-BR" dirty="0" smtClean="0"/>
              <a:t>p</a:t>
            </a:r>
            <a:r>
              <a:rPr lang="pt-BR" dirty="0"/>
              <a:t>. 192)</a:t>
            </a:r>
          </a:p>
          <a:p>
            <a:pPr marL="0" indent="0">
              <a:buNone/>
            </a:pPr>
            <a:endParaRPr lang="pt-BR" dirty="0"/>
          </a:p>
        </p:txBody>
      </p:sp>
      <p:pic>
        <p:nvPicPr>
          <p:cNvPr id="4" name="Picture 3"/>
          <p:cNvPicPr>
            <a:picLocks noChangeAspect="1"/>
          </p:cNvPicPr>
          <p:nvPr/>
        </p:nvPicPr>
        <p:blipFill>
          <a:blip r:embed="rId2"/>
          <a:stretch>
            <a:fillRect/>
          </a:stretch>
        </p:blipFill>
        <p:spPr>
          <a:xfrm>
            <a:off x="2339752" y="3645024"/>
            <a:ext cx="4277363" cy="2969046"/>
          </a:xfrm>
          <a:prstGeom prst="rect">
            <a:avLst/>
          </a:prstGeom>
        </p:spPr>
      </p:pic>
    </p:spTree>
    <p:extLst>
      <p:ext uri="{BB962C8B-B14F-4D97-AF65-F5344CB8AC3E}">
        <p14:creationId xmlns:p14="http://schemas.microsoft.com/office/powerpoint/2010/main" val="404102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7467600" cy="4873752"/>
          </a:xfrm>
        </p:spPr>
        <p:txBody>
          <a:bodyPr/>
          <a:lstStyle/>
          <a:p>
            <a:pPr lvl="0"/>
            <a:r>
              <a:rPr lang="pt-BR" dirty="0"/>
              <a:t>Vantagem: permite relações sem as complexidades e </a:t>
            </a:r>
            <a:r>
              <a:rPr lang="pt-BR" dirty="0" smtClean="0"/>
              <a:t>obrigações </a:t>
            </a:r>
            <a:r>
              <a:rPr lang="pt-BR" dirty="0"/>
              <a:t>de reciprocidade de uma relação face a face</a:t>
            </a:r>
          </a:p>
          <a:p>
            <a:endParaRPr lang="pt-BR" dirty="0" smtClean="0"/>
          </a:p>
          <a:p>
            <a:r>
              <a:rPr lang="pt-BR" dirty="0"/>
              <a:t>O mundo dos fãs é, muitas vezes, complexo altamente estruturado, tem suas próprias regras, convenções, troféus... </a:t>
            </a:r>
            <a:r>
              <a:rPr lang="pt-BR" dirty="0" smtClean="0"/>
              <a:t> </a:t>
            </a:r>
          </a:p>
          <a:p>
            <a:pPr marL="0" indent="0">
              <a:buNone/>
            </a:pPr>
            <a:endParaRPr lang="pt-BR" dirty="0" smtClean="0"/>
          </a:p>
          <a:p>
            <a:pPr lvl="0"/>
            <a:r>
              <a:rPr lang="pt-BR" dirty="0" err="1"/>
              <a:t>Fan</a:t>
            </a:r>
            <a:r>
              <a:rPr lang="pt-BR" dirty="0"/>
              <a:t>(</a:t>
            </a:r>
            <a:r>
              <a:rPr lang="pt-BR" dirty="0" err="1"/>
              <a:t>atismo</a:t>
            </a:r>
            <a:r>
              <a:rPr lang="pt-BR" dirty="0"/>
              <a:t>) produz, muitas vezes, self estigmatizado</a:t>
            </a:r>
          </a:p>
          <a:p>
            <a:endParaRPr lang="pt-BR" dirty="0"/>
          </a:p>
        </p:txBody>
      </p:sp>
    </p:spTree>
    <p:extLst>
      <p:ext uri="{BB962C8B-B14F-4D97-AF65-F5344CB8AC3E}">
        <p14:creationId xmlns:p14="http://schemas.microsoft.com/office/powerpoint/2010/main" val="146397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BR" dirty="0"/>
              <a:t>A experiência do eu no mundo mediado</a:t>
            </a:r>
            <a:br>
              <a:rPr lang="pt-BR" dirty="0"/>
            </a:br>
            <a:endParaRPr lang="pt-BR" dirty="0"/>
          </a:p>
        </p:txBody>
      </p:sp>
      <p:sp>
        <p:nvSpPr>
          <p:cNvPr id="3" name="Content Placeholder 2"/>
          <p:cNvSpPr>
            <a:spLocks noGrp="1"/>
          </p:cNvSpPr>
          <p:nvPr>
            <p:ph sz="quarter" idx="1"/>
          </p:nvPr>
        </p:nvSpPr>
        <p:spPr/>
        <p:txBody>
          <a:bodyPr>
            <a:normAutofit lnSpcReduction="10000"/>
          </a:bodyPr>
          <a:lstStyle/>
          <a:p>
            <a:pPr lvl="0"/>
            <a:r>
              <a:rPr lang="pt-BR" b="1" dirty="0" err="1"/>
              <a:t>Dessequestração</a:t>
            </a:r>
            <a:r>
              <a:rPr lang="pt-BR" b="1" dirty="0"/>
              <a:t> e a mediação da </a:t>
            </a:r>
            <a:r>
              <a:rPr lang="pt-BR" b="1" dirty="0" smtClean="0"/>
              <a:t>experiência</a:t>
            </a:r>
          </a:p>
          <a:p>
            <a:pPr marL="0" lvl="0" indent="0">
              <a:buNone/>
            </a:pPr>
            <a:endParaRPr lang="pt-BR" b="1" dirty="0" smtClean="0"/>
          </a:p>
          <a:p>
            <a:pPr marL="0" lvl="0" indent="0">
              <a:buNone/>
            </a:pPr>
            <a:r>
              <a:rPr lang="pt-BR" dirty="0" smtClean="0"/>
              <a:t>- Com </a:t>
            </a:r>
            <a:r>
              <a:rPr lang="pt-BR" dirty="0"/>
              <a:t>a emergência de certas formas de </a:t>
            </a:r>
            <a:r>
              <a:rPr lang="pt-BR" dirty="0" smtClean="0"/>
              <a:t>conhecimento e </a:t>
            </a:r>
            <a:r>
              <a:rPr lang="pt-BR" dirty="0"/>
              <a:t>de certas instituições, algumas formas de experiência foram sendo removidas dos locais da vida diária e concentradas em ambientes institucionais particulares. </a:t>
            </a:r>
          </a:p>
          <a:p>
            <a:endParaRPr lang="pt-BR" dirty="0" smtClean="0"/>
          </a:p>
          <a:p>
            <a:r>
              <a:rPr lang="pt-BR" dirty="0"/>
              <a:t>Ao mesmo tempo em que há essa sequestração institucional, os meios de comunicação de massa tornam disponíveis experiências a que dificilmente teríamos </a:t>
            </a:r>
            <a:r>
              <a:rPr lang="pt-BR" dirty="0" smtClean="0"/>
              <a:t>acesso. </a:t>
            </a:r>
            <a:endParaRPr lang="pt-BR" dirty="0"/>
          </a:p>
        </p:txBody>
      </p:sp>
    </p:spTree>
    <p:extLst>
      <p:ext uri="{BB962C8B-B14F-4D97-AF65-F5344CB8AC3E}">
        <p14:creationId xmlns:p14="http://schemas.microsoft.com/office/powerpoint/2010/main" val="103247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pt-BR" dirty="0" smtClean="0"/>
              <a:t>“A </a:t>
            </a:r>
            <a:r>
              <a:rPr lang="pt-BR" dirty="0"/>
              <a:t>profusão de materiais simbólicos pode oferecer aos indivíduos os meios de explorar formas alternativas de vida de um modo imaginário e simbólico; e consequentemente permitir-lhe uma reflexão crítica sobre si mesmos e sobre as reais circunstâncias de suas vidas [...] os indivíduos podem ver suas próprias vidas numa nova luz” (p. 185).  </a:t>
            </a:r>
            <a:r>
              <a:rPr lang="pt-BR" dirty="0" smtClean="0"/>
              <a:t>(Ex. Chineses)</a:t>
            </a:r>
          </a:p>
          <a:p>
            <a:endParaRPr lang="pt-BR" dirty="0"/>
          </a:p>
          <a:p>
            <a:pPr marL="0" indent="0">
              <a:buNone/>
            </a:pPr>
            <a:endParaRPr lang="pt-BR" dirty="0"/>
          </a:p>
        </p:txBody>
      </p:sp>
      <p:sp>
        <p:nvSpPr>
          <p:cNvPr id="4" name="Title 1"/>
          <p:cNvSpPr>
            <a:spLocks noGrp="1"/>
          </p:cNvSpPr>
          <p:nvPr>
            <p:ph type="title"/>
          </p:nvPr>
        </p:nvSpPr>
        <p:spPr/>
        <p:txBody>
          <a:bodyPr>
            <a:normAutofit fontScale="90000"/>
          </a:bodyPr>
          <a:lstStyle/>
          <a:p>
            <a:pPr algn="ctr"/>
            <a:r>
              <a:rPr lang="pt-BR" dirty="0"/>
              <a:t>A experiência do </a:t>
            </a:r>
            <a:r>
              <a:rPr lang="pt-BR" dirty="0" smtClean="0"/>
              <a:t>eu </a:t>
            </a:r>
            <a:r>
              <a:rPr lang="pt-BR" dirty="0"/>
              <a:t>no mundo mediado</a:t>
            </a:r>
            <a:br>
              <a:rPr lang="pt-BR" dirty="0"/>
            </a:br>
            <a:endParaRPr lang="pt-BR" dirty="0"/>
          </a:p>
        </p:txBody>
      </p:sp>
    </p:spTree>
    <p:extLst>
      <p:ext uri="{BB962C8B-B14F-4D97-AF65-F5344CB8AC3E}">
        <p14:creationId xmlns:p14="http://schemas.microsoft.com/office/powerpoint/2010/main" val="346288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pt-BR" dirty="0"/>
              <a:t>A</a:t>
            </a:r>
            <a:r>
              <a:rPr lang="pt-BR" dirty="0" smtClean="0"/>
              <a:t>spectos </a:t>
            </a:r>
            <a:r>
              <a:rPr lang="pt-BR" dirty="0"/>
              <a:t>negativos do crescente papel dos meios de comunicação de </a:t>
            </a:r>
            <a:r>
              <a:rPr lang="pt-BR" dirty="0" smtClean="0"/>
              <a:t>massa:</a:t>
            </a:r>
          </a:p>
          <a:p>
            <a:pPr marL="0" indent="0">
              <a:buNone/>
            </a:pPr>
            <a:endParaRPr lang="pt-BR" dirty="0" smtClean="0"/>
          </a:p>
          <a:p>
            <a:pPr marL="457200" lvl="0" indent="-457200">
              <a:buAutoNum type="arabicParenR"/>
            </a:pPr>
            <a:r>
              <a:rPr lang="pt-BR" dirty="0" smtClean="0"/>
              <a:t>A </a:t>
            </a:r>
            <a:r>
              <a:rPr lang="pt-BR" dirty="0"/>
              <a:t>intrusão mediada de mensagens </a:t>
            </a:r>
            <a:r>
              <a:rPr lang="pt-BR" dirty="0" smtClean="0"/>
              <a:t>ideológicas;</a:t>
            </a:r>
          </a:p>
          <a:p>
            <a:pPr marL="0" lvl="0" indent="0">
              <a:buNone/>
            </a:pPr>
            <a:endParaRPr lang="pt-BR" dirty="0" smtClean="0"/>
          </a:p>
          <a:p>
            <a:pPr marL="0" lvl="0" indent="0">
              <a:buNone/>
            </a:pPr>
            <a:endParaRPr lang="pt-BR" dirty="0"/>
          </a:p>
          <a:p>
            <a:pPr marL="0" indent="0">
              <a:buNone/>
            </a:pPr>
            <a:endParaRPr lang="pt-BR" dirty="0"/>
          </a:p>
        </p:txBody>
      </p:sp>
      <p:sp>
        <p:nvSpPr>
          <p:cNvPr id="4" name="Title 1"/>
          <p:cNvSpPr>
            <a:spLocks noGrp="1"/>
          </p:cNvSpPr>
          <p:nvPr>
            <p:ph type="title"/>
          </p:nvPr>
        </p:nvSpPr>
        <p:spPr/>
        <p:txBody>
          <a:bodyPr>
            <a:normAutofit fontScale="90000"/>
          </a:bodyPr>
          <a:lstStyle/>
          <a:p>
            <a:pPr algn="ctr"/>
            <a:r>
              <a:rPr lang="pt-BR" dirty="0"/>
              <a:t>A experiência do </a:t>
            </a:r>
            <a:r>
              <a:rPr lang="pt-BR" dirty="0" smtClean="0"/>
              <a:t>eu </a:t>
            </a:r>
            <a:r>
              <a:rPr lang="pt-BR" dirty="0"/>
              <a:t>no mundo mediado</a:t>
            </a:r>
            <a:br>
              <a:rPr lang="pt-BR" dirty="0"/>
            </a:br>
            <a:endParaRPr lang="pt-BR"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17032"/>
            <a:ext cx="3177044" cy="2837448"/>
          </a:xfrm>
          <a:prstGeom prst="rect">
            <a:avLst/>
          </a:prstGeom>
          <a:noFill/>
          <a:ln>
            <a:noFill/>
          </a:ln>
        </p:spPr>
      </p:pic>
    </p:spTree>
    <p:extLst>
      <p:ext uri="{BB962C8B-B14F-4D97-AF65-F5344CB8AC3E}">
        <p14:creationId xmlns:p14="http://schemas.microsoft.com/office/powerpoint/2010/main" val="79518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694879" cy="4268752"/>
          </a:xfrm>
          <a:prstGeom prst="rect">
            <a:avLst/>
          </a:prstGeom>
          <a:noFill/>
          <a:ln>
            <a:noFill/>
          </a:ln>
        </p:spPr>
      </p:pic>
    </p:spTree>
    <p:extLst>
      <p:ext uri="{BB962C8B-B14F-4D97-AF65-F5344CB8AC3E}">
        <p14:creationId xmlns:p14="http://schemas.microsoft.com/office/powerpoint/2010/main" val="109986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93545" y="1419225"/>
            <a:ext cx="5756910" cy="4019550"/>
          </a:xfrm>
          <a:prstGeom prst="rect">
            <a:avLst/>
          </a:prstGeom>
          <a:noFill/>
          <a:ln>
            <a:noFill/>
          </a:ln>
        </p:spPr>
      </p:pic>
    </p:spTree>
    <p:extLst>
      <p:ext uri="{BB962C8B-B14F-4D97-AF65-F5344CB8AC3E}">
        <p14:creationId xmlns:p14="http://schemas.microsoft.com/office/powerpoint/2010/main" val="32379149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467600" cy="1143000"/>
          </a:xfrm>
        </p:spPr>
        <p:txBody>
          <a:bodyPr/>
          <a:lstStyle/>
          <a:p>
            <a:pPr algn="ctr"/>
            <a:r>
              <a:rPr lang="pt-BR" dirty="0" smtClean="0"/>
              <a:t>Plano da aula</a:t>
            </a:r>
            <a:endParaRPr lang="pt-BR" dirty="0"/>
          </a:p>
        </p:txBody>
      </p:sp>
      <p:sp>
        <p:nvSpPr>
          <p:cNvPr id="3" name="Content Placeholder 2"/>
          <p:cNvSpPr>
            <a:spLocks noGrp="1"/>
          </p:cNvSpPr>
          <p:nvPr>
            <p:ph sz="quarter" idx="1"/>
          </p:nvPr>
        </p:nvSpPr>
        <p:spPr>
          <a:xfrm>
            <a:off x="467544" y="1268760"/>
            <a:ext cx="7992888" cy="5161784"/>
          </a:xfrm>
        </p:spPr>
        <p:txBody>
          <a:bodyPr>
            <a:normAutofit fontScale="92500" lnSpcReduction="10000"/>
          </a:bodyPr>
          <a:lstStyle/>
          <a:p>
            <a:r>
              <a:rPr lang="pt-BR" dirty="0" smtClean="0"/>
              <a:t>Introdução</a:t>
            </a:r>
          </a:p>
          <a:p>
            <a:pPr marL="619125" indent="-342900">
              <a:buFontTx/>
              <a:buChar char="-"/>
            </a:pPr>
            <a:r>
              <a:rPr lang="pt-BR" dirty="0" smtClean="0"/>
              <a:t>Os diferentes tipos de interação</a:t>
            </a:r>
          </a:p>
          <a:p>
            <a:pPr marL="619125" indent="-342900">
              <a:buFontTx/>
              <a:buChar char="-"/>
            </a:pPr>
            <a:r>
              <a:rPr lang="pt-BR" dirty="0" smtClean="0"/>
              <a:t>A mídia em um mundo globalizado</a:t>
            </a:r>
          </a:p>
          <a:p>
            <a:pPr marL="619125" indent="-342900">
              <a:buFontTx/>
              <a:buChar char="-"/>
            </a:pPr>
            <a:r>
              <a:rPr lang="pt-BR" dirty="0" smtClean="0"/>
              <a:t>A mídia como a “janela para o mundo”</a:t>
            </a:r>
          </a:p>
          <a:p>
            <a:pPr marL="619125" indent="-342900">
              <a:buFontTx/>
              <a:buChar char="-"/>
            </a:pPr>
            <a:endParaRPr lang="pt-BR" dirty="0" smtClean="0"/>
          </a:p>
          <a:p>
            <a:r>
              <a:rPr lang="pt-BR" dirty="0" smtClean="0"/>
              <a:t>A </a:t>
            </a:r>
            <a:r>
              <a:rPr lang="pt-BR" dirty="0"/>
              <a:t>experiência do eu no mundo </a:t>
            </a:r>
            <a:r>
              <a:rPr lang="pt-BR" dirty="0" smtClean="0"/>
              <a:t>mediado</a:t>
            </a:r>
          </a:p>
          <a:p>
            <a:pPr marL="0" indent="0">
              <a:buNone/>
            </a:pPr>
            <a:endParaRPr lang="pt-BR" dirty="0" smtClean="0"/>
          </a:p>
          <a:p>
            <a:r>
              <a:rPr lang="pt-BR" dirty="0" smtClean="0"/>
              <a:t>As quatro teses de  P. </a:t>
            </a:r>
            <a:r>
              <a:rPr lang="pt-BR" dirty="0" err="1" smtClean="0"/>
              <a:t>Grareschi</a:t>
            </a:r>
            <a:endParaRPr lang="pt-BR" dirty="0" smtClean="0"/>
          </a:p>
          <a:p>
            <a:endParaRPr lang="pt-BR" dirty="0"/>
          </a:p>
          <a:p>
            <a:r>
              <a:rPr lang="pt-BR" dirty="0"/>
              <a:t>A mídia como dispositivo que reordena as fronteiras entre o público e o privado </a:t>
            </a:r>
            <a:endParaRPr lang="pt-BR" dirty="0" smtClean="0"/>
          </a:p>
          <a:p>
            <a:pPr marL="0" indent="0">
              <a:buNone/>
            </a:pPr>
            <a:endParaRPr lang="pt-BR" dirty="0" smtClean="0"/>
          </a:p>
          <a:p>
            <a:r>
              <a:rPr lang="pt-BR" dirty="0"/>
              <a:t>Psicologia e mídia</a:t>
            </a:r>
          </a:p>
          <a:p>
            <a:endParaRPr lang="pt-BR" dirty="0"/>
          </a:p>
          <a:p>
            <a:endParaRPr lang="pt-BR" dirty="0"/>
          </a:p>
        </p:txBody>
      </p:sp>
    </p:spTree>
    <p:extLst>
      <p:ext uri="{BB962C8B-B14F-4D97-AF65-F5344CB8AC3E}">
        <p14:creationId xmlns:p14="http://schemas.microsoft.com/office/powerpoint/2010/main" val="316977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r="41240"/>
          <a:stretch/>
        </p:blipFill>
        <p:spPr bwMode="auto">
          <a:xfrm>
            <a:off x="1043608" y="764704"/>
            <a:ext cx="6624736" cy="378394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835696" y="5301208"/>
            <a:ext cx="4572000" cy="646331"/>
          </a:xfrm>
          <a:prstGeom prst="rect">
            <a:avLst/>
          </a:prstGeom>
        </p:spPr>
        <p:txBody>
          <a:bodyPr>
            <a:spAutoFit/>
          </a:bodyPr>
          <a:lstStyle/>
          <a:p>
            <a:r>
              <a:rPr lang="pt-BR" dirty="0">
                <a:hlinkClick r:id="rId3"/>
              </a:rPr>
              <a:t>https://www.youtube.com/watch?v=8UBiCcIzExw</a:t>
            </a:r>
            <a:endParaRPr lang="pt-BR" dirty="0"/>
          </a:p>
        </p:txBody>
      </p:sp>
    </p:spTree>
    <p:extLst>
      <p:ext uri="{BB962C8B-B14F-4D97-AF65-F5344CB8AC3E}">
        <p14:creationId xmlns:p14="http://schemas.microsoft.com/office/powerpoint/2010/main" val="1292904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A experiência do eu no mundo mediado</a:t>
            </a:r>
            <a:br>
              <a:rPr lang="pt-BR" dirty="0"/>
            </a:br>
            <a:endParaRPr lang="pt-BR" dirty="0"/>
          </a:p>
        </p:txBody>
      </p:sp>
      <p:sp>
        <p:nvSpPr>
          <p:cNvPr id="3" name="Content Placeholder 2"/>
          <p:cNvSpPr>
            <a:spLocks noGrp="1"/>
          </p:cNvSpPr>
          <p:nvPr>
            <p:ph sz="quarter" idx="1"/>
          </p:nvPr>
        </p:nvSpPr>
        <p:spPr/>
        <p:txBody>
          <a:bodyPr>
            <a:normAutofit fontScale="92500"/>
          </a:bodyPr>
          <a:lstStyle/>
          <a:p>
            <a:pPr marL="0" lvl="0" indent="0">
              <a:buNone/>
            </a:pPr>
            <a:r>
              <a:rPr lang="pt-BR" dirty="0" smtClean="0"/>
              <a:t>2) A </a:t>
            </a:r>
            <a:r>
              <a:rPr lang="pt-BR" dirty="0"/>
              <a:t>dupla dependência </a:t>
            </a:r>
            <a:r>
              <a:rPr lang="pt-BR" dirty="0" smtClean="0"/>
              <a:t>mediada: “</a:t>
            </a:r>
            <a:r>
              <a:rPr lang="pt-BR" dirty="0"/>
              <a:t>mais o processo de formação do self se enriquece com as formas simbólicas mediadas, mais o indivíduo se torna dependente dos sistemas da mídia que ficam além do seu </a:t>
            </a:r>
            <a:r>
              <a:rPr lang="pt-BR" dirty="0" smtClean="0"/>
              <a:t>controle” </a:t>
            </a:r>
            <a:endParaRPr lang="pt-BR" dirty="0"/>
          </a:p>
          <a:p>
            <a:pPr marL="0" lvl="0" indent="0">
              <a:buNone/>
            </a:pPr>
            <a:endParaRPr lang="pt-BR" dirty="0"/>
          </a:p>
          <a:p>
            <a:pPr marL="0" indent="0">
              <a:buNone/>
            </a:pPr>
            <a:r>
              <a:rPr lang="pt-BR" dirty="0" smtClean="0"/>
              <a:t>3) O </a:t>
            </a:r>
            <a:r>
              <a:rPr lang="pt-BR" dirty="0"/>
              <a:t>efeito desorientador da sobrecarga </a:t>
            </a:r>
            <a:r>
              <a:rPr lang="pt-BR" dirty="0" smtClean="0"/>
              <a:t>simbólica (mas indivíduos desenvolvem </a:t>
            </a:r>
            <a:r>
              <a:rPr lang="pt-BR" dirty="0"/>
              <a:t>sistemas de conhecimento que lhes permitem seguir determinado rumo através da densa floresta de formas simbólicas </a:t>
            </a:r>
            <a:r>
              <a:rPr lang="pt-BR" dirty="0" smtClean="0"/>
              <a:t>mediadas) </a:t>
            </a:r>
            <a:endParaRPr lang="pt-BR" dirty="0"/>
          </a:p>
          <a:p>
            <a:pPr marL="0" indent="0">
              <a:buNone/>
            </a:pPr>
            <a:endParaRPr lang="pt-BR" dirty="0"/>
          </a:p>
          <a:p>
            <a:pPr marL="0" lvl="0" indent="0">
              <a:buNone/>
            </a:pPr>
            <a:r>
              <a:rPr lang="pt-BR" dirty="0" smtClean="0"/>
              <a:t>4) absorção </a:t>
            </a:r>
            <a:r>
              <a:rPr lang="pt-BR" dirty="0"/>
              <a:t>do self na quase-interação </a:t>
            </a:r>
            <a:r>
              <a:rPr lang="pt-BR" dirty="0" smtClean="0"/>
              <a:t>mediada: </a:t>
            </a:r>
            <a:r>
              <a:rPr lang="pt-BR" dirty="0"/>
              <a:t>indivíduos confiam mais nas interações quase-mediadas que nas face a face </a:t>
            </a:r>
          </a:p>
          <a:p>
            <a:pPr marL="0" indent="0">
              <a:buNone/>
            </a:pPr>
            <a:endParaRPr lang="pt-BR" dirty="0"/>
          </a:p>
          <a:p>
            <a:endParaRPr lang="pt-BR" dirty="0"/>
          </a:p>
        </p:txBody>
      </p:sp>
    </p:spTree>
    <p:extLst>
      <p:ext uri="{BB962C8B-B14F-4D97-AF65-F5344CB8AC3E}">
        <p14:creationId xmlns:p14="http://schemas.microsoft.com/office/powerpoint/2010/main" val="409911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496944" cy="922114"/>
          </a:xfrm>
        </p:spPr>
        <p:txBody>
          <a:bodyPr>
            <a:normAutofit/>
          </a:bodyPr>
          <a:lstStyle/>
          <a:p>
            <a:pPr algn="ctr"/>
            <a:r>
              <a:rPr lang="pt-BR" dirty="0" smtClean="0"/>
              <a:t>As relações humanas em uma sociedade midiática</a:t>
            </a:r>
            <a:endParaRPr lang="pt-BR" dirty="0"/>
          </a:p>
        </p:txBody>
      </p:sp>
      <p:sp>
        <p:nvSpPr>
          <p:cNvPr id="3" name="Espaço Reservado para Conteúdo 2"/>
          <p:cNvSpPr>
            <a:spLocks noGrp="1"/>
          </p:cNvSpPr>
          <p:nvPr>
            <p:ph sz="quarter" idx="1"/>
          </p:nvPr>
        </p:nvSpPr>
        <p:spPr>
          <a:xfrm>
            <a:off x="467544" y="1700808"/>
            <a:ext cx="8147248" cy="4873752"/>
          </a:xfrm>
        </p:spPr>
        <p:txBody>
          <a:bodyPr>
            <a:normAutofit lnSpcReduction="10000"/>
          </a:bodyPr>
          <a:lstStyle/>
          <a:p>
            <a:r>
              <a:rPr lang="pt-BR" dirty="0" smtClean="0"/>
              <a:t>Quatro teses de </a:t>
            </a:r>
            <a:r>
              <a:rPr lang="pt-BR" dirty="0" err="1" smtClean="0"/>
              <a:t>Guareschi</a:t>
            </a:r>
            <a:r>
              <a:rPr lang="pt-BR" dirty="0" smtClean="0"/>
              <a:t> (2005): </a:t>
            </a:r>
          </a:p>
          <a:p>
            <a:endParaRPr lang="pt-BR" dirty="0" smtClean="0"/>
          </a:p>
          <a:p>
            <a:pPr marL="457200" indent="-457200">
              <a:buAutoNum type="arabicParenR"/>
            </a:pPr>
            <a:r>
              <a:rPr lang="pt-BR" dirty="0" smtClean="0"/>
              <a:t>A mídia constrói a realidade.</a:t>
            </a:r>
          </a:p>
          <a:p>
            <a:pPr marL="0" indent="0">
              <a:buNone/>
            </a:pPr>
            <a:r>
              <a:rPr lang="pt-BR" sz="1800" dirty="0" smtClean="0"/>
              <a:t>Ex.: greve na USP, construção de problemas sociais, testes em “revistas femininas”,  Aids-notícia (Le </a:t>
            </a:r>
            <a:r>
              <a:rPr lang="pt-BR" sz="1800" dirty="0" err="1" smtClean="0"/>
              <a:t>Figaro</a:t>
            </a:r>
            <a:r>
              <a:rPr lang="pt-BR" sz="1800" dirty="0" smtClean="0"/>
              <a:t>: “A aids é  a primeira doença da mídia”).</a:t>
            </a:r>
          </a:p>
          <a:p>
            <a:pPr marL="0" indent="0">
              <a:buNone/>
            </a:pPr>
            <a:endParaRPr lang="pt-BR" sz="1800" dirty="0" smtClean="0"/>
          </a:p>
          <a:p>
            <a:pPr marL="365125" indent="0">
              <a:buNone/>
            </a:pPr>
            <a:r>
              <a:rPr lang="pt-BR" sz="1800" dirty="0" smtClean="0"/>
              <a:t>]</a:t>
            </a:r>
            <a:endParaRPr lang="pt-BR" dirty="0" smtClean="0"/>
          </a:p>
          <a:p>
            <a:pPr marL="0" indent="0">
              <a:buNone/>
            </a:pPr>
            <a:r>
              <a:rPr lang="pt-BR" dirty="0" smtClean="0"/>
              <a:t>2) </a:t>
            </a:r>
            <a:r>
              <a:rPr lang="pt-BR" dirty="0"/>
              <a:t>A mídia não só diz o que existe e, consequentemente, o que não existe, por não ser veiculado, mas dá uma conotação valorativa, de algo que é bom e verdadeiro, à realidade </a:t>
            </a:r>
            <a:r>
              <a:rPr lang="pt-BR" dirty="0" smtClean="0"/>
              <a:t>existente.</a:t>
            </a:r>
          </a:p>
          <a:p>
            <a:pPr marL="0" indent="0">
              <a:buNone/>
            </a:pPr>
            <a:r>
              <a:rPr lang="pt-BR" sz="1800" dirty="0" smtClean="0"/>
              <a:t>Ex.: eleições, moda.</a:t>
            </a:r>
            <a:endParaRPr lang="pt-BR" sz="1800" dirty="0"/>
          </a:p>
        </p:txBody>
      </p:sp>
      <p:sp>
        <p:nvSpPr>
          <p:cNvPr id="7" name="CaixaDeTexto 6"/>
          <p:cNvSpPr txBox="1"/>
          <p:nvPr/>
        </p:nvSpPr>
        <p:spPr>
          <a:xfrm>
            <a:off x="6623720" y="6453336"/>
            <a:ext cx="2520280" cy="338554"/>
          </a:xfrm>
          <a:prstGeom prst="rect">
            <a:avLst/>
          </a:prstGeom>
          <a:noFill/>
        </p:spPr>
        <p:txBody>
          <a:bodyPr wrap="square" rtlCol="0">
            <a:spAutoFit/>
          </a:bodyPr>
          <a:lstStyle/>
          <a:p>
            <a:r>
              <a:rPr lang="pt-BR" sz="1600" dirty="0"/>
              <a:t>(</a:t>
            </a:r>
            <a:r>
              <a:rPr lang="pt-BR" sz="1600" dirty="0" smtClean="0"/>
              <a:t>GUARESCHI, 2005)</a:t>
            </a:r>
            <a:endParaRPr lang="pt-BR" sz="1600" dirty="0"/>
          </a:p>
        </p:txBody>
      </p:sp>
    </p:spTree>
    <p:extLst>
      <p:ext uri="{BB962C8B-B14F-4D97-AF65-F5344CB8AC3E}">
        <p14:creationId xmlns:p14="http://schemas.microsoft.com/office/powerpoint/2010/main" val="1039440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992888" cy="1143000"/>
          </a:xfrm>
        </p:spPr>
        <p:txBody>
          <a:bodyPr/>
          <a:lstStyle/>
          <a:p>
            <a:pPr algn="ctr"/>
            <a:r>
              <a:rPr lang="pt-BR" dirty="0"/>
              <a:t>As relações humanas em uma sociedade midiática</a:t>
            </a:r>
          </a:p>
        </p:txBody>
      </p:sp>
      <p:sp>
        <p:nvSpPr>
          <p:cNvPr id="3" name="Espaço Reservado para Conteúdo 2"/>
          <p:cNvSpPr>
            <a:spLocks noGrp="1"/>
          </p:cNvSpPr>
          <p:nvPr>
            <p:ph sz="quarter" idx="1"/>
          </p:nvPr>
        </p:nvSpPr>
        <p:spPr>
          <a:xfrm>
            <a:off x="457200" y="1600200"/>
            <a:ext cx="8363272" cy="2260848"/>
          </a:xfrm>
        </p:spPr>
        <p:txBody>
          <a:bodyPr>
            <a:normAutofit lnSpcReduction="10000"/>
          </a:bodyPr>
          <a:lstStyle/>
          <a:p>
            <a:pPr marL="0" indent="0">
              <a:buNone/>
            </a:pPr>
            <a:r>
              <a:rPr lang="pt-BR" dirty="0" smtClean="0"/>
              <a:t>3) A mídia propõe </a:t>
            </a:r>
            <a:r>
              <a:rPr lang="pt-BR" dirty="0"/>
              <a:t>a agenda de </a:t>
            </a:r>
            <a:r>
              <a:rPr lang="pt-BR" dirty="0" smtClean="0"/>
              <a:t>discussão (receptor não é passivo) </a:t>
            </a:r>
          </a:p>
          <a:p>
            <a:pPr marL="0" indent="0">
              <a:buNone/>
            </a:pPr>
            <a:r>
              <a:rPr lang="pt-BR" sz="1800" dirty="0" smtClean="0"/>
              <a:t>Ex.: </a:t>
            </a:r>
            <a:r>
              <a:rPr lang="pt-BR" sz="1800" dirty="0" err="1" smtClean="0"/>
              <a:t>hooliganismo</a:t>
            </a:r>
            <a:r>
              <a:rPr lang="pt-BR" sz="1800" dirty="0" smtClean="0"/>
              <a:t>, censura.</a:t>
            </a:r>
          </a:p>
          <a:p>
            <a:pPr marL="0" indent="0">
              <a:buNone/>
            </a:pPr>
            <a:endParaRPr lang="pt-BR" dirty="0" smtClean="0"/>
          </a:p>
          <a:p>
            <a:pPr marL="0" indent="0">
              <a:buNone/>
            </a:pPr>
            <a:r>
              <a:rPr lang="pt-BR" dirty="0" smtClean="0"/>
              <a:t>4) Existe </a:t>
            </a:r>
            <a:r>
              <a:rPr lang="pt-BR" dirty="0"/>
              <a:t>um novo personagem dentro de nossas casas -  a </a:t>
            </a:r>
            <a:r>
              <a:rPr lang="pt-BR" dirty="0" smtClean="0"/>
              <a:t>televisão</a:t>
            </a:r>
          </a:p>
          <a:p>
            <a:pPr marL="0" indent="0">
              <a:buNone/>
            </a:pPr>
            <a:endParaRPr lang="pt-BR" dirty="0" smtClean="0"/>
          </a:p>
        </p:txBody>
      </p:sp>
      <p:sp>
        <p:nvSpPr>
          <p:cNvPr id="4" name="CaixaDeTexto 3"/>
          <p:cNvSpPr txBox="1"/>
          <p:nvPr/>
        </p:nvSpPr>
        <p:spPr>
          <a:xfrm>
            <a:off x="4355976" y="4019251"/>
            <a:ext cx="3960440" cy="2123658"/>
          </a:xfrm>
          <a:prstGeom prst="rect">
            <a:avLst/>
          </a:prstGeom>
          <a:noFill/>
        </p:spPr>
        <p:txBody>
          <a:bodyPr wrap="square" rtlCol="0">
            <a:spAutoFit/>
          </a:bodyPr>
          <a:lstStyle/>
          <a:p>
            <a:r>
              <a:rPr lang="pt-BR" sz="2200" dirty="0" smtClean="0"/>
              <a:t>- Reino Unido: 5 a 6 horas diárias</a:t>
            </a:r>
          </a:p>
          <a:p>
            <a:r>
              <a:rPr lang="pt-BR" sz="2200" dirty="0" smtClean="0"/>
              <a:t>- Brasil: 3,9 horas diárias</a:t>
            </a:r>
          </a:p>
          <a:p>
            <a:pPr marL="176213" indent="-176213"/>
            <a:r>
              <a:rPr lang="pt-BR" sz="2200" dirty="0" smtClean="0"/>
              <a:t>- Periferia de Porto Alegre: 6 horas diárias (adultos) e 9 horas diárias (crianças)</a:t>
            </a:r>
            <a:endParaRPr lang="pt-BR" sz="22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19251"/>
            <a:ext cx="3184874" cy="2166182"/>
          </a:xfrm>
          <a:prstGeom prst="rect">
            <a:avLst/>
          </a:prstGeom>
        </p:spPr>
      </p:pic>
      <p:sp>
        <p:nvSpPr>
          <p:cNvPr id="6" name="CaixaDeTexto 5"/>
          <p:cNvSpPr txBox="1"/>
          <p:nvPr/>
        </p:nvSpPr>
        <p:spPr>
          <a:xfrm>
            <a:off x="4860032" y="6519446"/>
            <a:ext cx="4124446" cy="338554"/>
          </a:xfrm>
          <a:prstGeom prst="rect">
            <a:avLst/>
          </a:prstGeom>
          <a:noFill/>
        </p:spPr>
        <p:txBody>
          <a:bodyPr wrap="square" rtlCol="0">
            <a:spAutoFit/>
          </a:bodyPr>
          <a:lstStyle/>
          <a:p>
            <a:r>
              <a:rPr lang="pt-BR" sz="1600" dirty="0" smtClean="0"/>
              <a:t>(GUARESCHI,  2005; GUIDDENS, 2010)</a:t>
            </a:r>
            <a:endParaRPr lang="pt-BR" sz="1600" dirty="0"/>
          </a:p>
        </p:txBody>
      </p:sp>
    </p:spTree>
    <p:extLst>
      <p:ext uri="{BB962C8B-B14F-4D97-AF65-F5344CB8AC3E}">
        <p14:creationId xmlns:p14="http://schemas.microsoft.com/office/powerpoint/2010/main" val="7793683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a:t>As relações humanas em uma sociedade midiática</a:t>
            </a:r>
          </a:p>
        </p:txBody>
      </p:sp>
      <p:sp>
        <p:nvSpPr>
          <p:cNvPr id="3" name="Espaço Reservado para Conteúdo 2"/>
          <p:cNvSpPr>
            <a:spLocks noGrp="1"/>
          </p:cNvSpPr>
          <p:nvPr>
            <p:ph sz="quarter" idx="1"/>
          </p:nvPr>
        </p:nvSpPr>
        <p:spPr>
          <a:xfrm>
            <a:off x="395536" y="1556792"/>
            <a:ext cx="7931224" cy="4873752"/>
          </a:xfrm>
        </p:spPr>
        <p:txBody>
          <a:bodyPr>
            <a:normAutofit/>
          </a:bodyPr>
          <a:lstStyle/>
          <a:p>
            <a:r>
              <a:rPr lang="pt-BR" dirty="0"/>
              <a:t>T</a:t>
            </a:r>
            <a:r>
              <a:rPr lang="pt-BR" dirty="0" smtClean="0"/>
              <a:t>eses complementares:</a:t>
            </a:r>
          </a:p>
          <a:p>
            <a:pPr marL="0" indent="0">
              <a:buNone/>
            </a:pPr>
            <a:endParaRPr lang="pt-BR" dirty="0" smtClean="0"/>
          </a:p>
          <a:p>
            <a:pPr marL="0" indent="0">
              <a:buNone/>
            </a:pPr>
            <a:r>
              <a:rPr lang="pt-BR" dirty="0" smtClean="0"/>
              <a:t>5) </a:t>
            </a:r>
            <a:r>
              <a:rPr lang="pt-BR" dirty="0"/>
              <a:t>A mídia constrói </a:t>
            </a:r>
            <a:r>
              <a:rPr lang="pt-BR" dirty="0" smtClean="0"/>
              <a:t>estereótipos </a:t>
            </a:r>
            <a:r>
              <a:rPr lang="pt-BR" sz="2000" dirty="0" smtClean="0"/>
              <a:t>(MINNINI, 2008)</a:t>
            </a:r>
          </a:p>
          <a:p>
            <a:pPr marL="0" indent="0">
              <a:buNone/>
            </a:pPr>
            <a:r>
              <a:rPr lang="pt-BR" sz="1800" dirty="0"/>
              <a:t>E</a:t>
            </a:r>
            <a:r>
              <a:rPr lang="pt-BR" sz="1800" dirty="0" smtClean="0"/>
              <a:t>x.: negros são “atletas naturais”, divisão de gênero.</a:t>
            </a:r>
          </a:p>
          <a:p>
            <a:pPr marL="0" indent="0">
              <a:buNone/>
            </a:pPr>
            <a:endParaRPr lang="pt-BR" dirty="0" smtClean="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89040"/>
            <a:ext cx="2808312" cy="2796659"/>
          </a:xfrm>
          <a:prstGeom prst="rect">
            <a:avLst/>
          </a:prstGeom>
          <a:noFill/>
          <a:ln>
            <a:noFill/>
          </a:ln>
        </p:spPr>
      </p:pic>
    </p:spTree>
    <p:extLst>
      <p:ext uri="{BB962C8B-B14F-4D97-AF65-F5344CB8AC3E}">
        <p14:creationId xmlns:p14="http://schemas.microsoft.com/office/powerpoint/2010/main" val="3268533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39752" y="620688"/>
            <a:ext cx="4100726" cy="5589240"/>
          </a:xfrm>
          <a:prstGeom prst="rect">
            <a:avLst/>
          </a:prstGeom>
          <a:noFill/>
          <a:ln>
            <a:noFill/>
          </a:ln>
        </p:spPr>
      </p:pic>
    </p:spTree>
    <p:extLst>
      <p:ext uri="{BB962C8B-B14F-4D97-AF65-F5344CB8AC3E}">
        <p14:creationId xmlns:p14="http://schemas.microsoft.com/office/powerpoint/2010/main" val="26037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003232" cy="922114"/>
          </a:xfrm>
        </p:spPr>
        <p:txBody>
          <a:bodyPr>
            <a:normAutofit/>
          </a:bodyPr>
          <a:lstStyle/>
          <a:p>
            <a:pPr algn="ctr"/>
            <a:r>
              <a:rPr lang="pt-BR" dirty="0"/>
              <a:t>As relações humanas em uma sociedade midiática</a:t>
            </a:r>
          </a:p>
        </p:txBody>
      </p:sp>
      <p:sp>
        <p:nvSpPr>
          <p:cNvPr id="3" name="Espaço Reservado para Conteúdo 2"/>
          <p:cNvSpPr>
            <a:spLocks noGrp="1"/>
          </p:cNvSpPr>
          <p:nvPr>
            <p:ph sz="quarter" idx="1"/>
          </p:nvPr>
        </p:nvSpPr>
        <p:spPr>
          <a:xfrm>
            <a:off x="251520" y="1268760"/>
            <a:ext cx="8435280" cy="5297075"/>
          </a:xfrm>
        </p:spPr>
        <p:txBody>
          <a:bodyPr>
            <a:normAutofit fontScale="92500" lnSpcReduction="20000"/>
          </a:bodyPr>
          <a:lstStyle/>
          <a:p>
            <a:pPr marL="0" indent="0">
              <a:buNone/>
            </a:pPr>
            <a:r>
              <a:rPr lang="pt-BR" dirty="0"/>
              <a:t>6</a:t>
            </a:r>
            <a:r>
              <a:rPr lang="pt-BR" dirty="0" smtClean="0"/>
              <a:t>) A </a:t>
            </a:r>
            <a:r>
              <a:rPr lang="pt-BR" dirty="0"/>
              <a:t>mídia </a:t>
            </a:r>
            <a:r>
              <a:rPr lang="pt-BR" dirty="0" smtClean="0"/>
              <a:t>reordena </a:t>
            </a:r>
            <a:r>
              <a:rPr lang="pt-BR" dirty="0"/>
              <a:t>as fronteiras entre o público e o </a:t>
            </a:r>
            <a:r>
              <a:rPr lang="pt-BR" dirty="0" smtClean="0"/>
              <a:t>privado </a:t>
            </a:r>
          </a:p>
          <a:p>
            <a:pPr marL="0" indent="0">
              <a:buNone/>
            </a:pPr>
            <a:endParaRPr lang="pt-BR" dirty="0" smtClean="0"/>
          </a:p>
          <a:p>
            <a:pPr marL="0" indent="0">
              <a:buNone/>
            </a:pPr>
            <a:endParaRPr lang="pt-BR" dirty="0"/>
          </a:p>
          <a:p>
            <a:r>
              <a:rPr lang="pt-BR" dirty="0"/>
              <a:t>Antes: a publicidade dos indivíduos ou dos acontecimentos era ligada ao compartilhamento de um lugar comum (ex.: execução pública)     publicidade tradicional de </a:t>
            </a:r>
            <a:r>
              <a:rPr lang="pt-BR" dirty="0" err="1"/>
              <a:t>co</a:t>
            </a:r>
            <a:r>
              <a:rPr lang="pt-BR" dirty="0"/>
              <a:t>-presença (potencialmente dialógica)</a:t>
            </a:r>
          </a:p>
          <a:p>
            <a:pPr marL="0" indent="0">
              <a:buNone/>
            </a:pPr>
            <a:endParaRPr lang="pt-BR" dirty="0"/>
          </a:p>
          <a:p>
            <a:r>
              <a:rPr lang="pt-BR" dirty="0"/>
              <a:t>Hoje: pessoas e ações podem se tornar públicos para aqueles que estão distantes no espaço e  no tempo     publicidade mediada (não substitui).</a:t>
            </a:r>
          </a:p>
          <a:p>
            <a:pPr marL="0" indent="0">
              <a:buNone/>
            </a:pPr>
            <a:endParaRPr lang="pt-BR" dirty="0"/>
          </a:p>
          <a:p>
            <a:r>
              <a:rPr lang="pt-BR" dirty="0"/>
              <a:t>Sentimento de familiaridade com pessoas “públicas”</a:t>
            </a:r>
          </a:p>
          <a:p>
            <a:endParaRPr lang="pt-BR" dirty="0"/>
          </a:p>
          <a:p>
            <a:r>
              <a:rPr lang="pt-BR" dirty="0"/>
              <a:t>Necessidade de gerir conteúdos (CONAR)</a:t>
            </a:r>
          </a:p>
          <a:p>
            <a:pPr>
              <a:buFontTx/>
              <a:buChar char="-"/>
            </a:pPr>
            <a:endParaRPr lang="pt-BR" b="1" dirty="0" smtClean="0"/>
          </a:p>
          <a:p>
            <a:endParaRPr lang="pt-BR" dirty="0" smtClean="0"/>
          </a:p>
          <a:p>
            <a:endParaRPr lang="pt-BR" dirty="0" smtClean="0"/>
          </a:p>
          <a:p>
            <a:endParaRPr lang="pt-BR" u="sng" dirty="0" smtClean="0"/>
          </a:p>
          <a:p>
            <a:endParaRPr lang="pt-BR" dirty="0"/>
          </a:p>
          <a:p>
            <a:endParaRPr lang="pt-BR" dirty="0" smtClean="0"/>
          </a:p>
          <a:p>
            <a:endParaRPr lang="pt-BR" dirty="0"/>
          </a:p>
        </p:txBody>
      </p:sp>
      <p:sp>
        <p:nvSpPr>
          <p:cNvPr id="6" name="CaixaDeTexto 5"/>
          <p:cNvSpPr txBox="1"/>
          <p:nvPr/>
        </p:nvSpPr>
        <p:spPr>
          <a:xfrm>
            <a:off x="4067944" y="6536040"/>
            <a:ext cx="4661506" cy="338554"/>
          </a:xfrm>
          <a:prstGeom prst="rect">
            <a:avLst/>
          </a:prstGeom>
          <a:noFill/>
        </p:spPr>
        <p:txBody>
          <a:bodyPr wrap="square" rtlCol="0">
            <a:spAutoFit/>
          </a:bodyPr>
          <a:lstStyle/>
          <a:p>
            <a:pPr algn="r"/>
            <a:r>
              <a:rPr lang="pt-BR" sz="1600" dirty="0" smtClean="0"/>
              <a:t>(MEDRADO, 1999; THOMPSON, 1998)</a:t>
            </a:r>
            <a:endParaRPr lang="pt-BR" sz="1600" dirty="0"/>
          </a:p>
        </p:txBody>
      </p:sp>
    </p:spTree>
    <p:extLst>
      <p:ext uri="{BB962C8B-B14F-4D97-AF65-F5344CB8AC3E}">
        <p14:creationId xmlns:p14="http://schemas.microsoft.com/office/powerpoint/2010/main" val="4596917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922114"/>
          </a:xfrm>
        </p:spPr>
        <p:txBody>
          <a:bodyPr/>
          <a:lstStyle/>
          <a:p>
            <a:pPr algn="ctr"/>
            <a:r>
              <a:rPr lang="pt-BR" dirty="0" smtClean="0"/>
              <a:t>Psicologia e mídia</a:t>
            </a:r>
            <a:endParaRPr lang="pt-BR" dirty="0"/>
          </a:p>
        </p:txBody>
      </p:sp>
      <p:sp>
        <p:nvSpPr>
          <p:cNvPr id="3" name="Espaço Reservado para Conteúdo 2"/>
          <p:cNvSpPr>
            <a:spLocks noGrp="1"/>
          </p:cNvSpPr>
          <p:nvPr>
            <p:ph sz="quarter" idx="1"/>
          </p:nvPr>
        </p:nvSpPr>
        <p:spPr>
          <a:xfrm>
            <a:off x="457200" y="1401097"/>
            <a:ext cx="8003232" cy="5072855"/>
          </a:xfrm>
        </p:spPr>
        <p:txBody>
          <a:bodyPr/>
          <a:lstStyle/>
          <a:p>
            <a:r>
              <a:rPr lang="pt-BR" dirty="0" smtClean="0"/>
              <a:t>Representação social do corpo na mídia impressa </a:t>
            </a:r>
            <a:r>
              <a:rPr lang="pt-BR" sz="2000" dirty="0" smtClean="0"/>
              <a:t>(GOETZ; CAMARGO; BERTOLDO; JUSTO, 2008);</a:t>
            </a:r>
          </a:p>
          <a:p>
            <a:endParaRPr lang="pt-BR" dirty="0"/>
          </a:p>
          <a:p>
            <a:r>
              <a:rPr lang="pt-BR" dirty="0"/>
              <a:t>Crise dos serviços de saúde no cotidiano da mídia </a:t>
            </a:r>
            <a:r>
              <a:rPr lang="pt-BR" dirty="0" smtClean="0"/>
              <a:t>impressa </a:t>
            </a:r>
            <a:r>
              <a:rPr lang="pt-BR" sz="2000" dirty="0" smtClean="0"/>
              <a:t>(MENEGON, 2008);</a:t>
            </a:r>
          </a:p>
          <a:p>
            <a:endParaRPr lang="pt-BR" dirty="0"/>
          </a:p>
          <a:p>
            <a:r>
              <a:rPr lang="pt-BR" dirty="0"/>
              <a:t>Perigo, </a:t>
            </a:r>
            <a:r>
              <a:rPr lang="pt-BR" dirty="0" smtClean="0"/>
              <a:t>probabilidade </a:t>
            </a:r>
            <a:r>
              <a:rPr lang="pt-BR" dirty="0"/>
              <a:t>e </a:t>
            </a:r>
            <a:r>
              <a:rPr lang="pt-BR" dirty="0" smtClean="0"/>
              <a:t>oportunidade</a:t>
            </a:r>
            <a:r>
              <a:rPr lang="pt-BR" dirty="0"/>
              <a:t>: </a:t>
            </a:r>
            <a:r>
              <a:rPr lang="pt-BR" dirty="0" smtClean="0"/>
              <a:t>a </a:t>
            </a:r>
            <a:r>
              <a:rPr lang="pt-BR" dirty="0"/>
              <a:t>l</a:t>
            </a:r>
            <a:r>
              <a:rPr lang="pt-BR" dirty="0" smtClean="0"/>
              <a:t>inguagem </a:t>
            </a:r>
            <a:r>
              <a:rPr lang="pt-BR" dirty="0"/>
              <a:t>dos </a:t>
            </a:r>
            <a:r>
              <a:rPr lang="pt-BR" dirty="0" smtClean="0"/>
              <a:t>riscos </a:t>
            </a:r>
            <a:r>
              <a:rPr lang="pt-BR" dirty="0"/>
              <a:t>na </a:t>
            </a:r>
            <a:r>
              <a:rPr lang="pt-BR" dirty="0" smtClean="0"/>
              <a:t>mídia (</a:t>
            </a:r>
            <a:r>
              <a:rPr lang="pt-BR" sz="2000" dirty="0" smtClean="0"/>
              <a:t>SPINK; MEDRADO; MELLO, 2002)</a:t>
            </a:r>
            <a:endParaRPr lang="pt-BR" dirty="0" smtClean="0"/>
          </a:p>
          <a:p>
            <a:endParaRPr lang="pt-BR" dirty="0"/>
          </a:p>
          <a:p>
            <a:r>
              <a:rPr lang="pt-BR" dirty="0" smtClean="0"/>
              <a:t>Cultura e ideologia: a mídia revelando estereótipos raciais de gênero </a:t>
            </a:r>
            <a:r>
              <a:rPr lang="pt-BR" sz="2000" dirty="0" smtClean="0"/>
              <a:t>(ROSO; STREY; GUARESCHI; BUENO, 2002). </a:t>
            </a:r>
          </a:p>
          <a:p>
            <a:endParaRPr lang="pt-BR" dirty="0"/>
          </a:p>
        </p:txBody>
      </p:sp>
    </p:spTree>
    <p:extLst>
      <p:ext uri="{BB962C8B-B14F-4D97-AF65-F5344CB8AC3E}">
        <p14:creationId xmlns:p14="http://schemas.microsoft.com/office/powerpoint/2010/main" val="36541425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lstStyle/>
          <a:p>
            <a:pPr algn="ctr"/>
            <a:r>
              <a:rPr lang="pt-BR" dirty="0" smtClean="0"/>
              <a:t>Referências</a:t>
            </a:r>
            <a:endParaRPr lang="pt-BR" dirty="0"/>
          </a:p>
        </p:txBody>
      </p:sp>
      <p:sp>
        <p:nvSpPr>
          <p:cNvPr id="3" name="Espaço Reservado para Conteúdo 2"/>
          <p:cNvSpPr>
            <a:spLocks noGrp="1"/>
          </p:cNvSpPr>
          <p:nvPr>
            <p:ph sz="quarter" idx="1"/>
          </p:nvPr>
        </p:nvSpPr>
        <p:spPr>
          <a:xfrm>
            <a:off x="179512" y="1268760"/>
            <a:ext cx="8352928" cy="5205192"/>
          </a:xfrm>
        </p:spPr>
        <p:txBody>
          <a:bodyPr>
            <a:normAutofit fontScale="70000" lnSpcReduction="20000"/>
          </a:bodyPr>
          <a:lstStyle/>
          <a:p>
            <a:r>
              <a:rPr lang="pt-BR" dirty="0"/>
              <a:t> GUARESCHI, P. Psicologia Social Crítica como prática de libertação. 3. Ed. Porto Alegre: EDIPUCRS, 2005</a:t>
            </a:r>
            <a:r>
              <a:rPr lang="pt-BR" dirty="0" smtClean="0"/>
              <a:t>.</a:t>
            </a:r>
          </a:p>
          <a:p>
            <a:pPr marL="0" indent="0">
              <a:buNone/>
            </a:pPr>
            <a:endParaRPr lang="pt-BR" dirty="0"/>
          </a:p>
          <a:p>
            <a:r>
              <a:rPr lang="pt-BR" dirty="0"/>
              <a:t>GUIDDENS, A. Sociologia. 8ª. Ed. Lisboa: Fundação </a:t>
            </a:r>
            <a:r>
              <a:rPr lang="pt-BR" dirty="0" err="1"/>
              <a:t>Calouste</a:t>
            </a:r>
            <a:r>
              <a:rPr lang="pt-BR" dirty="0"/>
              <a:t> </a:t>
            </a:r>
            <a:r>
              <a:rPr lang="pt-BR" dirty="0" err="1"/>
              <a:t>Gulbenkian</a:t>
            </a:r>
            <a:r>
              <a:rPr lang="pt-BR" dirty="0"/>
              <a:t>, 2010. </a:t>
            </a:r>
            <a:endParaRPr lang="pt-BR" dirty="0" smtClean="0"/>
          </a:p>
          <a:p>
            <a:pPr marL="0" indent="0">
              <a:buNone/>
            </a:pPr>
            <a:endParaRPr lang="pt-BR" dirty="0"/>
          </a:p>
          <a:p>
            <a:r>
              <a:rPr lang="pt-BR" dirty="0"/>
              <a:t>MEDRADO, B. Textos em cena: A mídia como prática discursiva. In: M. J. P. Spink (Org.), Práticas discursivas e produção de sentidos no cotidiano (pp. 243-271). São Paulo: Cortez, 1999</a:t>
            </a:r>
            <a:r>
              <a:rPr lang="pt-BR" dirty="0" smtClean="0"/>
              <a:t>.</a:t>
            </a:r>
          </a:p>
          <a:p>
            <a:pPr marL="0" indent="0">
              <a:buNone/>
            </a:pPr>
            <a:endParaRPr lang="pt-BR" dirty="0"/>
          </a:p>
          <a:p>
            <a:r>
              <a:rPr lang="pt-BR" dirty="0"/>
              <a:t>MININNI, G. Psicologia cultural da mídia. São Paulo: A Girafa/Edições SESC SP, 2008</a:t>
            </a:r>
            <a:r>
              <a:rPr lang="pt-BR" dirty="0" smtClean="0"/>
              <a:t>.</a:t>
            </a:r>
          </a:p>
          <a:p>
            <a:pPr marL="0" indent="0">
              <a:buNone/>
            </a:pPr>
            <a:endParaRPr lang="pt-BR" dirty="0"/>
          </a:p>
          <a:p>
            <a:r>
              <a:rPr lang="pt-BR" dirty="0"/>
              <a:t>THOMPSON, J. B. A mídia e a modernidade: uma teoria social da mídia. Petrópolis: Vozes, 1998</a:t>
            </a:r>
            <a:r>
              <a:rPr lang="pt-BR" dirty="0" smtClean="0"/>
              <a:t>.</a:t>
            </a:r>
          </a:p>
          <a:p>
            <a:pPr marL="0" indent="0">
              <a:buNone/>
            </a:pPr>
            <a:endParaRPr lang="pt-BR" dirty="0"/>
          </a:p>
          <a:p>
            <a:r>
              <a:rPr lang="pt-BR" dirty="0"/>
              <a:t>SPINK, M. J.; MEDRADO, B. MELLO, R. P. Perigo, Probabilidade e Oportunidade: A Linguagem dos Riscos na Mídia. Psicologia: Reflexão e Crítica, v. 15, n. 1, p. 151-164, 2002. </a:t>
            </a:r>
          </a:p>
          <a:p>
            <a:endParaRPr lang="pt-BR" dirty="0"/>
          </a:p>
        </p:txBody>
      </p:sp>
    </p:spTree>
    <p:extLst>
      <p:ext uri="{BB962C8B-B14F-4D97-AF65-F5344CB8AC3E}">
        <p14:creationId xmlns:p14="http://schemas.microsoft.com/office/powerpoint/2010/main" val="2664005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75240" cy="1143000"/>
          </a:xfrm>
        </p:spPr>
        <p:txBody>
          <a:bodyPr>
            <a:normAutofit/>
          </a:bodyPr>
          <a:lstStyle/>
          <a:p>
            <a:pPr algn="ctr"/>
            <a:r>
              <a:rPr lang="pt-BR" dirty="0"/>
              <a:t>Os diferentes tipos de interação</a:t>
            </a:r>
            <a:br>
              <a:rPr lang="pt-BR" dirty="0"/>
            </a:br>
            <a:endParaRPr lang="pt-BR" dirty="0"/>
          </a:p>
        </p:txBody>
      </p:sp>
      <p:sp>
        <p:nvSpPr>
          <p:cNvPr id="3" name="Espaço Reservado para Conteúdo 2"/>
          <p:cNvSpPr>
            <a:spLocks noGrp="1"/>
          </p:cNvSpPr>
          <p:nvPr>
            <p:ph sz="quarter" idx="1"/>
          </p:nvPr>
        </p:nvSpPr>
        <p:spPr/>
        <p:txBody>
          <a:bodyPr/>
          <a:lstStyle/>
          <a:p>
            <a:pPr marL="0" indent="0">
              <a:buNone/>
            </a:pPr>
            <a:r>
              <a:rPr lang="pt-BR" dirty="0" smtClean="0"/>
              <a:t>1) Interação </a:t>
            </a:r>
            <a:r>
              <a:rPr lang="pt-BR" dirty="0" smtClean="0"/>
              <a:t>face a face:</a:t>
            </a:r>
          </a:p>
          <a:p>
            <a:pPr>
              <a:buFontTx/>
              <a:buChar char="-"/>
            </a:pPr>
            <a:r>
              <a:rPr lang="pt-BR" sz="2000" dirty="0" smtClean="0"/>
              <a:t>Contexto de </a:t>
            </a:r>
            <a:r>
              <a:rPr lang="pt-BR" sz="2000" dirty="0" err="1" smtClean="0"/>
              <a:t>co-presença</a:t>
            </a:r>
            <a:r>
              <a:rPr lang="pt-BR" sz="2000" dirty="0" smtClean="0"/>
              <a:t>;</a:t>
            </a:r>
          </a:p>
          <a:p>
            <a:pPr>
              <a:buFontTx/>
              <a:buChar char="-"/>
            </a:pPr>
            <a:r>
              <a:rPr lang="pt-BR" sz="2000" dirty="0" smtClean="0"/>
              <a:t>Mesmo referencial de tempo e espaço;</a:t>
            </a:r>
          </a:p>
          <a:p>
            <a:pPr>
              <a:buFontTx/>
              <a:buChar char="-"/>
            </a:pPr>
            <a:r>
              <a:rPr lang="pt-BR" sz="2000" dirty="0" err="1" smtClean="0"/>
              <a:t>Dialogicidade</a:t>
            </a:r>
            <a:r>
              <a:rPr lang="pt-BR" sz="2000" dirty="0" smtClean="0"/>
              <a:t>;</a:t>
            </a:r>
          </a:p>
          <a:p>
            <a:pPr>
              <a:buFontTx/>
              <a:buChar char="-"/>
            </a:pPr>
            <a:r>
              <a:rPr lang="pt-BR" sz="2000" dirty="0" smtClean="0"/>
              <a:t>Deixas simbólicas.</a:t>
            </a:r>
          </a:p>
          <a:p>
            <a:pPr>
              <a:buFontTx/>
              <a:buChar char="-"/>
            </a:pPr>
            <a:endParaRPr lang="pt-BR" sz="2000" dirty="0" smtClean="0"/>
          </a:p>
          <a:p>
            <a:pPr>
              <a:buFontTx/>
              <a:buChar char="-"/>
            </a:pPr>
            <a:endParaRPr lang="pt-BR" dirty="0"/>
          </a:p>
          <a:p>
            <a:pPr marL="0" indent="0">
              <a:buNone/>
            </a:pPr>
            <a:r>
              <a:rPr lang="pt-BR" dirty="0" smtClean="0"/>
              <a:t>2) Interação </a:t>
            </a:r>
            <a:r>
              <a:rPr lang="pt-BR" dirty="0" smtClean="0"/>
              <a:t>mediada</a:t>
            </a:r>
          </a:p>
          <a:p>
            <a:pPr>
              <a:buFontTx/>
              <a:buChar char="-"/>
            </a:pPr>
            <a:r>
              <a:rPr lang="pt-BR" sz="1800" dirty="0" smtClean="0"/>
              <a:t>Meio técnico que possibilita a transmissão de informação e conteúdo simbólico para indivíduos situados remotamente no tempo e no espaço, ou em ambos</a:t>
            </a:r>
            <a:r>
              <a:rPr lang="pt-BR" sz="1800" dirty="0" smtClean="0"/>
              <a:t>.</a:t>
            </a:r>
          </a:p>
          <a:p>
            <a:pPr>
              <a:buFontTx/>
              <a:buChar char="-"/>
            </a:pPr>
            <a:r>
              <a:rPr lang="pt-BR" sz="1800" dirty="0"/>
              <a:t>A</a:t>
            </a:r>
            <a:r>
              <a:rPr lang="pt-BR" sz="1800" dirty="0" smtClean="0"/>
              <a:t>umenta ambiguidades: os </a:t>
            </a:r>
            <a:r>
              <a:rPr lang="pt-BR" sz="1800" dirty="0"/>
              <a:t>indivíduos têm de se valer de seus próprios recursos para interpretar as mensagens. </a:t>
            </a:r>
          </a:p>
          <a:p>
            <a:pPr>
              <a:buFontTx/>
              <a:buChar char="-"/>
            </a:pPr>
            <a:endParaRPr lang="pt-BR" sz="1800" dirty="0" smtClean="0"/>
          </a:p>
          <a:p>
            <a:pPr>
              <a:buFontTx/>
              <a:buChar char="-"/>
            </a:pPr>
            <a:endParaRPr lang="pt-BR" sz="1800" dirty="0"/>
          </a:p>
          <a:p>
            <a:endParaRPr lang="pt-BR" dirty="0" smtClean="0"/>
          </a:p>
          <a:p>
            <a:pPr marL="0" indent="0">
              <a:buNone/>
            </a:pPr>
            <a:endParaRPr lang="pt-BR" dirty="0"/>
          </a:p>
        </p:txBody>
      </p:sp>
      <p:sp>
        <p:nvSpPr>
          <p:cNvPr id="4" name="CaixaDeTexto 3"/>
          <p:cNvSpPr txBox="1"/>
          <p:nvPr/>
        </p:nvSpPr>
        <p:spPr>
          <a:xfrm>
            <a:off x="5436096" y="6488668"/>
            <a:ext cx="3312368" cy="369332"/>
          </a:xfrm>
          <a:prstGeom prst="rect">
            <a:avLst/>
          </a:prstGeom>
          <a:noFill/>
        </p:spPr>
        <p:txBody>
          <a:bodyPr wrap="square" rtlCol="0">
            <a:spAutoFit/>
          </a:bodyPr>
          <a:lstStyle/>
          <a:p>
            <a:pPr algn="r"/>
            <a:r>
              <a:rPr lang="pt-BR" dirty="0" smtClean="0"/>
              <a:t>(</a:t>
            </a:r>
            <a:r>
              <a:rPr lang="pt-BR" sz="1600" dirty="0" smtClean="0"/>
              <a:t>THOMPSON</a:t>
            </a:r>
            <a:r>
              <a:rPr lang="pt-BR" dirty="0" smtClean="0"/>
              <a:t>, 1998)</a:t>
            </a:r>
            <a:endParaRPr lang="pt-BR" dirty="0"/>
          </a:p>
        </p:txBody>
      </p:sp>
    </p:spTree>
    <p:extLst>
      <p:ext uri="{BB962C8B-B14F-4D97-AF65-F5344CB8AC3E}">
        <p14:creationId xmlns:p14="http://schemas.microsoft.com/office/powerpoint/2010/main" val="3909855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7467600" cy="850106"/>
          </a:xfrm>
        </p:spPr>
        <p:txBody>
          <a:bodyPr/>
          <a:lstStyle/>
          <a:p>
            <a:pPr algn="ctr"/>
            <a:r>
              <a:rPr lang="pt-BR" dirty="0" smtClean="0"/>
              <a:t>Os diferentes tipos de interação</a:t>
            </a:r>
            <a:endParaRPr lang="pt-BR" dirty="0"/>
          </a:p>
        </p:txBody>
      </p:sp>
      <p:sp>
        <p:nvSpPr>
          <p:cNvPr id="3" name="Espaço Reservado para Conteúdo 2"/>
          <p:cNvSpPr>
            <a:spLocks noGrp="1"/>
          </p:cNvSpPr>
          <p:nvPr>
            <p:ph sz="quarter" idx="1"/>
          </p:nvPr>
        </p:nvSpPr>
        <p:spPr>
          <a:xfrm>
            <a:off x="467544" y="1556792"/>
            <a:ext cx="7467600" cy="4873752"/>
          </a:xfrm>
        </p:spPr>
        <p:txBody>
          <a:bodyPr>
            <a:normAutofit fontScale="85000" lnSpcReduction="20000"/>
          </a:bodyPr>
          <a:lstStyle/>
          <a:p>
            <a:pPr marL="0" indent="0">
              <a:buNone/>
            </a:pPr>
            <a:r>
              <a:rPr lang="pt-BR" dirty="0" smtClean="0"/>
              <a:t>3) Quase</a:t>
            </a:r>
            <a:r>
              <a:rPr lang="pt-BR" dirty="0" smtClean="0"/>
              <a:t>-interação mediada</a:t>
            </a:r>
          </a:p>
          <a:p>
            <a:endParaRPr lang="pt-BR" dirty="0" smtClean="0"/>
          </a:p>
          <a:p>
            <a:pPr>
              <a:buFontTx/>
              <a:buChar char="-"/>
            </a:pPr>
            <a:r>
              <a:rPr lang="pt-BR" sz="2000" dirty="0" smtClean="0"/>
              <a:t>Número indefinido de receptores potenciais     quase interação;</a:t>
            </a:r>
          </a:p>
          <a:p>
            <a:pPr>
              <a:buFontTx/>
              <a:buChar char="-"/>
            </a:pPr>
            <a:r>
              <a:rPr lang="pt-BR" sz="2000" dirty="0"/>
              <a:t>Permite lacuna temporal;</a:t>
            </a:r>
          </a:p>
          <a:p>
            <a:pPr>
              <a:buFontTx/>
              <a:buChar char="-"/>
            </a:pPr>
            <a:r>
              <a:rPr lang="pt-BR" sz="2000" dirty="0" smtClean="0"/>
              <a:t>Não tem o mesmo grau de reciprocidade;</a:t>
            </a:r>
          </a:p>
          <a:p>
            <a:pPr>
              <a:buFontTx/>
              <a:buChar char="-"/>
            </a:pPr>
            <a:r>
              <a:rPr lang="pt-BR" sz="2000" dirty="0" smtClean="0"/>
              <a:t>É uma situação estruturada</a:t>
            </a:r>
            <a:r>
              <a:rPr lang="pt-BR" sz="2000" dirty="0" smtClean="0"/>
              <a:t>;</a:t>
            </a:r>
          </a:p>
          <a:p>
            <a:pPr>
              <a:buFontTx/>
              <a:buChar char="-"/>
            </a:pPr>
            <a:endParaRPr lang="pt-BR" sz="2000" dirty="0" smtClean="0"/>
          </a:p>
          <a:p>
            <a:pPr marL="0" indent="0">
              <a:buNone/>
            </a:pPr>
            <a:r>
              <a:rPr lang="pt-BR" dirty="0" smtClean="0"/>
              <a:t>4) Intera</a:t>
            </a:r>
            <a:r>
              <a:rPr lang="pt-BR" dirty="0" smtClean="0"/>
              <a:t>ção mediada online</a:t>
            </a:r>
          </a:p>
          <a:p>
            <a:pPr marL="0" indent="0">
              <a:buNone/>
            </a:pPr>
            <a:endParaRPr lang="pt-BR" dirty="0" smtClean="0"/>
          </a:p>
          <a:p>
            <a:pPr>
              <a:buFontTx/>
              <a:buChar char="-"/>
            </a:pPr>
            <a:r>
              <a:rPr lang="en-US" sz="2000" dirty="0" smtClean="0"/>
              <a:t>Ex.: Sites de </a:t>
            </a:r>
            <a:r>
              <a:rPr lang="en-US" sz="2000" dirty="0" err="1" smtClean="0"/>
              <a:t>Redes</a:t>
            </a:r>
            <a:r>
              <a:rPr lang="en-US" sz="2000" dirty="0" smtClean="0"/>
              <a:t> </a:t>
            </a:r>
            <a:r>
              <a:rPr lang="en-US" sz="2000" dirty="0" err="1" smtClean="0"/>
              <a:t>Sociais</a:t>
            </a:r>
            <a:r>
              <a:rPr lang="en-US" sz="2000" dirty="0" smtClean="0"/>
              <a:t> (SRS)</a:t>
            </a:r>
          </a:p>
          <a:p>
            <a:pPr>
              <a:buFontTx/>
              <a:buChar char="-"/>
            </a:pPr>
            <a:r>
              <a:rPr lang="en-US" sz="2000" dirty="0" err="1" smtClean="0"/>
              <a:t>Envolve</a:t>
            </a:r>
            <a:r>
              <a:rPr lang="en-US" sz="2000" dirty="0" smtClean="0"/>
              <a:t> </a:t>
            </a:r>
            <a:r>
              <a:rPr lang="en-US" sz="2000" dirty="0"/>
              <a:t>a </a:t>
            </a:r>
            <a:r>
              <a:rPr lang="en-US" sz="2000" dirty="0" err="1"/>
              <a:t>extensão</a:t>
            </a:r>
            <a:r>
              <a:rPr lang="en-US" sz="2000" dirty="0"/>
              <a:t> das </a:t>
            </a:r>
            <a:r>
              <a:rPr lang="en-US" sz="2000" dirty="0" err="1"/>
              <a:t>relações</a:t>
            </a:r>
            <a:r>
              <a:rPr lang="en-US" sz="2000" dirty="0"/>
              <a:t> </a:t>
            </a:r>
            <a:r>
              <a:rPr lang="en-US" sz="2000" dirty="0" err="1"/>
              <a:t>sociais</a:t>
            </a:r>
            <a:r>
              <a:rPr lang="en-US" sz="2000" dirty="0"/>
              <a:t> </a:t>
            </a:r>
            <a:r>
              <a:rPr lang="en-US" sz="2000" dirty="0" err="1"/>
              <a:t>através</a:t>
            </a:r>
            <a:r>
              <a:rPr lang="en-US" sz="2000" dirty="0"/>
              <a:t> do </a:t>
            </a:r>
            <a:r>
              <a:rPr lang="en-US" sz="2000" dirty="0" err="1"/>
              <a:t>espaço</a:t>
            </a:r>
            <a:r>
              <a:rPr lang="en-US" sz="2000" dirty="0"/>
              <a:t> e do tempo e </a:t>
            </a:r>
            <a:r>
              <a:rPr lang="en-US" sz="2000" dirty="0" err="1"/>
              <a:t>certo</a:t>
            </a:r>
            <a:r>
              <a:rPr lang="en-US" sz="2000" dirty="0"/>
              <a:t> </a:t>
            </a:r>
            <a:r>
              <a:rPr lang="en-US" sz="2000" dirty="0" err="1"/>
              <a:t>estreitamento</a:t>
            </a:r>
            <a:r>
              <a:rPr lang="en-US" sz="2000" dirty="0"/>
              <a:t> no </a:t>
            </a:r>
            <a:r>
              <a:rPr lang="en-US" sz="2000" dirty="0" err="1"/>
              <a:t>leque</a:t>
            </a:r>
            <a:r>
              <a:rPr lang="en-US" sz="2000" dirty="0"/>
              <a:t> de </a:t>
            </a:r>
            <a:r>
              <a:rPr lang="en-US" sz="2000" dirty="0" err="1"/>
              <a:t>pistas</a:t>
            </a:r>
            <a:r>
              <a:rPr lang="en-US" sz="2000" dirty="0"/>
              <a:t> </a:t>
            </a:r>
            <a:r>
              <a:rPr lang="en-US" sz="2000" dirty="0" err="1"/>
              <a:t>simbólicas</a:t>
            </a:r>
            <a:r>
              <a:rPr lang="en-US" sz="2000" dirty="0"/>
              <a:t>. </a:t>
            </a:r>
            <a:endParaRPr lang="en-US" sz="2000" dirty="0"/>
          </a:p>
          <a:p>
            <a:pPr>
              <a:buFontTx/>
              <a:buChar char="-"/>
            </a:pPr>
            <a:r>
              <a:rPr lang="en-US" sz="2000" dirty="0" err="1" smtClean="0"/>
              <a:t>é</a:t>
            </a:r>
            <a:r>
              <a:rPr lang="en-US" sz="2000" dirty="0" smtClean="0"/>
              <a:t> </a:t>
            </a:r>
            <a:r>
              <a:rPr lang="en-US" sz="2000" dirty="0"/>
              <a:t>de </a:t>
            </a:r>
            <a:r>
              <a:rPr lang="en-US" sz="2000" dirty="0" err="1"/>
              <a:t>caráter</a:t>
            </a:r>
            <a:r>
              <a:rPr lang="en-US" sz="2000" dirty="0"/>
              <a:t> </a:t>
            </a:r>
            <a:r>
              <a:rPr lang="en-US" sz="2000" dirty="0" err="1"/>
              <a:t>dialógico</a:t>
            </a:r>
            <a:r>
              <a:rPr lang="en-US" sz="2000" dirty="0"/>
              <a:t>; </a:t>
            </a:r>
            <a:endParaRPr lang="en-US" sz="2000" dirty="0" smtClean="0"/>
          </a:p>
          <a:p>
            <a:pPr>
              <a:buFontTx/>
              <a:buChar char="-"/>
            </a:pPr>
            <a:r>
              <a:rPr lang="en-US" sz="2000" dirty="0" err="1" smtClean="0"/>
              <a:t>é</a:t>
            </a:r>
            <a:r>
              <a:rPr lang="en-US" sz="2000" dirty="0" smtClean="0"/>
              <a:t> </a:t>
            </a:r>
            <a:r>
              <a:rPr lang="en-US" sz="2000" dirty="0" err="1"/>
              <a:t>orientada</a:t>
            </a:r>
            <a:r>
              <a:rPr lang="en-US" sz="2000" dirty="0"/>
              <a:t> </a:t>
            </a:r>
            <a:r>
              <a:rPr lang="en-US" sz="2000" dirty="0" err="1"/>
              <a:t>para</a:t>
            </a:r>
            <a:r>
              <a:rPr lang="en-US" sz="2000" dirty="0"/>
              <a:t> </a:t>
            </a:r>
            <a:r>
              <a:rPr lang="en-US" sz="2000" dirty="0" err="1"/>
              <a:t>uma</a:t>
            </a:r>
            <a:r>
              <a:rPr lang="en-US" sz="2000" dirty="0"/>
              <a:t> </a:t>
            </a:r>
            <a:r>
              <a:rPr lang="en-US" sz="2000" dirty="0" err="1"/>
              <a:t>multiplicidade</a:t>
            </a:r>
            <a:r>
              <a:rPr lang="en-US" sz="2000" dirty="0"/>
              <a:t> de outros </a:t>
            </a:r>
            <a:r>
              <a:rPr lang="en-US" sz="2000" dirty="0" err="1" smtClean="0"/>
              <a:t>destinatários</a:t>
            </a:r>
            <a:endParaRPr lang="en-US" sz="2000" dirty="0"/>
          </a:p>
          <a:p>
            <a:pPr>
              <a:buFontTx/>
              <a:buChar char="-"/>
            </a:pPr>
            <a:r>
              <a:rPr lang="en-US" sz="2000" dirty="0" err="1" smtClean="0"/>
              <a:t>Embora</a:t>
            </a:r>
            <a:r>
              <a:rPr lang="en-US" sz="2000" dirty="0" smtClean="0"/>
              <a:t> </a:t>
            </a:r>
            <a:r>
              <a:rPr lang="en-US" sz="2000" dirty="0" err="1" smtClean="0"/>
              <a:t>os</a:t>
            </a:r>
            <a:r>
              <a:rPr lang="en-US" sz="2000" dirty="0" smtClean="0"/>
              <a:t> SRS </a:t>
            </a:r>
            <a:r>
              <a:rPr lang="en-US" sz="2000" dirty="0" err="1" smtClean="0"/>
              <a:t>ofereçam</a:t>
            </a:r>
            <a:r>
              <a:rPr lang="en-US" sz="2000" dirty="0" smtClean="0"/>
              <a:t> </a:t>
            </a:r>
            <a:r>
              <a:rPr lang="en-US" sz="2000" dirty="0"/>
              <a:t>um </a:t>
            </a:r>
            <a:r>
              <a:rPr lang="en-US" sz="2000" dirty="0" err="1"/>
              <a:t>cenário</a:t>
            </a:r>
            <a:r>
              <a:rPr lang="en-US" sz="2000" dirty="0"/>
              <a:t> </a:t>
            </a:r>
            <a:r>
              <a:rPr lang="en-US" sz="2000" dirty="0" err="1"/>
              <a:t>perfeito</a:t>
            </a:r>
            <a:r>
              <a:rPr lang="en-US" sz="2000" dirty="0"/>
              <a:t> </a:t>
            </a:r>
            <a:r>
              <a:rPr lang="en-US" sz="2000" dirty="0" err="1"/>
              <a:t>para</a:t>
            </a:r>
            <a:r>
              <a:rPr lang="en-US" sz="2000" dirty="0"/>
              <a:t> </a:t>
            </a:r>
            <a:r>
              <a:rPr lang="en-US" sz="2000" dirty="0" err="1"/>
              <a:t>interação</a:t>
            </a:r>
            <a:r>
              <a:rPr lang="en-US" sz="2000" dirty="0"/>
              <a:t> </a:t>
            </a:r>
            <a:r>
              <a:rPr lang="en-US" sz="2000" dirty="0" err="1"/>
              <a:t>mediada</a:t>
            </a:r>
            <a:r>
              <a:rPr lang="en-US" sz="2000" dirty="0"/>
              <a:t> on-line, </a:t>
            </a:r>
            <a:r>
              <a:rPr lang="en-US" sz="2000" dirty="0" err="1"/>
              <a:t>essa</a:t>
            </a:r>
            <a:r>
              <a:rPr lang="en-US" sz="2000" dirty="0"/>
              <a:t> </a:t>
            </a:r>
            <a:r>
              <a:rPr lang="en-US" sz="2000" dirty="0" err="1"/>
              <a:t>não</a:t>
            </a:r>
            <a:r>
              <a:rPr lang="en-US" sz="2000" dirty="0"/>
              <a:t> </a:t>
            </a:r>
            <a:r>
              <a:rPr lang="en-US" sz="2000" dirty="0" err="1"/>
              <a:t>é</a:t>
            </a:r>
            <a:r>
              <a:rPr lang="en-US" sz="2000" dirty="0"/>
              <a:t> a </a:t>
            </a:r>
            <a:r>
              <a:rPr lang="en-US" sz="2000" dirty="0" err="1"/>
              <a:t>única</a:t>
            </a:r>
            <a:r>
              <a:rPr lang="en-US" sz="2000" dirty="0"/>
              <a:t> forma de </a:t>
            </a:r>
            <a:r>
              <a:rPr lang="en-US" sz="2000" dirty="0" err="1"/>
              <a:t>interação</a:t>
            </a:r>
            <a:r>
              <a:rPr lang="en-US" sz="2000" dirty="0"/>
              <a:t> </a:t>
            </a:r>
            <a:r>
              <a:rPr lang="en-US" sz="2000" dirty="0" err="1"/>
              <a:t>ou</a:t>
            </a:r>
            <a:r>
              <a:rPr lang="en-US" sz="2000" dirty="0"/>
              <a:t> </a:t>
            </a:r>
            <a:r>
              <a:rPr lang="en-US" sz="2000" dirty="0" err="1"/>
              <a:t>comunicação</a:t>
            </a:r>
            <a:r>
              <a:rPr lang="en-US" sz="2000" dirty="0"/>
              <a:t> </a:t>
            </a:r>
            <a:r>
              <a:rPr lang="en-US" sz="2000" dirty="0" err="1"/>
              <a:t>que</a:t>
            </a:r>
            <a:r>
              <a:rPr lang="en-US" sz="2000" dirty="0"/>
              <a:t> </a:t>
            </a:r>
            <a:r>
              <a:rPr lang="en-US" sz="2000" dirty="0" err="1"/>
              <a:t>ocorre</a:t>
            </a:r>
            <a:r>
              <a:rPr lang="en-US" sz="2000" dirty="0"/>
              <a:t> nesses sites.</a:t>
            </a:r>
            <a:r>
              <a:rPr lang="pt-BR" sz="2000" dirty="0"/>
              <a:t> </a:t>
            </a:r>
            <a:endParaRPr lang="pt-BR" sz="2000" dirty="0"/>
          </a:p>
        </p:txBody>
      </p:sp>
      <p:sp>
        <p:nvSpPr>
          <p:cNvPr id="5" name="CaixaDeTexto 4"/>
          <p:cNvSpPr txBox="1"/>
          <p:nvPr/>
        </p:nvSpPr>
        <p:spPr>
          <a:xfrm>
            <a:off x="4139952" y="6488668"/>
            <a:ext cx="4680520" cy="338554"/>
          </a:xfrm>
          <a:prstGeom prst="rect">
            <a:avLst/>
          </a:prstGeom>
          <a:noFill/>
        </p:spPr>
        <p:txBody>
          <a:bodyPr wrap="square" rtlCol="0">
            <a:spAutoFit/>
          </a:bodyPr>
          <a:lstStyle/>
          <a:p>
            <a:pPr algn="r"/>
            <a:r>
              <a:rPr lang="pt-BR" sz="1600" dirty="0" smtClean="0"/>
              <a:t>(MEDRADO, 1999; THOMPSON, </a:t>
            </a:r>
            <a:r>
              <a:rPr lang="pt-BR" sz="1600" dirty="0" smtClean="0"/>
              <a:t>1998, 2018)</a:t>
            </a:r>
            <a:endParaRPr lang="pt-BR" sz="1600" dirty="0"/>
          </a:p>
        </p:txBody>
      </p:sp>
      <p:cxnSp>
        <p:nvCxnSpPr>
          <p:cNvPr id="7" name="Conector de seta reta 6"/>
          <p:cNvCxnSpPr/>
          <p:nvPr/>
        </p:nvCxnSpPr>
        <p:spPr>
          <a:xfrm>
            <a:off x="5148064" y="234888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081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ptura de Tela 2020-10-20 às 09.05.25.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9716" b="-26491"/>
          <a:stretch/>
        </p:blipFill>
        <p:spPr>
          <a:xfrm>
            <a:off x="179512" y="188640"/>
            <a:ext cx="8637422" cy="5637240"/>
          </a:xfrm>
        </p:spPr>
      </p:pic>
      <p:sp>
        <p:nvSpPr>
          <p:cNvPr id="7" name="TextBox 6"/>
          <p:cNvSpPr txBox="1"/>
          <p:nvPr/>
        </p:nvSpPr>
        <p:spPr>
          <a:xfrm>
            <a:off x="5004048" y="5445224"/>
            <a:ext cx="3312368" cy="369332"/>
          </a:xfrm>
          <a:prstGeom prst="rect">
            <a:avLst/>
          </a:prstGeom>
          <a:noFill/>
        </p:spPr>
        <p:txBody>
          <a:bodyPr wrap="square" rtlCol="0">
            <a:spAutoFit/>
          </a:bodyPr>
          <a:lstStyle/>
          <a:p>
            <a:pPr algn="r"/>
            <a:r>
              <a:rPr lang="pt-BR" dirty="0" smtClean="0"/>
              <a:t>Fonte: Thompson, 2018</a:t>
            </a:r>
            <a:endParaRPr lang="pt-BR" dirty="0"/>
          </a:p>
        </p:txBody>
      </p:sp>
    </p:spTree>
    <p:extLst>
      <p:ext uri="{BB962C8B-B14F-4D97-AF65-F5344CB8AC3E}">
        <p14:creationId xmlns:p14="http://schemas.microsoft.com/office/powerpoint/2010/main" val="273560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41853"/>
            <a:ext cx="6491065" cy="1678646"/>
          </a:xfrm>
        </p:spPr>
        <p:txBody>
          <a:bodyPr>
            <a:normAutofit/>
          </a:bodyPr>
          <a:lstStyle/>
          <a:p>
            <a:pPr algn="ctr"/>
            <a:r>
              <a:rPr lang="pt-BR" dirty="0"/>
              <a:t>A mídia em um mundo globalizado</a:t>
            </a:r>
            <a:br>
              <a:rPr lang="pt-BR" dirty="0"/>
            </a:br>
            <a:endParaRPr lang="pt-BR" dirty="0"/>
          </a:p>
        </p:txBody>
      </p:sp>
      <p:sp>
        <p:nvSpPr>
          <p:cNvPr id="3" name="Espaço Reservado para Conteúdo 2"/>
          <p:cNvSpPr>
            <a:spLocks noGrp="1"/>
          </p:cNvSpPr>
          <p:nvPr>
            <p:ph sz="quarter" idx="1"/>
          </p:nvPr>
        </p:nvSpPr>
        <p:spPr>
          <a:xfrm>
            <a:off x="251520" y="1953284"/>
            <a:ext cx="7908589" cy="5324561"/>
          </a:xfrm>
        </p:spPr>
        <p:txBody>
          <a:bodyPr/>
          <a:lstStyle/>
          <a:p>
            <a:r>
              <a:rPr lang="pt-BR" dirty="0" smtClean="0"/>
              <a:t>A comunicação acontece em uma escala cada vez mais global</a:t>
            </a:r>
          </a:p>
          <a:p>
            <a:pPr marL="0" indent="0">
              <a:buNone/>
            </a:pPr>
            <a:endParaRPr lang="pt-BR" dirty="0"/>
          </a:p>
          <a:p>
            <a:r>
              <a:rPr lang="pt-BR" dirty="0" smtClean="0"/>
              <a:t>A mídia penetra todas as esferas da vida cotidiana</a:t>
            </a:r>
          </a:p>
          <a:p>
            <a:pPr marL="442913" indent="0">
              <a:buNone/>
            </a:pPr>
            <a:r>
              <a:rPr lang="pt-BR" sz="1800" dirty="0" smtClean="0"/>
              <a:t>Não há instância de nossa sociedade, nos dias de hoje, que não tenha uma relação profunda com a mídia, começando com a economia, passando pela educação, religião [...] e chegando, de maneira profunda, à própria política. (</a:t>
            </a:r>
            <a:r>
              <a:rPr lang="pt-BR" sz="1600" dirty="0" smtClean="0"/>
              <a:t>GUARESCHI, 2005, p. 82).  </a:t>
            </a:r>
          </a:p>
          <a:p>
            <a:endParaRPr lang="pt-BR" dirty="0"/>
          </a:p>
          <a:p>
            <a:r>
              <a:rPr lang="pt-BR" dirty="0" smtClean="0"/>
              <a:t>Thompson </a:t>
            </a:r>
            <a:r>
              <a:rPr lang="pt-BR" dirty="0"/>
              <a:t>(1998</a:t>
            </a:r>
            <a:r>
              <a:rPr lang="pt-BR" dirty="0" smtClean="0"/>
              <a:t>): vivemos </a:t>
            </a:r>
            <a:r>
              <a:rPr lang="pt-BR" dirty="0"/>
              <a:t>em uma </a:t>
            </a:r>
            <a:r>
              <a:rPr lang="pt-BR" dirty="0" smtClean="0"/>
              <a:t>“sociedade </a:t>
            </a:r>
            <a:r>
              <a:rPr lang="pt-BR" dirty="0" err="1"/>
              <a:t>midiada</a:t>
            </a:r>
            <a:r>
              <a:rPr lang="pt-BR" dirty="0"/>
              <a:t>”, com uma “cultura </a:t>
            </a:r>
            <a:r>
              <a:rPr lang="pt-BR" dirty="0" err="1"/>
              <a:t>midiada</a:t>
            </a:r>
            <a:r>
              <a:rPr lang="pt-BR" dirty="0"/>
              <a:t>”.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068"/>
            <a:ext cx="2041870" cy="1944216"/>
          </a:xfrm>
          <a:prstGeom prst="rect">
            <a:avLst/>
          </a:prstGeom>
        </p:spPr>
      </p:pic>
      <p:sp>
        <p:nvSpPr>
          <p:cNvPr id="5" name="CaixaDeTexto 4"/>
          <p:cNvSpPr txBox="1"/>
          <p:nvPr/>
        </p:nvSpPr>
        <p:spPr>
          <a:xfrm>
            <a:off x="3419872" y="6491630"/>
            <a:ext cx="5616624" cy="369332"/>
          </a:xfrm>
          <a:prstGeom prst="rect">
            <a:avLst/>
          </a:prstGeom>
          <a:noFill/>
        </p:spPr>
        <p:txBody>
          <a:bodyPr wrap="square" rtlCol="0">
            <a:spAutoFit/>
          </a:bodyPr>
          <a:lstStyle/>
          <a:p>
            <a:r>
              <a:rPr lang="pt-BR" dirty="0" smtClean="0"/>
              <a:t>(</a:t>
            </a:r>
            <a:r>
              <a:rPr lang="pt-BR" sz="1600" dirty="0" smtClean="0"/>
              <a:t>GUIDDENS, 2010; MININI, 2008;  THOMPSON, 1998)</a:t>
            </a:r>
            <a:endParaRPr lang="pt-BR" sz="1600" dirty="0"/>
          </a:p>
        </p:txBody>
      </p:sp>
    </p:spTree>
    <p:extLst>
      <p:ext uri="{BB962C8B-B14F-4D97-AF65-F5344CB8AC3E}">
        <p14:creationId xmlns:p14="http://schemas.microsoft.com/office/powerpoint/2010/main" val="28906927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a:t>A mídia como a “janela para o mundo”</a:t>
            </a:r>
            <a:br>
              <a:rPr lang="pt-BR" dirty="0"/>
            </a:br>
            <a:endParaRPr lang="pt-BR" dirty="0"/>
          </a:p>
        </p:txBody>
      </p:sp>
      <p:sp>
        <p:nvSpPr>
          <p:cNvPr id="3" name="Espaço Reservado para Conteúdo 2"/>
          <p:cNvSpPr>
            <a:spLocks noGrp="1"/>
          </p:cNvSpPr>
          <p:nvPr>
            <p:ph sz="quarter" idx="1"/>
          </p:nvPr>
        </p:nvSpPr>
        <p:spPr>
          <a:xfrm>
            <a:off x="457200" y="1600200"/>
            <a:ext cx="8507288" cy="5107376"/>
          </a:xfrm>
        </p:spPr>
        <p:txBody>
          <a:bodyPr/>
          <a:lstStyle/>
          <a:p>
            <a:r>
              <a:rPr lang="pt-BR" dirty="0" err="1" smtClean="0"/>
              <a:t>Minini</a:t>
            </a:r>
            <a:r>
              <a:rPr lang="pt-BR" dirty="0" smtClean="0"/>
              <a:t> (2008): paralelo com o mito da caverna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492896"/>
            <a:ext cx="5427996" cy="4214680"/>
          </a:xfrm>
          <a:prstGeom prst="rect">
            <a:avLst/>
          </a:prstGeom>
        </p:spPr>
      </p:pic>
    </p:spTree>
    <p:extLst>
      <p:ext uri="{BB962C8B-B14F-4D97-AF65-F5344CB8AC3E}">
        <p14:creationId xmlns:p14="http://schemas.microsoft.com/office/powerpoint/2010/main" val="20874445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7632848" cy="704376"/>
          </a:xfrm>
        </p:spPr>
        <p:txBody>
          <a:bodyPr/>
          <a:lstStyle/>
          <a:p>
            <a:pPr algn="ctr"/>
            <a:r>
              <a:rPr lang="pt-BR" dirty="0"/>
              <a:t>A mídia como a “janela para o mundo</a:t>
            </a:r>
            <a:r>
              <a:rPr lang="pt-BR" dirty="0" smtClean="0"/>
              <a:t>”</a:t>
            </a:r>
            <a:endParaRPr lang="pt-BR" dirty="0"/>
          </a:p>
        </p:txBody>
      </p:sp>
      <p:sp>
        <p:nvSpPr>
          <p:cNvPr id="3" name="Espaço Reservado para Conteúdo 2"/>
          <p:cNvSpPr>
            <a:spLocks noGrp="1"/>
          </p:cNvSpPr>
          <p:nvPr>
            <p:ph sz="quarter" idx="1"/>
          </p:nvPr>
        </p:nvSpPr>
        <p:spPr>
          <a:xfrm>
            <a:off x="179512" y="980728"/>
            <a:ext cx="8591414" cy="4853136"/>
          </a:xfrm>
        </p:spPr>
        <p:txBody>
          <a:bodyPr/>
          <a:lstStyle/>
          <a:p>
            <a:r>
              <a:rPr lang="pt-BR" dirty="0" smtClean="0"/>
              <a:t>“Esses meios de comunicação retiveram em cavernas mais confortáveis uma humanidade constantemente hesitante entre a expectativa da verdade e o fascínio do fictício. Pode-se discutir sobre o poder efetivo que a mídia talvez venha a exercer sobre as condutas e crenças das pessoas, mas não há dúvida de que tem potencialidades inimagináveis para difundir informações.” </a:t>
            </a:r>
            <a:r>
              <a:rPr lang="pt-BR" sz="2000" dirty="0" smtClean="0"/>
              <a:t>(MININI, 2008, p. 112).</a:t>
            </a:r>
          </a:p>
          <a:p>
            <a:pPr marL="0" indent="0">
              <a:buNone/>
            </a:pPr>
            <a:endParaRPr lang="pt-BR" dirty="0" smtClean="0"/>
          </a:p>
          <a:p>
            <a:r>
              <a:rPr lang="pt-BR" dirty="0" smtClean="0"/>
              <a:t>A mídia é uma janela “recortada”, orientada.</a:t>
            </a:r>
            <a:endParaRPr lang="pt-BR" dirty="0"/>
          </a:p>
          <a:p>
            <a:pPr marL="0" indent="0">
              <a:buNone/>
            </a:pPr>
            <a:endParaRPr lang="pt-BR" dirty="0"/>
          </a:p>
          <a:p>
            <a:pPr marL="0" indent="0">
              <a:buNone/>
            </a:pPr>
            <a:endParaRPr lang="pt-BR" dirty="0" smtClean="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5313269"/>
            <a:ext cx="2337670" cy="1555613"/>
          </a:xfrm>
          <a:prstGeom prst="rect">
            <a:avLst/>
          </a:prstGeom>
        </p:spPr>
      </p:pic>
    </p:spTree>
    <p:extLst>
      <p:ext uri="{BB962C8B-B14F-4D97-AF65-F5344CB8AC3E}">
        <p14:creationId xmlns:p14="http://schemas.microsoft.com/office/powerpoint/2010/main" val="1585465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548680"/>
            <a:ext cx="8208912" cy="6048672"/>
          </a:xfrm>
          <a:ln>
            <a:solidFill>
              <a:srgbClr val="94B6D2"/>
            </a:solidFill>
          </a:ln>
        </p:spPr>
        <p:txBody>
          <a:bodyPr>
            <a:normAutofit fontScale="77500" lnSpcReduction="20000"/>
          </a:bodyPr>
          <a:lstStyle/>
          <a:p>
            <a:pPr marL="0" indent="0">
              <a:buNone/>
            </a:pPr>
            <a:r>
              <a:rPr lang="pt-BR" dirty="0"/>
              <a:t>Parte da importância do crescente papel da interação on-line mediada no campo político é que ela perturba os papéis estabelecidos desses </a:t>
            </a:r>
            <a:r>
              <a:rPr lang="pt-BR" dirty="0" err="1"/>
              <a:t>gatekeepers</a:t>
            </a:r>
            <a:r>
              <a:rPr lang="pt-BR" dirty="0"/>
              <a:t> institucionais. O poder das organizações de mídia estabelecidas para moldar a agenda é prejudicado pelo surgimento de uma infinidade de novos atores que são capazes de usar os meios de comunicação para interagir com os outros, ignorando os canais estabelecidos da quase-interação mediada. Além disso, ao permitir que qualquer ator na rede se comunique com os outros, o poder dos profissionais de mídia de moldar a agenda é atenuado. Eles devem agora competir com um número crescente de plataformas, fontes de informação e atores que são capazes de se comunicar com os outros distantes sem passar pelos canais controlados por organizações de mídia tradicionais. Isso não quer dizer que as novas plataformas que permitem aos indivíduos contornar os canais tradicionais não sejam elas mesmas </a:t>
            </a:r>
            <a:r>
              <a:rPr lang="pt-BR" dirty="0" err="1"/>
              <a:t>gatekeepers</a:t>
            </a:r>
            <a:r>
              <a:rPr lang="pt-BR" dirty="0"/>
              <a:t> – elas são. Elas estabelecem as regras que determinam quem pode participar e sob quais condições; decidem quais tipos de comunicação são permitidas e quais não são; moderam – usando operadores humanos e processos automatizados –, removendo conteúdo considerado ofensivo, violento ou de alguma forma inadequado; desenvolvem algoritmos para antecipar os possíveis objetivos e interesses dos usuários com base em suas práticas e preferências anteriores e usam essa forma de conhecimento para moldar as notícias e outros conteúdos que aparecem nos </a:t>
            </a:r>
            <a:r>
              <a:rPr lang="pt-BR" dirty="0" err="1"/>
              <a:t>feeds</a:t>
            </a:r>
            <a:r>
              <a:rPr lang="pt-BR" dirty="0"/>
              <a:t>; fazem recomendações e tiram receitas da publicidade, entre outras coisas. </a:t>
            </a:r>
            <a:endParaRPr lang="pt-BR" dirty="0"/>
          </a:p>
        </p:txBody>
      </p:sp>
      <p:sp>
        <p:nvSpPr>
          <p:cNvPr id="4" name="TextBox 3"/>
          <p:cNvSpPr txBox="1"/>
          <p:nvPr/>
        </p:nvSpPr>
        <p:spPr>
          <a:xfrm>
            <a:off x="5508104" y="6381328"/>
            <a:ext cx="3096344" cy="369332"/>
          </a:xfrm>
          <a:prstGeom prst="rect">
            <a:avLst/>
          </a:prstGeom>
          <a:noFill/>
        </p:spPr>
        <p:txBody>
          <a:bodyPr wrap="square" rtlCol="0">
            <a:spAutoFit/>
          </a:bodyPr>
          <a:lstStyle/>
          <a:p>
            <a:r>
              <a:rPr lang="pt-BR" dirty="0" smtClean="0"/>
              <a:t>(Thompson, 2018, p. 37)</a:t>
            </a:r>
            <a:endParaRPr lang="pt-BR" dirty="0"/>
          </a:p>
        </p:txBody>
      </p:sp>
    </p:spTree>
    <p:extLst>
      <p:ext uri="{BB962C8B-B14F-4D97-AF65-F5344CB8AC3E}">
        <p14:creationId xmlns:p14="http://schemas.microsoft.com/office/powerpoint/2010/main" val="2398454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2596</TotalTime>
  <Words>2114</Words>
  <Application>Microsoft Macintosh PowerPoint</Application>
  <PresentationFormat>On-screen Show (4:3)</PresentationFormat>
  <Paragraphs>161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Balcão Envidraçado</vt:lpstr>
      <vt:lpstr>PowerPoint Presentation</vt:lpstr>
      <vt:lpstr>Plano da aula</vt:lpstr>
      <vt:lpstr>Os diferentes tipos de interação </vt:lpstr>
      <vt:lpstr>Os diferentes tipos de interação</vt:lpstr>
      <vt:lpstr>PowerPoint Presentation</vt:lpstr>
      <vt:lpstr>A mídia em um mundo globalizado </vt:lpstr>
      <vt:lpstr>A mídia como a “janela para o mundo” </vt:lpstr>
      <vt:lpstr>A mídia como a “janela para o mundo”</vt:lpstr>
      <vt:lpstr>PowerPoint Presentation</vt:lpstr>
      <vt:lpstr>A experiência do eu no mundo mediado</vt:lpstr>
      <vt:lpstr>A experiência do eu no mundo mediado </vt:lpstr>
      <vt:lpstr>PowerPoint Presentation</vt:lpstr>
      <vt:lpstr>A experiência do eu no mundo mediado </vt:lpstr>
      <vt:lpstr>PowerPoint Presentation</vt:lpstr>
      <vt:lpstr>A experiência do eu no mundo mediado </vt:lpstr>
      <vt:lpstr>A experiência do eu no mundo mediado </vt:lpstr>
      <vt:lpstr>A experiência do eu no mundo mediado </vt:lpstr>
      <vt:lpstr>PowerPoint Presentation</vt:lpstr>
      <vt:lpstr>PowerPoint Presentation</vt:lpstr>
      <vt:lpstr>PowerPoint Presentation</vt:lpstr>
      <vt:lpstr>A experiência do eu no mundo mediado </vt:lpstr>
      <vt:lpstr>As relações humanas em uma sociedade midiática</vt:lpstr>
      <vt:lpstr>As relações humanas em uma sociedade midiática</vt:lpstr>
      <vt:lpstr>As relações humanas em uma sociedade midiática</vt:lpstr>
      <vt:lpstr>PowerPoint Presentation</vt:lpstr>
      <vt:lpstr>As relações humanas em uma sociedade midiática</vt:lpstr>
      <vt:lpstr>Psicologia e mídia</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de São Paulo Instituto de Psicologia Departamento de Psicologia Social e do Trabalho</dc:title>
  <dc:creator>Mariana</dc:creator>
  <cp:lastModifiedBy>Mariana 1</cp:lastModifiedBy>
  <cp:revision>67</cp:revision>
  <dcterms:created xsi:type="dcterms:W3CDTF">2014-08-06T18:26:19Z</dcterms:created>
  <dcterms:modified xsi:type="dcterms:W3CDTF">2020-10-20T12:06:41Z</dcterms:modified>
</cp:coreProperties>
</file>