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5" r:id="rId1"/>
  </p:sldMasterIdLst>
  <p:notesMasterIdLst>
    <p:notesMasterId r:id="rId31"/>
  </p:notesMasterIdLst>
  <p:sldIdLst>
    <p:sldId id="293" r:id="rId2"/>
    <p:sldId id="409" r:id="rId3"/>
    <p:sldId id="411" r:id="rId4"/>
    <p:sldId id="375" r:id="rId5"/>
    <p:sldId id="378" r:id="rId6"/>
    <p:sldId id="342" r:id="rId7"/>
    <p:sldId id="421" r:id="rId8"/>
    <p:sldId id="380" r:id="rId9"/>
    <p:sldId id="403" r:id="rId10"/>
    <p:sldId id="408" r:id="rId11"/>
    <p:sldId id="404" r:id="rId12"/>
    <p:sldId id="388" r:id="rId13"/>
    <p:sldId id="390" r:id="rId14"/>
    <p:sldId id="405" r:id="rId15"/>
    <p:sldId id="402" r:id="rId16"/>
    <p:sldId id="399" r:id="rId17"/>
    <p:sldId id="392" r:id="rId18"/>
    <p:sldId id="396" r:id="rId19"/>
    <p:sldId id="419" r:id="rId20"/>
    <p:sldId id="398" r:id="rId21"/>
    <p:sldId id="412" r:id="rId22"/>
    <p:sldId id="413" r:id="rId23"/>
    <p:sldId id="414" r:id="rId24"/>
    <p:sldId id="415" r:id="rId25"/>
    <p:sldId id="416" r:id="rId26"/>
    <p:sldId id="417" r:id="rId27"/>
    <p:sldId id="418" r:id="rId28"/>
    <p:sldId id="420" r:id="rId29"/>
    <p:sldId id="361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os Alexandre Coelho Zilli" initials="MACZ" lastIdx="3" clrIdx="0">
    <p:extLst>
      <p:ext uri="{19B8F6BF-5375-455C-9EA6-DF929625EA0E}">
        <p15:presenceInfo xmlns:p15="http://schemas.microsoft.com/office/powerpoint/2012/main" userId="3427dbe14b5c257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>
      <p:cViewPr varScale="1">
        <p:scale>
          <a:sx n="86" d="100"/>
          <a:sy n="86" d="100"/>
        </p:scale>
        <p:origin x="124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CC2F9-AA05-41AF-BACD-A4C9DE6C6D03}" type="datetimeFigureOut">
              <a:rPr lang="pt-BR" smtClean="0"/>
              <a:pPr/>
              <a:t>28/05/2020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04B261-676A-43A7-BD0D-21655D4252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185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089736-230B-4A4F-89AE-9ABD488BB9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04B5F5D-8741-4F5F-8EA0-75E0ECFAD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31017A0-41E9-4FE7-8C25-93DEA5A99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D7E5-127B-4B1C-8A1F-159D3DB585C6}" type="datetimeFigureOut">
              <a:rPr lang="pt-BR" smtClean="0"/>
              <a:pPr/>
              <a:t>28/05/2020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D27282-3FC7-4DB6-875F-073288FA3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71B9EEE-BA24-48BA-9A0B-CD8388FB6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47C7-538D-4B07-B6A6-33A0079178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1918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DBEBA-41B7-4FF3-81A1-4B2D663E1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0940FF0-3F24-45D0-B43B-8AAA4BD4C1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88676AC-81DF-43F7-8564-36536952D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D7E5-127B-4B1C-8A1F-159D3DB585C6}" type="datetimeFigureOut">
              <a:rPr lang="pt-BR" smtClean="0"/>
              <a:pPr/>
              <a:t>28/05/2020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5F8A25F-3239-4542-A5F9-A5B46461D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FC993-17AF-409E-B903-A4B7F8307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47C7-538D-4B07-B6A6-33A0079178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242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3C980F-8328-438F-9A20-2965862BC7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EE46946-A0A3-4667-9075-531C59C56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5E1E3E9-108C-4F15-8E64-53081B146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D7E5-127B-4B1C-8A1F-159D3DB585C6}" type="datetimeFigureOut">
              <a:rPr lang="pt-BR" smtClean="0"/>
              <a:pPr/>
              <a:t>28/05/2020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50B67C-C816-4AE3-A35F-EABBC8809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6160CDB-915F-44D2-BA05-31142706B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47C7-538D-4B07-B6A6-33A0079178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677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3BC63-910C-484E-92F8-FB55579CC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F7A646E-1B5D-4930-9D06-CF317CC92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FB40FB-4704-4D3B-AA36-55B785017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D7E5-127B-4B1C-8A1F-159D3DB585C6}" type="datetimeFigureOut">
              <a:rPr lang="pt-BR" smtClean="0"/>
              <a:pPr/>
              <a:t>28/05/2020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9F967E-CE9C-4AD8-AAD2-B5690CAAA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8D3F3F-E089-4B21-A9A5-542EF8BD2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47C7-538D-4B07-B6A6-33A0079178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1045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6BC60D-8887-482E-81F7-4A3DABA7E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DE1ACB-DE8B-4E04-822B-FE3ED263D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B0A263E-ED7B-4046-81A6-E403C3805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D7E5-127B-4B1C-8A1F-159D3DB585C6}" type="datetimeFigureOut">
              <a:rPr lang="pt-BR" smtClean="0"/>
              <a:pPr/>
              <a:t>28/05/2020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AFB84B2-9986-48E6-BC4B-401A801CA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71E0605-95A6-4259-8593-CB0D6AC11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47C7-538D-4B07-B6A6-33A0079178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090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416709-4FBB-4407-A671-F06BDA273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ECBDE0-8392-430F-A852-AE3CC25461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941AEC3-F9EA-4DAC-8D42-A1C2724BC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C05DA12-C7D4-41E7-806F-DB3FD33F6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D7E5-127B-4B1C-8A1F-159D3DB585C6}" type="datetimeFigureOut">
              <a:rPr lang="pt-BR" smtClean="0"/>
              <a:pPr/>
              <a:t>28/05/2020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8BB2C6C-7C60-4A46-846B-6ED03A9B2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CCEC2AB-AAD1-4CE6-933D-F418466DD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47C7-538D-4B07-B6A6-33A0079178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6605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75A3CD-74AB-4C11-8D4C-2D2C069B3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C8927B9-29CA-4DC3-9287-ED810A6CF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46ECEA6-9546-4ADE-8122-8A66FF9000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66F5F6C-3FBD-4816-88D0-308FCD300D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7F1BEA0-9E1E-4336-B5E0-0278DC9DB3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19FD93D-82C0-4501-87E6-5E1B4F203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D7E5-127B-4B1C-8A1F-159D3DB585C6}" type="datetimeFigureOut">
              <a:rPr lang="pt-BR" smtClean="0"/>
              <a:pPr/>
              <a:t>28/05/2020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24D5509-97D9-46BE-A044-0B000E7AA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D7D250E-2AA8-4E60-8657-DD762098C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47C7-538D-4B07-B6A6-33A0079178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7668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BA7AF5-5C4D-411D-93CF-5D0DF5E72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1F9649A-FA3D-49E9-A508-68027CC73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D7E5-127B-4B1C-8A1F-159D3DB585C6}" type="datetimeFigureOut">
              <a:rPr lang="pt-BR" smtClean="0"/>
              <a:pPr/>
              <a:t>28/05/2020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A7D1DF8-CE4E-4926-BAFF-E2BB0FF17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4A5EB8E-1A57-4768-A0C8-399B118BB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47C7-538D-4B07-B6A6-33A0079178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310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1D39658-4D16-4351-990C-7619EBEB5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D7E5-127B-4B1C-8A1F-159D3DB585C6}" type="datetimeFigureOut">
              <a:rPr lang="pt-BR" smtClean="0"/>
              <a:pPr/>
              <a:t>28/05/2020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4CB97CA-0D9F-47A8-B829-48B23C377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E31DA61-94D8-4AC2-ADE3-B5109AFE1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47C7-538D-4B07-B6A6-33A0079178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3234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1AB586-D0BE-49E6-B0BA-9943E57AD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22E6DE-8046-4689-825C-9FB4A6FE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5E81E97-0072-484B-9CC8-8CAC144EEE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65D11B5-66BF-4F6D-95F0-E09D690BD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D7E5-127B-4B1C-8A1F-159D3DB585C6}" type="datetimeFigureOut">
              <a:rPr lang="pt-BR" smtClean="0"/>
              <a:pPr/>
              <a:t>28/05/2020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0214CA6-5473-4727-9FB3-C90076C9D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EF3DD10-824B-4D00-87A8-5C596E271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47C7-538D-4B07-B6A6-33A0079178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6837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FF241E-7171-4E61-B195-B67C37B32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0D0FC81-B0F7-4AC3-A0F8-7CD159B89A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D3477EA-0AEF-42F2-B0B2-E064236DF5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23D924E-A2D8-47B0-B1B3-51F2513C0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D7E5-127B-4B1C-8A1F-159D3DB585C6}" type="datetimeFigureOut">
              <a:rPr lang="pt-BR" smtClean="0"/>
              <a:pPr/>
              <a:t>28/05/2020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35573DE-D366-40C8-AC58-056F4D1D7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7A0A71-6AED-41AA-82A1-84A5CF39E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47C7-538D-4B07-B6A6-33A0079178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8653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876CC71-26BE-448B-8EB3-49813C19A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E0390C0-1DA6-4786-A6F2-9411B34E07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F789766-F25D-4DBD-89F9-04699E447D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AD7E5-127B-4B1C-8A1F-159D3DB585C6}" type="datetimeFigureOut">
              <a:rPr lang="pt-BR" smtClean="0"/>
              <a:pPr/>
              <a:t>28/05/2020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04EE6AE-8CAB-4D96-B9BE-9DC82BF06F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C18CEC-FB4B-45FD-8419-9376F59677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47C7-538D-4B07-B6A6-33A0079178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287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lanalto.gov.br/ccivil_03/_Ato2011-2014/2013/Lei/L12850.htm#art3a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lanalto.gov.br/ccivil_03/_Ato2011-2014/2013/Lei/L12850.htm#art3b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microsoft.com/office/2007/relationships/hdphoto" Target="../media/hdphoto1.wdp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openxmlformats.org/officeDocument/2006/relationships/image" Target="../media/image24.svg"/><Relationship Id="rId12" Type="http://schemas.openxmlformats.org/officeDocument/2006/relationships/image" Target="../media/image28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7.png"/><Relationship Id="rId5" Type="http://schemas.openxmlformats.org/officeDocument/2006/relationships/image" Target="../media/image22.svg"/><Relationship Id="rId10" Type="http://schemas.openxmlformats.org/officeDocument/2006/relationships/image" Target="../media/image26.jpeg"/><Relationship Id="rId4" Type="http://schemas.openxmlformats.org/officeDocument/2006/relationships/image" Target="../media/image21.png"/><Relationship Id="rId9" Type="http://schemas.openxmlformats.org/officeDocument/2006/relationships/image" Target="../media/image25.svg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svg"/><Relationship Id="rId5" Type="http://schemas.openxmlformats.org/officeDocument/2006/relationships/image" Target="../media/image9.png"/><Relationship Id="rId4" Type="http://schemas.openxmlformats.org/officeDocument/2006/relationships/image" Target="../media/image26.jpeg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svg"/><Relationship Id="rId5" Type="http://schemas.openxmlformats.org/officeDocument/2006/relationships/image" Target="../media/image27.png"/><Relationship Id="rId4" Type="http://schemas.openxmlformats.org/officeDocument/2006/relationships/image" Target="../media/image26.jpeg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lanalto.gov.br/ccivil_03/_Ato2011-2014/2013/Lei/L12850.htm#art3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O acordo de não persecução penal">
            <a:extLst>
              <a:ext uri="{FF2B5EF4-FFF2-40B4-BE49-F238E27FC236}">
                <a16:creationId xmlns:a16="http://schemas.microsoft.com/office/drawing/2014/main" id="{CC9B1D32-6335-4797-9CB7-B1A48B168A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63" t="9091" r="30411"/>
          <a:stretch/>
        </p:blipFill>
        <p:spPr bwMode="auto">
          <a:xfrm>
            <a:off x="2642616" y="10"/>
            <a:ext cx="650138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7004404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2262" y="864221"/>
            <a:ext cx="5679898" cy="3229995"/>
          </a:xfrm>
          <a:scene3d>
            <a:camera prst="orthographicFront"/>
            <a:lightRig rig="threePt" dir="t"/>
          </a:scene3d>
        </p:spPr>
        <p:txBody>
          <a:bodyPr anchor="b">
            <a:normAutofit/>
          </a:bodyPr>
          <a:lstStyle/>
          <a:p>
            <a:pPr algn="l"/>
            <a:br>
              <a:rPr lang="pt-BR" sz="2000" dirty="0">
                <a:effectLst/>
                <a:latin typeface="Calibri" panose="020F0502020204030204" pitchFamily="34" charset="0"/>
              </a:rPr>
            </a:br>
            <a:br>
              <a:rPr lang="pt-BR" sz="2000" dirty="0">
                <a:effectLst/>
                <a:latin typeface="Calibri" panose="020F0502020204030204" pitchFamily="34" charset="0"/>
              </a:rPr>
            </a:br>
            <a:r>
              <a:rPr lang="pt-BR" sz="2800" b="1" dirty="0">
                <a:effectLst/>
                <a:latin typeface="Calibri" panose="020F0502020204030204" pitchFamily="34" charset="0"/>
              </a:rPr>
              <a:t>Justiça penal negociada</a:t>
            </a:r>
            <a:br>
              <a:rPr lang="pt-BR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</a:br>
            <a:br>
              <a:rPr lang="pt-BR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</a:br>
            <a:r>
              <a:rPr lang="pt-BR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Leituras a partir da Lei 13.964/19</a:t>
            </a:r>
            <a:br>
              <a:rPr lang="pt-BR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</a:br>
            <a:br>
              <a:rPr lang="pt-BR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</a:br>
            <a:br>
              <a:rPr lang="pt-BR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</a:br>
            <a:br>
              <a:rPr lang="pt-BR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</a:br>
            <a:r>
              <a:rPr lang="pt-BR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			</a:t>
            </a:r>
            <a:r>
              <a:rPr lang="pt-BR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Marcos Zilli - 2020	</a:t>
            </a:r>
            <a:r>
              <a:rPr lang="pt-BR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	</a:t>
            </a:r>
            <a:endParaRPr lang="pt-BR" sz="2000" b="1" dirty="0">
              <a:effectLst/>
              <a:latin typeface="Calibri" panose="020F0502020204030204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1653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1" y="4546920"/>
            <a:ext cx="298323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66282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>
            <a:extLst>
              <a:ext uri="{FF2B5EF4-FFF2-40B4-BE49-F238E27FC236}">
                <a16:creationId xmlns:a16="http://schemas.microsoft.com/office/drawing/2014/main" id="{D9676743-9BA6-4C4A-BB24-155A1C816A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542" y="14063"/>
            <a:ext cx="9200542" cy="6858324"/>
          </a:xfrm>
          <a:prstGeom prst="rect">
            <a:avLst/>
          </a:prstGeom>
          <a:noFill/>
          <a:effectLst>
            <a:outerShdw blurRad="520700" dist="50800" dir="5400000" algn="ctr" rotWithShape="0">
              <a:schemeClr val="tx1">
                <a:lumMod val="50000"/>
                <a:lumOff val="50000"/>
                <a:alpha val="34000"/>
              </a:schemeClr>
            </a:outerShdw>
            <a:softEdge rad="127000"/>
          </a:effectLst>
        </p:spPr>
      </p:pic>
      <p:sp>
        <p:nvSpPr>
          <p:cNvPr id="12" name="Elipse 11">
            <a:extLst>
              <a:ext uri="{FF2B5EF4-FFF2-40B4-BE49-F238E27FC236}">
                <a16:creationId xmlns:a16="http://schemas.microsoft.com/office/drawing/2014/main" id="{4DB68737-F1AE-416A-AF27-2CAA3034DB5C}"/>
              </a:ext>
            </a:extLst>
          </p:cNvPr>
          <p:cNvSpPr/>
          <p:nvPr/>
        </p:nvSpPr>
        <p:spPr>
          <a:xfrm rot="10800000" flipH="1" flipV="1">
            <a:off x="430786" y="2829105"/>
            <a:ext cx="2293711" cy="1368153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Negócios jurídicos bilaterais </a:t>
            </a:r>
          </a:p>
        </p:txBody>
      </p:sp>
      <p:sp>
        <p:nvSpPr>
          <p:cNvPr id="13" name="Seta: Curva para Baixo 12">
            <a:extLst>
              <a:ext uri="{FF2B5EF4-FFF2-40B4-BE49-F238E27FC236}">
                <a16:creationId xmlns:a16="http://schemas.microsoft.com/office/drawing/2014/main" id="{B09DA77F-FC87-4488-9A3B-9D2BB9AAAF04}"/>
              </a:ext>
            </a:extLst>
          </p:cNvPr>
          <p:cNvSpPr/>
          <p:nvPr/>
        </p:nvSpPr>
        <p:spPr>
          <a:xfrm>
            <a:off x="2884086" y="2405162"/>
            <a:ext cx="3024336" cy="847886"/>
          </a:xfrm>
          <a:prstGeom prst="curvedDown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A8B84C39-2B0A-4059-8F02-65995A6B2B92}"/>
              </a:ext>
            </a:extLst>
          </p:cNvPr>
          <p:cNvSpPr/>
          <p:nvPr/>
        </p:nvSpPr>
        <p:spPr>
          <a:xfrm rot="10800000" flipH="1" flipV="1">
            <a:off x="5783228" y="2806073"/>
            <a:ext cx="2293711" cy="1368153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Relações jurídicas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12EC6268-8A86-4BD0-8BF1-DD2196C0C917}"/>
              </a:ext>
            </a:extLst>
          </p:cNvPr>
          <p:cNvSpPr/>
          <p:nvPr/>
        </p:nvSpPr>
        <p:spPr>
          <a:xfrm rot="10800000" flipH="1" flipV="1">
            <a:off x="430786" y="4936927"/>
            <a:ext cx="2293711" cy="1368153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Negócios jurídicos</a:t>
            </a:r>
          </a:p>
          <a:p>
            <a:pPr algn="ctr"/>
            <a:r>
              <a:rPr lang="pt-BR" b="1" dirty="0"/>
              <a:t>processuais</a:t>
            </a:r>
          </a:p>
        </p:txBody>
      </p:sp>
      <p:sp>
        <p:nvSpPr>
          <p:cNvPr id="16" name="Seta: Curva para Baixo 15">
            <a:extLst>
              <a:ext uri="{FF2B5EF4-FFF2-40B4-BE49-F238E27FC236}">
                <a16:creationId xmlns:a16="http://schemas.microsoft.com/office/drawing/2014/main" id="{D67BFB0A-53E1-40C9-9107-D95E9776A240}"/>
              </a:ext>
            </a:extLst>
          </p:cNvPr>
          <p:cNvSpPr/>
          <p:nvPr/>
        </p:nvSpPr>
        <p:spPr>
          <a:xfrm>
            <a:off x="2758891" y="4101895"/>
            <a:ext cx="3024336" cy="847886"/>
          </a:xfrm>
          <a:prstGeom prst="curvedDown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8FC31395-E686-4DA3-894D-AE6092610BD2}"/>
              </a:ext>
            </a:extLst>
          </p:cNvPr>
          <p:cNvSpPr/>
          <p:nvPr/>
        </p:nvSpPr>
        <p:spPr>
          <a:xfrm rot="10800000" flipH="1" flipV="1">
            <a:off x="5753836" y="4840858"/>
            <a:ext cx="2293711" cy="1368153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Construção de uma relação jurídica dentro do processo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89AD3724-39AC-4CE7-A26F-3EAE45D8EFD0}"/>
              </a:ext>
            </a:extLst>
          </p:cNvPr>
          <p:cNvSpPr/>
          <p:nvPr/>
        </p:nvSpPr>
        <p:spPr>
          <a:xfrm>
            <a:off x="430786" y="476672"/>
            <a:ext cx="8317678" cy="66925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u="sng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3º-A</a:t>
            </a:r>
            <a:r>
              <a:rPr lang="pt-BR" b="1" u="sng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pt-BR" b="1" dirty="0">
                <a:solidFill>
                  <a:schemeClr val="bg1"/>
                </a:solidFill>
              </a:rPr>
              <a:t> O acordo de colaboração premiada é </a:t>
            </a:r>
            <a:r>
              <a:rPr lang="pt-BR" b="1" dirty="0">
                <a:solidFill>
                  <a:srgbClr val="FFFF00"/>
                </a:solidFill>
              </a:rPr>
              <a:t>negócio jurídico processual </a:t>
            </a:r>
            <a:r>
              <a:rPr lang="pt-BR" b="1" dirty="0">
                <a:solidFill>
                  <a:schemeClr val="bg1"/>
                </a:solidFill>
              </a:rPr>
              <a:t>e meio de obtenção de prova, que pressupõe utilidade e interesse públicos.</a:t>
            </a:r>
          </a:p>
        </p:txBody>
      </p:sp>
    </p:spTree>
    <p:extLst>
      <p:ext uri="{BB962C8B-B14F-4D97-AF65-F5344CB8AC3E}">
        <p14:creationId xmlns:p14="http://schemas.microsoft.com/office/powerpoint/2010/main" val="281724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E0D60ECE-8986-45DC-B7FE-EC7699B46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79122" cy="5840278"/>
          </a:xfrm>
          <a:custGeom>
            <a:avLst/>
            <a:gdLst>
              <a:gd name="connsiteX0" fmla="*/ 0 w 5438829"/>
              <a:gd name="connsiteY0" fmla="*/ 0 h 5840278"/>
              <a:gd name="connsiteX1" fmla="*/ 4466700 w 5438829"/>
              <a:gd name="connsiteY1" fmla="*/ 0 h 5840278"/>
              <a:gd name="connsiteX2" fmla="*/ 4652178 w 5438829"/>
              <a:gd name="connsiteY2" fmla="*/ 204077 h 5840278"/>
              <a:gd name="connsiteX3" fmla="*/ 5438829 w 5438829"/>
              <a:gd name="connsiteY3" fmla="*/ 2395363 h 5840278"/>
              <a:gd name="connsiteX4" fmla="*/ 1993914 w 5438829"/>
              <a:gd name="connsiteY4" fmla="*/ 5840278 h 5840278"/>
              <a:gd name="connsiteX5" fmla="*/ 67829 w 5438829"/>
              <a:gd name="connsiteY5" fmla="*/ 5251941 h 5840278"/>
              <a:gd name="connsiteX6" fmla="*/ 0 w 5438829"/>
              <a:gd name="connsiteY6" fmla="*/ 5201220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8829" h="5840278">
                <a:moveTo>
                  <a:pt x="0" y="0"/>
                </a:moveTo>
                <a:lnTo>
                  <a:pt x="4466700" y="0"/>
                </a:lnTo>
                <a:lnTo>
                  <a:pt x="4652178" y="204077"/>
                </a:lnTo>
                <a:cubicBezTo>
                  <a:pt x="5143616" y="799562"/>
                  <a:pt x="5438829" y="1562987"/>
                  <a:pt x="5438829" y="2395363"/>
                </a:cubicBezTo>
                <a:cubicBezTo>
                  <a:pt x="5438829" y="4297937"/>
                  <a:pt x="3896488" y="5840278"/>
                  <a:pt x="1993914" y="5840278"/>
                </a:cubicBezTo>
                <a:cubicBezTo>
                  <a:pt x="1280449" y="5840278"/>
                  <a:pt x="617641" y="5623387"/>
                  <a:pt x="67829" y="5251941"/>
                </a:cubicBezTo>
                <a:lnTo>
                  <a:pt x="0" y="520122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96964194-5878-40D2-8EC0-DDC58387F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51850" cy="5654940"/>
          </a:xfrm>
          <a:custGeom>
            <a:avLst/>
            <a:gdLst>
              <a:gd name="connsiteX0" fmla="*/ 0 w 5269134"/>
              <a:gd name="connsiteY0" fmla="*/ 0 h 5654940"/>
              <a:gd name="connsiteX1" fmla="*/ 4227767 w 5269134"/>
              <a:gd name="connsiteY1" fmla="*/ 0 h 5654940"/>
              <a:gd name="connsiteX2" fmla="*/ 4312042 w 5269134"/>
              <a:gd name="connsiteY2" fmla="*/ 76595 h 5654940"/>
              <a:gd name="connsiteX3" fmla="*/ 5269134 w 5269134"/>
              <a:gd name="connsiteY3" fmla="*/ 2387221 h 5654940"/>
              <a:gd name="connsiteX4" fmla="*/ 2001415 w 5269134"/>
              <a:gd name="connsiteY4" fmla="*/ 5654940 h 5654940"/>
              <a:gd name="connsiteX5" fmla="*/ 198928 w 5269134"/>
              <a:gd name="connsiteY5" fmla="*/ 5113274 h 5654940"/>
              <a:gd name="connsiteX6" fmla="*/ 0 w 5269134"/>
              <a:gd name="connsiteY6" fmla="*/ 4969563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9134" h="5654940">
                <a:moveTo>
                  <a:pt x="0" y="0"/>
                </a:moveTo>
                <a:lnTo>
                  <a:pt x="4227767" y="0"/>
                </a:lnTo>
                <a:lnTo>
                  <a:pt x="4312042" y="76595"/>
                </a:lnTo>
                <a:cubicBezTo>
                  <a:pt x="4903383" y="667936"/>
                  <a:pt x="5269134" y="1484866"/>
                  <a:pt x="5269134" y="2387221"/>
                </a:cubicBezTo>
                <a:cubicBezTo>
                  <a:pt x="5269134" y="4191932"/>
                  <a:pt x="3806126" y="5654940"/>
                  <a:pt x="2001415" y="5654940"/>
                </a:cubicBezTo>
                <a:cubicBezTo>
                  <a:pt x="1335223" y="5654940"/>
                  <a:pt x="715593" y="5455584"/>
                  <a:pt x="198928" y="5113274"/>
                </a:cubicBezTo>
                <a:lnTo>
                  <a:pt x="0" y="49695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Picture 4" descr="O acordo de não persecução penal">
            <a:extLst>
              <a:ext uri="{FF2B5EF4-FFF2-40B4-BE49-F238E27FC236}">
                <a16:creationId xmlns:a16="http://schemas.microsoft.com/office/drawing/2014/main" id="{4A0E9B34-19F8-4EAC-A95B-DDDBDCD35A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15" r="37019" b="-1"/>
          <a:stretch/>
        </p:blipFill>
        <p:spPr bwMode="auto">
          <a:xfrm>
            <a:off x="335910" y="292608"/>
            <a:ext cx="2687395" cy="433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8B50A55-826C-4B7C-9AE5-28F5407ED5C4}"/>
              </a:ext>
            </a:extLst>
          </p:cNvPr>
          <p:cNvSpPr txBox="1"/>
          <p:nvPr/>
        </p:nvSpPr>
        <p:spPr>
          <a:xfrm>
            <a:off x="4139952" y="476672"/>
            <a:ext cx="4668138" cy="612068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err="1"/>
              <a:t>Pelo</a:t>
            </a:r>
            <a:r>
              <a:rPr lang="en-US" sz="2000" b="1" dirty="0"/>
              <a:t> </a:t>
            </a:r>
            <a:r>
              <a:rPr lang="en-US" sz="2000" b="1" dirty="0" err="1"/>
              <a:t>acordo</a:t>
            </a:r>
            <a:r>
              <a:rPr lang="en-US" sz="2000" b="1" dirty="0"/>
              <a:t>, as </a:t>
            </a:r>
            <a:r>
              <a:rPr lang="en-US" sz="2000" b="1" dirty="0" err="1"/>
              <a:t>partes</a:t>
            </a:r>
            <a:r>
              <a:rPr lang="en-US" sz="2000" b="1" dirty="0"/>
              <a:t> (</a:t>
            </a:r>
            <a:r>
              <a:rPr lang="en-US" sz="2000" b="1" dirty="0" err="1"/>
              <a:t>colaborador</a:t>
            </a:r>
            <a:r>
              <a:rPr lang="en-US" sz="2000" b="1" dirty="0"/>
              <a:t> e </a:t>
            </a:r>
            <a:r>
              <a:rPr lang="en-US" sz="2000" b="1" dirty="0" err="1"/>
              <a:t>celebrante</a:t>
            </a:r>
            <a:r>
              <a:rPr lang="en-US" sz="2000" b="1" dirty="0"/>
              <a:t>) </a:t>
            </a:r>
            <a:r>
              <a:rPr lang="en-US" sz="2000" b="1" dirty="0" err="1"/>
              <a:t>ajustam</a:t>
            </a:r>
            <a:r>
              <a:rPr lang="en-US" sz="2000" b="1" dirty="0"/>
              <a:t> </a:t>
            </a:r>
            <a:r>
              <a:rPr lang="en-US" sz="2000" b="1" dirty="0" err="1"/>
              <a:t>os</a:t>
            </a:r>
            <a:r>
              <a:rPr lang="en-US" sz="2000" b="1" dirty="0"/>
              <a:t> </a:t>
            </a:r>
            <a:r>
              <a:rPr lang="en-US" sz="2000" b="1" dirty="0" err="1"/>
              <a:t>termos</a:t>
            </a:r>
            <a:r>
              <a:rPr lang="en-US" sz="2000" b="1" dirty="0"/>
              <a:t> da </a:t>
            </a:r>
            <a:r>
              <a:rPr lang="en-US" sz="2000" b="1" dirty="0" err="1"/>
              <a:t>colaboração</a:t>
            </a:r>
            <a:r>
              <a:rPr lang="en-US" sz="2000" b="1" dirty="0"/>
              <a:t> processual – que será </a:t>
            </a:r>
            <a:r>
              <a:rPr lang="en-US" sz="2000" b="1" dirty="0" err="1"/>
              <a:t>prestada</a:t>
            </a:r>
            <a:r>
              <a:rPr lang="en-US" sz="2000" b="1" dirty="0"/>
              <a:t> </a:t>
            </a:r>
            <a:r>
              <a:rPr lang="en-US" sz="2000" b="1" dirty="0" err="1"/>
              <a:t>pelo</a:t>
            </a:r>
            <a:r>
              <a:rPr lang="en-US" sz="2000" b="1" dirty="0"/>
              <a:t> </a:t>
            </a:r>
            <a:r>
              <a:rPr lang="en-US" sz="2000" b="1" dirty="0" err="1"/>
              <a:t>investigado</a:t>
            </a:r>
            <a:r>
              <a:rPr lang="en-US" sz="2000" b="1" dirty="0"/>
              <a:t>, </a:t>
            </a:r>
            <a:r>
              <a:rPr lang="en-US" sz="2000" b="1" dirty="0" err="1"/>
              <a:t>acusado</a:t>
            </a:r>
            <a:r>
              <a:rPr lang="en-US" sz="2000" b="1" dirty="0"/>
              <a:t> </a:t>
            </a:r>
            <a:r>
              <a:rPr lang="en-US" sz="2000" b="1" dirty="0" err="1"/>
              <a:t>ou</a:t>
            </a:r>
            <a:r>
              <a:rPr lang="en-US" sz="2000" b="1" dirty="0"/>
              <a:t> </a:t>
            </a:r>
            <a:r>
              <a:rPr lang="en-US" sz="2000" b="1" dirty="0" err="1"/>
              <a:t>condenado</a:t>
            </a:r>
            <a:r>
              <a:rPr lang="en-US" sz="2000" b="1" dirty="0"/>
              <a:t> - e o </a:t>
            </a:r>
            <a:r>
              <a:rPr lang="en-US" sz="2000" b="1" dirty="0" err="1"/>
              <a:t>prêmio</a:t>
            </a:r>
            <a:r>
              <a:rPr lang="en-US" sz="2000" b="1" dirty="0"/>
              <a:t> </a:t>
            </a:r>
            <a:r>
              <a:rPr lang="en-US" sz="2000" b="1" dirty="0" err="1"/>
              <a:t>punitivo</a:t>
            </a:r>
            <a:r>
              <a:rPr lang="en-US" sz="2000" b="1" dirty="0"/>
              <a:t> </a:t>
            </a:r>
            <a:r>
              <a:rPr lang="en-US" sz="2000" b="1" dirty="0" err="1"/>
              <a:t>correspondente</a:t>
            </a:r>
            <a:r>
              <a:rPr lang="en-US" sz="2000" b="1" dirty="0"/>
              <a:t> – que será </a:t>
            </a:r>
            <a:r>
              <a:rPr lang="en-US" sz="2000" b="1" dirty="0" err="1"/>
              <a:t>perseguido</a:t>
            </a:r>
            <a:r>
              <a:rPr lang="en-US" sz="2000" b="1" dirty="0"/>
              <a:t> </a:t>
            </a:r>
            <a:r>
              <a:rPr lang="en-US" sz="2000" b="1" dirty="0" err="1"/>
              <a:t>pelo</a:t>
            </a:r>
            <a:r>
              <a:rPr lang="en-US" sz="2000" b="1" dirty="0"/>
              <a:t> </a:t>
            </a:r>
            <a:r>
              <a:rPr lang="en-US" sz="2000" b="1" dirty="0" err="1"/>
              <a:t>acusador</a:t>
            </a:r>
            <a:r>
              <a:rPr lang="en-US" sz="2000" b="1" dirty="0"/>
              <a:t> </a:t>
            </a:r>
            <a:r>
              <a:rPr lang="en-US" sz="2000" b="1" dirty="0" err="1"/>
              <a:t>público</a:t>
            </a:r>
            <a:r>
              <a:rPr lang="en-US" sz="2000" b="1" dirty="0"/>
              <a:t> </a:t>
            </a:r>
            <a:r>
              <a:rPr lang="en-US" sz="2000" b="1" dirty="0" err="1"/>
              <a:t>durante</a:t>
            </a:r>
            <a:r>
              <a:rPr lang="en-US" sz="2000" b="1" dirty="0"/>
              <a:t> o </a:t>
            </a:r>
            <a:r>
              <a:rPr lang="en-US" sz="2000" b="1" dirty="0" err="1"/>
              <a:t>processo</a:t>
            </a:r>
            <a:r>
              <a:rPr lang="en-US" sz="2000" b="1" dirty="0"/>
              <a:t>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dirty="0"/>
          </a:p>
          <a:p>
            <a:pPr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/>
              <a:t>O </a:t>
            </a:r>
            <a:r>
              <a:rPr lang="en-US" sz="2000" b="1" dirty="0" err="1"/>
              <a:t>efeito</a:t>
            </a:r>
            <a:r>
              <a:rPr lang="en-US" sz="2000" b="1" dirty="0"/>
              <a:t> do </a:t>
            </a:r>
            <a:r>
              <a:rPr lang="en-US" sz="2000" b="1" dirty="0" err="1"/>
              <a:t>negócio</a:t>
            </a:r>
            <a:r>
              <a:rPr lang="en-US" sz="2000" b="1" dirty="0"/>
              <a:t> </a:t>
            </a:r>
            <a:r>
              <a:rPr lang="en-US" sz="2000" b="1" dirty="0" err="1"/>
              <a:t>jurídico</a:t>
            </a:r>
            <a:r>
              <a:rPr lang="en-US" sz="2000" b="1" dirty="0"/>
              <a:t> processual é o de </a:t>
            </a:r>
            <a:r>
              <a:rPr lang="en-US" sz="2000" b="1" dirty="0" err="1"/>
              <a:t>construir</a:t>
            </a:r>
            <a:r>
              <a:rPr lang="en-US" sz="2000" b="1" dirty="0"/>
              <a:t> </a:t>
            </a:r>
            <a:r>
              <a:rPr lang="en-US" sz="2000" b="1" dirty="0" err="1"/>
              <a:t>uma</a:t>
            </a:r>
            <a:r>
              <a:rPr lang="en-US" sz="2000" b="1" dirty="0"/>
              <a:t> nova </a:t>
            </a:r>
            <a:r>
              <a:rPr lang="en-US" sz="2000" b="1" dirty="0" err="1"/>
              <a:t>relação</a:t>
            </a:r>
            <a:r>
              <a:rPr lang="en-US" sz="2000" b="1" dirty="0"/>
              <a:t> </a:t>
            </a:r>
            <a:r>
              <a:rPr lang="en-US" sz="2000" b="1" dirty="0" err="1"/>
              <a:t>jurídica</a:t>
            </a:r>
            <a:r>
              <a:rPr lang="en-US" sz="2000" b="1" dirty="0"/>
              <a:t> entre as </a:t>
            </a:r>
            <a:r>
              <a:rPr lang="en-US" sz="2000" b="1" dirty="0" err="1"/>
              <a:t>partes</a:t>
            </a:r>
            <a:r>
              <a:rPr lang="en-US" sz="2000" b="1" dirty="0"/>
              <a:t> do </a:t>
            </a:r>
            <a:r>
              <a:rPr lang="en-US" sz="2000" b="1" dirty="0" err="1"/>
              <a:t>processo</a:t>
            </a:r>
            <a:r>
              <a:rPr lang="en-US" sz="2000" b="1" dirty="0"/>
              <a:t>, </a:t>
            </a:r>
            <a:r>
              <a:rPr lang="en-US" sz="2000" b="1" dirty="0" err="1"/>
              <a:t>fixando-lhes</a:t>
            </a:r>
            <a:r>
              <a:rPr lang="en-US" sz="2000" b="1" dirty="0"/>
              <a:t> </a:t>
            </a:r>
            <a:r>
              <a:rPr lang="en-US" sz="2000" b="1" dirty="0" err="1"/>
              <a:t>direitos</a:t>
            </a:r>
            <a:r>
              <a:rPr lang="en-US" sz="2000" b="1" dirty="0"/>
              <a:t>, </a:t>
            </a:r>
            <a:r>
              <a:rPr lang="en-US" sz="2000" b="1" dirty="0" err="1"/>
              <a:t>ônus</a:t>
            </a:r>
            <a:r>
              <a:rPr lang="en-US" sz="2000" b="1" dirty="0"/>
              <a:t> e </a:t>
            </a:r>
            <a:r>
              <a:rPr lang="en-US" sz="2000" b="1" dirty="0" err="1"/>
              <a:t>faculdades</a:t>
            </a:r>
            <a:r>
              <a:rPr lang="en-US" sz="2000" b="1" dirty="0"/>
              <a:t> (</a:t>
            </a:r>
            <a:r>
              <a:rPr lang="en-US" sz="2000" b="1" dirty="0" err="1"/>
              <a:t>relação</a:t>
            </a:r>
            <a:r>
              <a:rPr lang="en-US" sz="2000" b="1" dirty="0"/>
              <a:t> </a:t>
            </a:r>
            <a:r>
              <a:rPr lang="en-US" sz="2000" b="1" dirty="0" err="1"/>
              <a:t>colaborativa</a:t>
            </a:r>
            <a:r>
              <a:rPr lang="en-US" sz="2000" b="1" dirty="0"/>
              <a:t>)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/>
              <a:t>Dessa forma, </a:t>
            </a:r>
            <a:r>
              <a:rPr lang="en-US" sz="2000" b="1" dirty="0" err="1"/>
              <a:t>como</a:t>
            </a:r>
            <a:r>
              <a:rPr lang="en-US" sz="2000" b="1" dirty="0"/>
              <a:t> </a:t>
            </a:r>
            <a:r>
              <a:rPr lang="en-US" sz="2000" b="1" dirty="0" err="1"/>
              <a:t>negócio</a:t>
            </a:r>
            <a:r>
              <a:rPr lang="en-US" sz="2000" b="1" dirty="0"/>
              <a:t> </a:t>
            </a:r>
            <a:r>
              <a:rPr lang="en-US" sz="2000" b="1" dirty="0" err="1"/>
              <a:t>jurídico</a:t>
            </a:r>
            <a:r>
              <a:rPr lang="en-US" sz="2000" b="1" dirty="0"/>
              <a:t> que é, a </a:t>
            </a:r>
            <a:r>
              <a:rPr lang="en-US" sz="2000" b="1" dirty="0" err="1"/>
              <a:t>colaboração</a:t>
            </a:r>
            <a:r>
              <a:rPr lang="en-US" sz="2000" b="1" dirty="0"/>
              <a:t> </a:t>
            </a:r>
            <a:r>
              <a:rPr lang="en-US" sz="2000" b="1" dirty="0" err="1"/>
              <a:t>premiada</a:t>
            </a:r>
            <a:r>
              <a:rPr lang="en-US" sz="2000" b="1" dirty="0"/>
              <a:t> </a:t>
            </a:r>
            <a:r>
              <a:rPr lang="en-US" sz="2000" b="1" dirty="0" err="1"/>
              <a:t>estabelece</a:t>
            </a:r>
            <a:r>
              <a:rPr lang="en-US" sz="2000" b="1" dirty="0"/>
              <a:t> entre as </a:t>
            </a:r>
            <a:r>
              <a:rPr lang="en-US" sz="2000" b="1" dirty="0" err="1"/>
              <a:t>partes</a:t>
            </a:r>
            <a:r>
              <a:rPr lang="en-US" sz="2000" b="1" dirty="0"/>
              <a:t> que a </a:t>
            </a:r>
            <a:r>
              <a:rPr lang="en-US" sz="2000" b="1" dirty="0" err="1"/>
              <a:t>celebram</a:t>
            </a:r>
            <a:r>
              <a:rPr lang="en-US" sz="2000" b="1" dirty="0"/>
              <a:t> </a:t>
            </a:r>
            <a:r>
              <a:rPr lang="en-US" sz="2000" b="1" dirty="0" err="1"/>
              <a:t>compromissos</a:t>
            </a:r>
            <a:r>
              <a:rPr lang="en-US" sz="2000" b="1" dirty="0"/>
              <a:t>, </a:t>
            </a:r>
            <a:r>
              <a:rPr lang="en-US" sz="2000" b="1" dirty="0" err="1"/>
              <a:t>direitos</a:t>
            </a:r>
            <a:r>
              <a:rPr lang="en-US" sz="2000" b="1" dirty="0"/>
              <a:t> e </a:t>
            </a:r>
            <a:r>
              <a:rPr lang="en-US" sz="2000" b="1" dirty="0" err="1"/>
              <a:t>deveres</a:t>
            </a:r>
            <a:r>
              <a:rPr lang="en-US" sz="2000" b="1" dirty="0"/>
              <a:t> de </a:t>
            </a:r>
            <a:r>
              <a:rPr lang="en-US" sz="2000" b="1" dirty="0" err="1"/>
              <a:t>índole</a:t>
            </a:r>
            <a:r>
              <a:rPr lang="en-US" sz="2000" b="1" dirty="0"/>
              <a:t> processual</a:t>
            </a:r>
          </a:p>
        </p:txBody>
      </p:sp>
    </p:spTree>
    <p:extLst>
      <p:ext uri="{BB962C8B-B14F-4D97-AF65-F5344CB8AC3E}">
        <p14:creationId xmlns:p14="http://schemas.microsoft.com/office/powerpoint/2010/main" val="16356446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>
            <a:extLst>
              <a:ext uri="{FF2B5EF4-FFF2-40B4-BE49-F238E27FC236}">
                <a16:creationId xmlns:a16="http://schemas.microsoft.com/office/drawing/2014/main" id="{6DCB9545-984D-4113-82EA-4E6ECF3AC0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542" y="14063"/>
            <a:ext cx="9200542" cy="6858324"/>
          </a:xfrm>
          <a:prstGeom prst="rect">
            <a:avLst/>
          </a:prstGeom>
          <a:noFill/>
          <a:effectLst>
            <a:outerShdw blurRad="520700" dist="50800" dir="5400000" algn="ctr" rotWithShape="0">
              <a:schemeClr val="tx1">
                <a:lumMod val="50000"/>
                <a:lumOff val="50000"/>
                <a:alpha val="34000"/>
              </a:schemeClr>
            </a:outerShdw>
            <a:softEdge rad="127000"/>
          </a:effectLst>
        </p:spPr>
      </p:pic>
      <p:sp>
        <p:nvSpPr>
          <p:cNvPr id="4" name="Elipse 3"/>
          <p:cNvSpPr/>
          <p:nvPr/>
        </p:nvSpPr>
        <p:spPr>
          <a:xfrm>
            <a:off x="1259632" y="1108951"/>
            <a:ext cx="2110532" cy="1296144"/>
          </a:xfrm>
          <a:prstGeom prst="ellipse">
            <a:avLst/>
          </a:prstGeom>
          <a:solidFill>
            <a:srgbClr val="FF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Colaborador</a:t>
            </a:r>
          </a:p>
        </p:txBody>
      </p:sp>
      <p:sp>
        <p:nvSpPr>
          <p:cNvPr id="7" name="Seta para a esquerda e para a direita 6"/>
          <p:cNvSpPr/>
          <p:nvPr/>
        </p:nvSpPr>
        <p:spPr>
          <a:xfrm>
            <a:off x="3563888" y="1595105"/>
            <a:ext cx="2110532" cy="343642"/>
          </a:xfrm>
          <a:prstGeom prst="leftRightArrow">
            <a:avLst/>
          </a:prstGeom>
          <a:solidFill>
            <a:srgbClr val="FF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2" name="Conector de seta reta 11"/>
          <p:cNvCxnSpPr>
            <a:cxnSpLocks/>
          </p:cNvCxnSpPr>
          <p:nvPr/>
        </p:nvCxnSpPr>
        <p:spPr>
          <a:xfrm>
            <a:off x="1124027" y="2261446"/>
            <a:ext cx="0" cy="61206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ipse 22">
            <a:extLst>
              <a:ext uri="{FF2B5EF4-FFF2-40B4-BE49-F238E27FC236}">
                <a16:creationId xmlns:a16="http://schemas.microsoft.com/office/drawing/2014/main" id="{D0F48F8C-04EA-4B2D-A7A5-BA95F92F550B}"/>
              </a:ext>
            </a:extLst>
          </p:cNvPr>
          <p:cNvSpPr/>
          <p:nvPr/>
        </p:nvSpPr>
        <p:spPr>
          <a:xfrm>
            <a:off x="5892998" y="1096649"/>
            <a:ext cx="2110532" cy="1296144"/>
          </a:xfrm>
          <a:prstGeom prst="ellipse">
            <a:avLst/>
          </a:prstGeom>
          <a:solidFill>
            <a:srgbClr val="FF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Ministério Público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9DD0E36-8755-4200-8298-4F57A0591C72}"/>
              </a:ext>
            </a:extLst>
          </p:cNvPr>
          <p:cNvSpPr/>
          <p:nvPr/>
        </p:nvSpPr>
        <p:spPr>
          <a:xfrm>
            <a:off x="151920" y="3247496"/>
            <a:ext cx="1944215" cy="845358"/>
          </a:xfrm>
          <a:prstGeom prst="rect">
            <a:avLst/>
          </a:prstGeom>
          <a:solidFill>
            <a:srgbClr val="FF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Dever de prestar a colaboração</a:t>
            </a:r>
          </a:p>
        </p:txBody>
      </p:sp>
      <p:cxnSp>
        <p:nvCxnSpPr>
          <p:cNvPr id="29" name="Conector de seta reta 11">
            <a:extLst>
              <a:ext uri="{FF2B5EF4-FFF2-40B4-BE49-F238E27FC236}">
                <a16:creationId xmlns:a16="http://schemas.microsoft.com/office/drawing/2014/main" id="{EBA6DD4A-36DC-4D12-AD91-79B41B0A45A3}"/>
              </a:ext>
            </a:extLst>
          </p:cNvPr>
          <p:cNvCxnSpPr>
            <a:cxnSpLocks/>
          </p:cNvCxnSpPr>
          <p:nvPr/>
        </p:nvCxnSpPr>
        <p:spPr>
          <a:xfrm>
            <a:off x="6948264" y="2492896"/>
            <a:ext cx="0" cy="61206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tângulo 29">
            <a:extLst>
              <a:ext uri="{FF2B5EF4-FFF2-40B4-BE49-F238E27FC236}">
                <a16:creationId xmlns:a16="http://schemas.microsoft.com/office/drawing/2014/main" id="{24AA42B4-C19F-4F40-81C9-DD8D89F95C3C}"/>
              </a:ext>
            </a:extLst>
          </p:cNvPr>
          <p:cNvSpPr/>
          <p:nvPr/>
        </p:nvSpPr>
        <p:spPr>
          <a:xfrm>
            <a:off x="5915627" y="3264037"/>
            <a:ext cx="1944215" cy="845358"/>
          </a:xfrm>
          <a:prstGeom prst="rect">
            <a:avLst/>
          </a:prstGeom>
          <a:solidFill>
            <a:srgbClr val="FF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Poder de exigência da colaboração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4D6DAE93-F3C7-415C-B04E-337A21C07D73}"/>
              </a:ext>
            </a:extLst>
          </p:cNvPr>
          <p:cNvSpPr/>
          <p:nvPr/>
        </p:nvSpPr>
        <p:spPr>
          <a:xfrm>
            <a:off x="2555776" y="168673"/>
            <a:ext cx="4073832" cy="596031"/>
          </a:xfrm>
          <a:prstGeom prst="rect">
            <a:avLst/>
          </a:prstGeom>
          <a:solidFill>
            <a:srgbClr val="FF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Relação jurídica processual colaborativa</a:t>
            </a:r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C55A825F-B8A9-4D20-9211-D8C4428C97A8}"/>
              </a:ext>
            </a:extLst>
          </p:cNvPr>
          <p:cNvSpPr/>
          <p:nvPr/>
        </p:nvSpPr>
        <p:spPr>
          <a:xfrm>
            <a:off x="5009000" y="4465208"/>
            <a:ext cx="1965904" cy="973802"/>
          </a:xfrm>
          <a:prstGeom prst="rect">
            <a:avLst/>
          </a:prstGeom>
          <a:solidFill>
            <a:srgbClr val="FF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Não oferecimento de denúncia</a:t>
            </a:r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C7560DF2-DDB3-40EC-9009-F51C3E8777CC}"/>
              </a:ext>
            </a:extLst>
          </p:cNvPr>
          <p:cNvSpPr/>
          <p:nvPr/>
        </p:nvSpPr>
        <p:spPr>
          <a:xfrm>
            <a:off x="6059315" y="5759869"/>
            <a:ext cx="1944215" cy="845358"/>
          </a:xfrm>
          <a:prstGeom prst="rect">
            <a:avLst/>
          </a:prstGeom>
          <a:solidFill>
            <a:srgbClr val="FF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Dever processual de  tratamento</a:t>
            </a:r>
          </a:p>
        </p:txBody>
      </p:sp>
      <p:sp>
        <p:nvSpPr>
          <p:cNvPr id="38" name="Retângulo 37">
            <a:extLst>
              <a:ext uri="{FF2B5EF4-FFF2-40B4-BE49-F238E27FC236}">
                <a16:creationId xmlns:a16="http://schemas.microsoft.com/office/drawing/2014/main" id="{245CF762-0F9C-4B2F-A09D-F09A6213ABEF}"/>
              </a:ext>
            </a:extLst>
          </p:cNvPr>
          <p:cNvSpPr/>
          <p:nvPr/>
        </p:nvSpPr>
        <p:spPr>
          <a:xfrm>
            <a:off x="7076452" y="4465208"/>
            <a:ext cx="1944215" cy="973802"/>
          </a:xfrm>
          <a:prstGeom prst="rect">
            <a:avLst/>
          </a:prstGeom>
          <a:solidFill>
            <a:srgbClr val="FF0000"/>
          </a:solidFill>
          <a:effectLst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Dever processual de perseguir a realização do acordo</a:t>
            </a:r>
          </a:p>
        </p:txBody>
      </p:sp>
      <p:sp>
        <p:nvSpPr>
          <p:cNvPr id="39" name="Retângulo 38">
            <a:extLst>
              <a:ext uri="{FF2B5EF4-FFF2-40B4-BE49-F238E27FC236}">
                <a16:creationId xmlns:a16="http://schemas.microsoft.com/office/drawing/2014/main" id="{2B7356DD-7DED-496D-93FF-888157A9B1A0}"/>
              </a:ext>
            </a:extLst>
          </p:cNvPr>
          <p:cNvSpPr/>
          <p:nvPr/>
        </p:nvSpPr>
        <p:spPr>
          <a:xfrm>
            <a:off x="2190788" y="4465208"/>
            <a:ext cx="1944215" cy="948842"/>
          </a:xfrm>
          <a:prstGeom prst="rect">
            <a:avLst/>
          </a:prstGeom>
          <a:solidFill>
            <a:srgbClr val="FF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Direito subjetivo às posturas processuais</a:t>
            </a:r>
          </a:p>
        </p:txBody>
      </p:sp>
      <p:sp>
        <p:nvSpPr>
          <p:cNvPr id="40" name="Retângulo 39">
            <a:extLst>
              <a:ext uri="{FF2B5EF4-FFF2-40B4-BE49-F238E27FC236}">
                <a16:creationId xmlns:a16="http://schemas.microsoft.com/office/drawing/2014/main" id="{B9490558-D0AE-4594-BC74-7862964DBDA5}"/>
              </a:ext>
            </a:extLst>
          </p:cNvPr>
          <p:cNvSpPr/>
          <p:nvPr/>
        </p:nvSpPr>
        <p:spPr>
          <a:xfrm>
            <a:off x="145024" y="4465208"/>
            <a:ext cx="1944215" cy="948842"/>
          </a:xfrm>
          <a:prstGeom prst="rect">
            <a:avLst/>
          </a:prstGeom>
          <a:solidFill>
            <a:srgbClr val="FF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Direito subjetivo ao tratamento </a:t>
            </a:r>
            <a:r>
              <a:rPr lang="pt-BR" sz="1600" b="1" dirty="0" err="1">
                <a:solidFill>
                  <a:schemeClr val="bg1"/>
                </a:solidFill>
              </a:rPr>
              <a:t>premial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41" name="Retângulo 40">
            <a:extLst>
              <a:ext uri="{FF2B5EF4-FFF2-40B4-BE49-F238E27FC236}">
                <a16:creationId xmlns:a16="http://schemas.microsoft.com/office/drawing/2014/main" id="{DD046FB4-6552-4607-89FD-377A7EF57F3C}"/>
              </a:ext>
            </a:extLst>
          </p:cNvPr>
          <p:cNvSpPr/>
          <p:nvPr/>
        </p:nvSpPr>
        <p:spPr>
          <a:xfrm>
            <a:off x="1425949" y="5786404"/>
            <a:ext cx="1944215" cy="845358"/>
          </a:xfrm>
          <a:prstGeom prst="rect">
            <a:avLst/>
          </a:prstGeom>
          <a:solidFill>
            <a:srgbClr val="FF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Direito subjetivo ao tratamento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CC03181D-E79E-4346-8AA3-FAA7BB369000}"/>
              </a:ext>
            </a:extLst>
          </p:cNvPr>
          <p:cNvSpPr/>
          <p:nvPr/>
        </p:nvSpPr>
        <p:spPr>
          <a:xfrm>
            <a:off x="2193976" y="3264037"/>
            <a:ext cx="1944215" cy="845358"/>
          </a:xfrm>
          <a:prstGeom prst="rect">
            <a:avLst/>
          </a:prstGeom>
          <a:solidFill>
            <a:srgbClr val="FF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Dever de cessar envolvimento na organização</a:t>
            </a:r>
          </a:p>
        </p:txBody>
      </p:sp>
      <p:sp>
        <p:nvSpPr>
          <p:cNvPr id="2" name="Balão de Pensamento: Nuvem 1">
            <a:extLst>
              <a:ext uri="{FF2B5EF4-FFF2-40B4-BE49-F238E27FC236}">
                <a16:creationId xmlns:a16="http://schemas.microsoft.com/office/drawing/2014/main" id="{EA6187C3-2F71-4BD8-A7BB-DAAA932ED2F1}"/>
              </a:ext>
            </a:extLst>
          </p:cNvPr>
          <p:cNvSpPr/>
          <p:nvPr/>
        </p:nvSpPr>
        <p:spPr>
          <a:xfrm>
            <a:off x="3659567" y="2200861"/>
            <a:ext cx="1405229" cy="845358"/>
          </a:xfrm>
          <a:prstGeom prst="cloudCallout">
            <a:avLst/>
          </a:prstGeom>
          <a:solidFill>
            <a:srgbClr val="FF0000"/>
          </a:solidFill>
          <a:effectLst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Art. 4º, par.18</a:t>
            </a:r>
          </a:p>
        </p:txBody>
      </p:sp>
    </p:spTree>
    <p:extLst>
      <p:ext uri="{BB962C8B-B14F-4D97-AF65-F5344CB8AC3E}">
        <p14:creationId xmlns:p14="http://schemas.microsoft.com/office/powerpoint/2010/main" val="387956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0" grpId="0" animBg="1"/>
      <p:bldP spid="32" grpId="0" animBg="1"/>
      <p:bldP spid="33" grpId="0" animBg="1"/>
      <p:bldP spid="38" grpId="0" animBg="1"/>
      <p:bldP spid="39" grpId="0" animBg="1"/>
      <p:bldP spid="40" grpId="0" animBg="1"/>
      <p:bldP spid="41" grpId="0" animBg="1"/>
      <p:bldP spid="17" grpId="0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>
            <a:extLst>
              <a:ext uri="{FF2B5EF4-FFF2-40B4-BE49-F238E27FC236}">
                <a16:creationId xmlns:a16="http://schemas.microsoft.com/office/drawing/2014/main" id="{268DD6CC-9873-4A35-A25E-8885EB71B2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542" y="14063"/>
            <a:ext cx="9200542" cy="6858324"/>
          </a:xfrm>
          <a:prstGeom prst="rect">
            <a:avLst/>
          </a:prstGeom>
          <a:noFill/>
          <a:effectLst>
            <a:outerShdw blurRad="520700" dist="50800" dir="5400000" algn="ctr" rotWithShape="0">
              <a:schemeClr val="tx1">
                <a:lumMod val="50000"/>
                <a:lumOff val="50000"/>
                <a:alpha val="34000"/>
              </a:schemeClr>
            </a:outerShdw>
            <a:softEdge rad="127000"/>
          </a:effectLst>
        </p:spPr>
      </p:pic>
      <p:sp>
        <p:nvSpPr>
          <p:cNvPr id="4" name="Elipse 3"/>
          <p:cNvSpPr/>
          <p:nvPr/>
        </p:nvSpPr>
        <p:spPr>
          <a:xfrm>
            <a:off x="846274" y="3891140"/>
            <a:ext cx="1872208" cy="1124460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Ministério Público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D88F9921-E05F-4AC6-8D12-906040D26599}"/>
              </a:ext>
            </a:extLst>
          </p:cNvPr>
          <p:cNvSpPr/>
          <p:nvPr/>
        </p:nvSpPr>
        <p:spPr>
          <a:xfrm>
            <a:off x="5489079" y="3900626"/>
            <a:ext cx="1822498" cy="1114974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Réu</a:t>
            </a: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F823EDA7-F4A3-4589-9C49-E4654C99EA4D}"/>
              </a:ext>
            </a:extLst>
          </p:cNvPr>
          <p:cNvSpPr/>
          <p:nvPr/>
        </p:nvSpPr>
        <p:spPr>
          <a:xfrm>
            <a:off x="3070177" y="1672855"/>
            <a:ext cx="1872208" cy="1097315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Juiz</a:t>
            </a:r>
          </a:p>
        </p:txBody>
      </p:sp>
      <p:cxnSp>
        <p:nvCxnSpPr>
          <p:cNvPr id="3" name="Conector de Seta Reta 2">
            <a:extLst>
              <a:ext uri="{FF2B5EF4-FFF2-40B4-BE49-F238E27FC236}">
                <a16:creationId xmlns:a16="http://schemas.microsoft.com/office/drawing/2014/main" id="{4130A148-A552-4126-9D17-9C3B63B30FEC}"/>
              </a:ext>
            </a:extLst>
          </p:cNvPr>
          <p:cNvCxnSpPr>
            <a:cxnSpLocks/>
          </p:cNvCxnSpPr>
          <p:nvPr/>
        </p:nvCxnSpPr>
        <p:spPr>
          <a:xfrm>
            <a:off x="5014393" y="2681105"/>
            <a:ext cx="1004458" cy="1069198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id="{90F5CA60-2CDC-477D-AB79-CA6D109C3924}"/>
              </a:ext>
            </a:extLst>
          </p:cNvPr>
          <p:cNvCxnSpPr>
            <a:cxnSpLocks/>
          </p:cNvCxnSpPr>
          <p:nvPr/>
        </p:nvCxnSpPr>
        <p:spPr>
          <a:xfrm flipV="1">
            <a:off x="2008102" y="2607992"/>
            <a:ext cx="922400" cy="1065123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529A4D5D-8F45-409D-86A5-489ED2A778A7}"/>
              </a:ext>
            </a:extLst>
          </p:cNvPr>
          <p:cNvCxnSpPr>
            <a:cxnSpLocks/>
          </p:cNvCxnSpPr>
          <p:nvPr/>
        </p:nvCxnSpPr>
        <p:spPr>
          <a:xfrm>
            <a:off x="3070177" y="4293096"/>
            <a:ext cx="2016224" cy="0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ipse 33">
            <a:extLst>
              <a:ext uri="{FF2B5EF4-FFF2-40B4-BE49-F238E27FC236}">
                <a16:creationId xmlns:a16="http://schemas.microsoft.com/office/drawing/2014/main" id="{254C0AD8-C309-4BB3-BA57-808093CEE7A9}"/>
              </a:ext>
            </a:extLst>
          </p:cNvPr>
          <p:cNvSpPr/>
          <p:nvPr/>
        </p:nvSpPr>
        <p:spPr>
          <a:xfrm>
            <a:off x="5243901" y="5530490"/>
            <a:ext cx="2312855" cy="1114974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Colaborador</a:t>
            </a:r>
          </a:p>
        </p:txBody>
      </p: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3B2FA268-6EB3-4145-90CB-8C7C0BB26756}"/>
              </a:ext>
            </a:extLst>
          </p:cNvPr>
          <p:cNvCxnSpPr>
            <a:cxnSpLocks/>
          </p:cNvCxnSpPr>
          <p:nvPr/>
        </p:nvCxnSpPr>
        <p:spPr>
          <a:xfrm>
            <a:off x="6400328" y="5015600"/>
            <a:ext cx="0" cy="514890"/>
          </a:xfrm>
          <a:prstGeom prst="line">
            <a:avLst/>
          </a:prstGeom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to 46">
            <a:extLst>
              <a:ext uri="{FF2B5EF4-FFF2-40B4-BE49-F238E27FC236}">
                <a16:creationId xmlns:a16="http://schemas.microsoft.com/office/drawing/2014/main" id="{74631BE2-D227-4A63-9EDB-AAAF9C57609A}"/>
              </a:ext>
            </a:extLst>
          </p:cNvPr>
          <p:cNvCxnSpPr/>
          <p:nvPr/>
        </p:nvCxnSpPr>
        <p:spPr>
          <a:xfrm flipH="1">
            <a:off x="10620672" y="2060848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de Seta Reta 76">
            <a:extLst>
              <a:ext uri="{FF2B5EF4-FFF2-40B4-BE49-F238E27FC236}">
                <a16:creationId xmlns:a16="http://schemas.microsoft.com/office/drawing/2014/main" id="{7992FA57-5371-4B9F-AF09-46F4062077E3}"/>
              </a:ext>
            </a:extLst>
          </p:cNvPr>
          <p:cNvCxnSpPr>
            <a:cxnSpLocks/>
          </p:cNvCxnSpPr>
          <p:nvPr/>
        </p:nvCxnSpPr>
        <p:spPr>
          <a:xfrm>
            <a:off x="4006281" y="332656"/>
            <a:ext cx="2727428" cy="0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>
            <a:extLst>
              <a:ext uri="{FF2B5EF4-FFF2-40B4-BE49-F238E27FC236}">
                <a16:creationId xmlns:a16="http://schemas.microsoft.com/office/drawing/2014/main" id="{2611B36F-73F2-40F0-9C4F-5A450662D30A}"/>
              </a:ext>
            </a:extLst>
          </p:cNvPr>
          <p:cNvCxnSpPr>
            <a:cxnSpLocks/>
          </p:cNvCxnSpPr>
          <p:nvPr/>
        </p:nvCxnSpPr>
        <p:spPr>
          <a:xfrm>
            <a:off x="3070177" y="4653136"/>
            <a:ext cx="2016224" cy="0"/>
          </a:xfrm>
          <a:prstGeom prst="straightConnector1">
            <a:avLst/>
          </a:prstGeom>
          <a:ln w="57150">
            <a:solidFill>
              <a:srgbClr val="FF000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>
            <a:extLst>
              <a:ext uri="{FF2B5EF4-FFF2-40B4-BE49-F238E27FC236}">
                <a16:creationId xmlns:a16="http://schemas.microsoft.com/office/drawing/2014/main" id="{7CC4279E-C1B7-4DDB-BCEC-797BDF6C8B9E}"/>
              </a:ext>
            </a:extLst>
          </p:cNvPr>
          <p:cNvSpPr txBox="1"/>
          <p:nvPr/>
        </p:nvSpPr>
        <p:spPr>
          <a:xfrm>
            <a:off x="3875529" y="397285"/>
            <a:ext cx="2736743" cy="36933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Relação processual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58FE2FF-F71D-4030-8ABA-99BC033AFD21}"/>
              </a:ext>
            </a:extLst>
          </p:cNvPr>
          <p:cNvSpPr txBox="1"/>
          <p:nvPr/>
        </p:nvSpPr>
        <p:spPr>
          <a:xfrm>
            <a:off x="3919369" y="1175465"/>
            <a:ext cx="2736743" cy="36933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Relação colaborativa </a:t>
            </a:r>
          </a:p>
        </p:txBody>
      </p:sp>
      <p:sp>
        <p:nvSpPr>
          <p:cNvPr id="6" name="Seta: Curva para Cima 5">
            <a:extLst>
              <a:ext uri="{FF2B5EF4-FFF2-40B4-BE49-F238E27FC236}">
                <a16:creationId xmlns:a16="http://schemas.microsoft.com/office/drawing/2014/main" id="{3E205265-8820-4B8D-BCBB-3AF271804001}"/>
              </a:ext>
            </a:extLst>
          </p:cNvPr>
          <p:cNvSpPr/>
          <p:nvPr/>
        </p:nvSpPr>
        <p:spPr>
          <a:xfrm rot="14403853">
            <a:off x="5088816" y="2465196"/>
            <a:ext cx="4850417" cy="1880244"/>
          </a:xfrm>
          <a:prstGeom prst="curvedUp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cxnSp>
        <p:nvCxnSpPr>
          <p:cNvPr id="28" name="Conector de Seta Reta 27">
            <a:extLst>
              <a:ext uri="{FF2B5EF4-FFF2-40B4-BE49-F238E27FC236}">
                <a16:creationId xmlns:a16="http://schemas.microsoft.com/office/drawing/2014/main" id="{198BD8C1-FA51-4947-AD7B-B253D8D3718A}"/>
              </a:ext>
            </a:extLst>
          </p:cNvPr>
          <p:cNvCxnSpPr>
            <a:cxnSpLocks/>
          </p:cNvCxnSpPr>
          <p:nvPr/>
        </p:nvCxnSpPr>
        <p:spPr>
          <a:xfrm>
            <a:off x="4060870" y="1124744"/>
            <a:ext cx="2672839" cy="0"/>
          </a:xfrm>
          <a:prstGeom prst="straightConnector1">
            <a:avLst/>
          </a:prstGeom>
          <a:ln w="57150">
            <a:solidFill>
              <a:srgbClr val="FF000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938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5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FD733ECE-211B-47F2-8C4B-7CB4D3B3F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542" y="14063"/>
            <a:ext cx="9200542" cy="6858324"/>
          </a:xfrm>
          <a:prstGeom prst="rect">
            <a:avLst/>
          </a:prstGeom>
          <a:noFill/>
          <a:effectLst>
            <a:outerShdw blurRad="520700" dist="50800" dir="5400000" algn="ctr" rotWithShape="0">
              <a:schemeClr val="tx1">
                <a:lumMod val="50000"/>
                <a:lumOff val="50000"/>
                <a:alpha val="34000"/>
              </a:schemeClr>
            </a:outerShdw>
            <a:softEdge rad="127000"/>
          </a:effectLst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2D00D0D1-1A8F-4FB6-B7FC-B124A30E6DE9}"/>
              </a:ext>
            </a:extLst>
          </p:cNvPr>
          <p:cNvSpPr/>
          <p:nvPr/>
        </p:nvSpPr>
        <p:spPr>
          <a:xfrm>
            <a:off x="0" y="404664"/>
            <a:ext cx="1944216" cy="666680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Lei 13.964/19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B6565695-21BA-47B3-AF52-0AAB06F3F3AF}"/>
              </a:ext>
            </a:extLst>
          </p:cNvPr>
          <p:cNvSpPr/>
          <p:nvPr/>
        </p:nvSpPr>
        <p:spPr>
          <a:xfrm>
            <a:off x="2771800" y="4653136"/>
            <a:ext cx="3096344" cy="864096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Fase das negociações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6FEAC30-0592-46BE-AA10-9F89FE71E23C}"/>
              </a:ext>
            </a:extLst>
          </p:cNvPr>
          <p:cNvSpPr/>
          <p:nvPr/>
        </p:nvSpPr>
        <p:spPr>
          <a:xfrm>
            <a:off x="395536" y="1484784"/>
            <a:ext cx="8496944" cy="2448272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pt-BR" b="1" u="sng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3º-B</a:t>
            </a:r>
            <a:r>
              <a:rPr lang="pt-BR" b="1" dirty="0">
                <a:solidFill>
                  <a:schemeClr val="bg1"/>
                </a:solidFill>
              </a:rPr>
              <a:t>. O recebimento da proposta para formalização de acordo de colaboração demarca </a:t>
            </a:r>
            <a:r>
              <a:rPr lang="pt-BR" b="1" dirty="0">
                <a:solidFill>
                  <a:srgbClr val="FFFF00"/>
                </a:solidFill>
              </a:rPr>
              <a:t>o início das negociações </a:t>
            </a:r>
            <a:r>
              <a:rPr lang="pt-BR" b="1" dirty="0">
                <a:solidFill>
                  <a:schemeClr val="bg1"/>
                </a:solidFill>
              </a:rPr>
              <a:t>e constitui também marco de confidencialidade, configurando violação de sigilo e quebra da confiança e da boa-fé a divulgação de tais tratativas iniciais ou de documento que as formalize, até o levantamento de sigilo por decisão judicial.</a:t>
            </a:r>
          </a:p>
        </p:txBody>
      </p:sp>
    </p:spTree>
    <p:extLst>
      <p:ext uri="{BB962C8B-B14F-4D97-AF65-F5344CB8AC3E}">
        <p14:creationId xmlns:p14="http://schemas.microsoft.com/office/powerpoint/2010/main" val="314637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2">
            <a:extLst>
              <a:ext uri="{FF2B5EF4-FFF2-40B4-BE49-F238E27FC236}">
                <a16:creationId xmlns:a16="http://schemas.microsoft.com/office/drawing/2014/main" id="{87F1CD35-647E-4C03-8C2A-27065C9255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542" y="14063"/>
            <a:ext cx="9200542" cy="6858324"/>
          </a:xfrm>
          <a:prstGeom prst="rect">
            <a:avLst/>
          </a:prstGeom>
          <a:noFill/>
          <a:effectLst>
            <a:outerShdw blurRad="520700" dist="50800" dir="5400000" algn="ctr" rotWithShape="0">
              <a:schemeClr val="tx1">
                <a:lumMod val="50000"/>
                <a:lumOff val="50000"/>
                <a:alpha val="34000"/>
              </a:schemeClr>
            </a:outerShdw>
            <a:softEdge rad="127000"/>
          </a:effectLst>
        </p:spPr>
      </p:pic>
      <p:cxnSp>
        <p:nvCxnSpPr>
          <p:cNvPr id="41" name="Conector reto 40">
            <a:extLst>
              <a:ext uri="{FF2B5EF4-FFF2-40B4-BE49-F238E27FC236}">
                <a16:creationId xmlns:a16="http://schemas.microsoft.com/office/drawing/2014/main" id="{90E0892B-0CA9-40DE-B5FF-4C87411A1F16}"/>
              </a:ext>
            </a:extLst>
          </p:cNvPr>
          <p:cNvCxnSpPr>
            <a:cxnSpLocks/>
          </p:cNvCxnSpPr>
          <p:nvPr/>
        </p:nvCxnSpPr>
        <p:spPr>
          <a:xfrm>
            <a:off x="4124294" y="4005064"/>
            <a:ext cx="0" cy="36004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ângulo 20">
            <a:extLst>
              <a:ext uri="{FF2B5EF4-FFF2-40B4-BE49-F238E27FC236}">
                <a16:creationId xmlns:a16="http://schemas.microsoft.com/office/drawing/2014/main" id="{A59207E9-C570-4CF7-BFFA-4072E1F0CE59}"/>
              </a:ext>
            </a:extLst>
          </p:cNvPr>
          <p:cNvSpPr/>
          <p:nvPr/>
        </p:nvSpPr>
        <p:spPr>
          <a:xfrm>
            <a:off x="867393" y="1839455"/>
            <a:ext cx="1656184" cy="504056"/>
          </a:xfrm>
          <a:prstGeom prst="rect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Negociações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4441F7AB-37B6-4F35-AD3F-9B2663441A84}"/>
              </a:ext>
            </a:extLst>
          </p:cNvPr>
          <p:cNvSpPr/>
          <p:nvPr/>
        </p:nvSpPr>
        <p:spPr>
          <a:xfrm>
            <a:off x="3285710" y="6141753"/>
            <a:ext cx="3871978" cy="671929"/>
          </a:xfrm>
          <a:prstGeom prst="rect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Direitos do colaborador </a:t>
            </a:r>
          </a:p>
        </p:txBody>
      </p: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58556E5D-FFEA-408B-9983-75F2F4AA3CAE}"/>
              </a:ext>
            </a:extLst>
          </p:cNvPr>
          <p:cNvCxnSpPr>
            <a:cxnSpLocks/>
          </p:cNvCxnSpPr>
          <p:nvPr/>
        </p:nvCxnSpPr>
        <p:spPr>
          <a:xfrm>
            <a:off x="4125086" y="5733256"/>
            <a:ext cx="0" cy="36004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ixaDeTexto 2">
            <a:extLst>
              <a:ext uri="{FF2B5EF4-FFF2-40B4-BE49-F238E27FC236}">
                <a16:creationId xmlns:a16="http://schemas.microsoft.com/office/drawing/2014/main" id="{994C4674-7A64-4782-8AAF-AC9D0BC05DD8}"/>
              </a:ext>
            </a:extLst>
          </p:cNvPr>
          <p:cNvSpPr txBox="1"/>
          <p:nvPr/>
        </p:nvSpPr>
        <p:spPr>
          <a:xfrm>
            <a:off x="2959766" y="203798"/>
            <a:ext cx="2880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Negócio jurídico processual </a:t>
            </a:r>
          </a:p>
        </p:txBody>
      </p:sp>
      <p:pic>
        <p:nvPicPr>
          <p:cNvPr id="9" name="Gráfico 8" descr="Sala de reuniões">
            <a:extLst>
              <a:ext uri="{FF2B5EF4-FFF2-40B4-BE49-F238E27FC236}">
                <a16:creationId xmlns:a16="http://schemas.microsoft.com/office/drawing/2014/main" id="{9C1C9182-954A-49F9-89EB-06ED2FA041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0564" y="604415"/>
            <a:ext cx="1389188" cy="1389188"/>
          </a:xfrm>
          <a:prstGeom prst="rect">
            <a:avLst/>
          </a:prstGeom>
        </p:spPr>
      </p:pic>
      <p:sp>
        <p:nvSpPr>
          <p:cNvPr id="32" name="Retângulo 31">
            <a:extLst>
              <a:ext uri="{FF2B5EF4-FFF2-40B4-BE49-F238E27FC236}">
                <a16:creationId xmlns:a16="http://schemas.microsoft.com/office/drawing/2014/main" id="{74E4F8D7-55A1-4D68-985F-6BDA88906234}"/>
              </a:ext>
            </a:extLst>
          </p:cNvPr>
          <p:cNvSpPr/>
          <p:nvPr/>
        </p:nvSpPr>
        <p:spPr>
          <a:xfrm>
            <a:off x="3230067" y="1839455"/>
            <a:ext cx="1656184" cy="504056"/>
          </a:xfrm>
          <a:prstGeom prst="rect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Confirmação</a:t>
            </a:r>
          </a:p>
        </p:txBody>
      </p:sp>
      <p:pic>
        <p:nvPicPr>
          <p:cNvPr id="16" name="Gráfico 15" descr="Documento">
            <a:extLst>
              <a:ext uri="{FF2B5EF4-FFF2-40B4-BE49-F238E27FC236}">
                <a16:creationId xmlns:a16="http://schemas.microsoft.com/office/drawing/2014/main" id="{039A4AD4-C6FA-4969-B8C8-151FAF69679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00959" y="793905"/>
            <a:ext cx="914400" cy="914400"/>
          </a:xfrm>
          <a:prstGeom prst="rect">
            <a:avLst/>
          </a:prstGeom>
        </p:spPr>
      </p:pic>
      <p:pic>
        <p:nvPicPr>
          <p:cNvPr id="19" name="Gráfico 18">
            <a:extLst>
              <a:ext uri="{FF2B5EF4-FFF2-40B4-BE49-F238E27FC236}">
                <a16:creationId xmlns:a16="http://schemas.microsoft.com/office/drawing/2014/main" id="{2254D2F1-C361-43A2-A4AE-880AB0EDE3D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40583" y="646067"/>
            <a:ext cx="1094091" cy="1094091"/>
          </a:xfrm>
          <a:prstGeom prst="rect">
            <a:avLst/>
          </a:prstGeom>
        </p:spPr>
      </p:pic>
      <p:sp>
        <p:nvSpPr>
          <p:cNvPr id="35" name="Retângulo 34">
            <a:extLst>
              <a:ext uri="{FF2B5EF4-FFF2-40B4-BE49-F238E27FC236}">
                <a16:creationId xmlns:a16="http://schemas.microsoft.com/office/drawing/2014/main" id="{C7588986-7D1D-4E1F-B1B1-F1002F1B19AB}"/>
              </a:ext>
            </a:extLst>
          </p:cNvPr>
          <p:cNvSpPr/>
          <p:nvPr/>
        </p:nvSpPr>
        <p:spPr>
          <a:xfrm>
            <a:off x="5471168" y="1839455"/>
            <a:ext cx="1656184" cy="504056"/>
          </a:xfrm>
          <a:prstGeom prst="rect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Cumprimento</a:t>
            </a:r>
          </a:p>
        </p:txBody>
      </p:sp>
      <p:sp>
        <p:nvSpPr>
          <p:cNvPr id="2" name="Seta: para a Direita 1">
            <a:extLst>
              <a:ext uri="{FF2B5EF4-FFF2-40B4-BE49-F238E27FC236}">
                <a16:creationId xmlns:a16="http://schemas.microsoft.com/office/drawing/2014/main" id="{1080F110-82D3-4FCB-AD7A-CF95A38A07F0}"/>
              </a:ext>
            </a:extLst>
          </p:cNvPr>
          <p:cNvSpPr/>
          <p:nvPr/>
        </p:nvSpPr>
        <p:spPr>
          <a:xfrm>
            <a:off x="2674328" y="1848319"/>
            <a:ext cx="432315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Seta: para a Direita 24">
            <a:extLst>
              <a:ext uri="{FF2B5EF4-FFF2-40B4-BE49-F238E27FC236}">
                <a16:creationId xmlns:a16="http://schemas.microsoft.com/office/drawing/2014/main" id="{5042AE47-A23C-4F0B-B6FC-DE85C3C21E55}"/>
              </a:ext>
            </a:extLst>
          </p:cNvPr>
          <p:cNvSpPr/>
          <p:nvPr/>
        </p:nvSpPr>
        <p:spPr>
          <a:xfrm>
            <a:off x="4967910" y="1839455"/>
            <a:ext cx="432315" cy="484632"/>
          </a:xfrm>
          <a:prstGeom prst="rightArrow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Gráfico 4" descr="Juiz">
            <a:extLst>
              <a:ext uri="{FF2B5EF4-FFF2-40B4-BE49-F238E27FC236}">
                <a16:creationId xmlns:a16="http://schemas.microsoft.com/office/drawing/2014/main" id="{62A58A34-B320-469A-96BA-977ED4203A4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691126" y="336705"/>
            <a:ext cx="1110334" cy="1110334"/>
          </a:xfrm>
          <a:prstGeom prst="rect">
            <a:avLst/>
          </a:prstGeom>
        </p:spPr>
      </p:pic>
      <p:sp>
        <p:nvSpPr>
          <p:cNvPr id="6" name="Seta: Curva para a Esquerda 5">
            <a:extLst>
              <a:ext uri="{FF2B5EF4-FFF2-40B4-BE49-F238E27FC236}">
                <a16:creationId xmlns:a16="http://schemas.microsoft.com/office/drawing/2014/main" id="{B67CF67C-948A-4A6F-9168-501C30169798}"/>
              </a:ext>
            </a:extLst>
          </p:cNvPr>
          <p:cNvSpPr/>
          <p:nvPr/>
        </p:nvSpPr>
        <p:spPr>
          <a:xfrm rot="2301600">
            <a:off x="7650430" y="1427813"/>
            <a:ext cx="731520" cy="1493280"/>
          </a:xfrm>
          <a:prstGeom prst="curved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303A4FE9-DC58-4BE1-855D-B13326B02E88}"/>
              </a:ext>
            </a:extLst>
          </p:cNvPr>
          <p:cNvSpPr/>
          <p:nvPr/>
        </p:nvSpPr>
        <p:spPr>
          <a:xfrm>
            <a:off x="7525434" y="2717061"/>
            <a:ext cx="1500335" cy="43205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Avaliação</a:t>
            </a:r>
          </a:p>
        </p:txBody>
      </p:sp>
      <p:sp>
        <p:nvSpPr>
          <p:cNvPr id="8" name="Seta: para Baixo 7">
            <a:extLst>
              <a:ext uri="{FF2B5EF4-FFF2-40B4-BE49-F238E27FC236}">
                <a16:creationId xmlns:a16="http://schemas.microsoft.com/office/drawing/2014/main" id="{AB35E61F-A6C8-44AC-B9D4-587BEF66E402}"/>
              </a:ext>
            </a:extLst>
          </p:cNvPr>
          <p:cNvSpPr/>
          <p:nvPr/>
        </p:nvSpPr>
        <p:spPr>
          <a:xfrm>
            <a:off x="1547664" y="2708920"/>
            <a:ext cx="484632" cy="432057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0530E781-F67D-4265-B1E0-E5501E26BEEA}"/>
              </a:ext>
            </a:extLst>
          </p:cNvPr>
          <p:cNvSpPr/>
          <p:nvPr/>
        </p:nvSpPr>
        <p:spPr>
          <a:xfrm>
            <a:off x="1011178" y="4501288"/>
            <a:ext cx="1663150" cy="573914"/>
          </a:xfrm>
          <a:prstGeom prst="rect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Proposta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Aceitação</a:t>
            </a:r>
          </a:p>
        </p:txBody>
      </p:sp>
      <p:sp>
        <p:nvSpPr>
          <p:cNvPr id="34" name="Seta: para Baixo 33">
            <a:extLst>
              <a:ext uri="{FF2B5EF4-FFF2-40B4-BE49-F238E27FC236}">
                <a16:creationId xmlns:a16="http://schemas.microsoft.com/office/drawing/2014/main" id="{FB414625-5806-4E4A-9B25-0559A4F4E493}"/>
              </a:ext>
            </a:extLst>
          </p:cNvPr>
          <p:cNvSpPr/>
          <p:nvPr/>
        </p:nvSpPr>
        <p:spPr>
          <a:xfrm>
            <a:off x="3898093" y="2651525"/>
            <a:ext cx="484632" cy="432057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id="{151015CA-2016-45EA-A53A-6C8A642C48AF}"/>
              </a:ext>
            </a:extLst>
          </p:cNvPr>
          <p:cNvSpPr/>
          <p:nvPr/>
        </p:nvSpPr>
        <p:spPr>
          <a:xfrm>
            <a:off x="3255372" y="3220839"/>
            <a:ext cx="1737844" cy="609170"/>
          </a:xfrm>
          <a:prstGeom prst="rect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Controle judicial</a:t>
            </a:r>
          </a:p>
        </p:txBody>
      </p:sp>
      <p:sp>
        <p:nvSpPr>
          <p:cNvPr id="38" name="Retângulo 37">
            <a:extLst>
              <a:ext uri="{FF2B5EF4-FFF2-40B4-BE49-F238E27FC236}">
                <a16:creationId xmlns:a16="http://schemas.microsoft.com/office/drawing/2014/main" id="{343E5F5D-5674-472F-8A40-7AF94F215F11}"/>
              </a:ext>
            </a:extLst>
          </p:cNvPr>
          <p:cNvSpPr/>
          <p:nvPr/>
        </p:nvSpPr>
        <p:spPr>
          <a:xfrm>
            <a:off x="3302060" y="4441095"/>
            <a:ext cx="1737809" cy="1114835"/>
          </a:xfrm>
          <a:prstGeom prst="rect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Regularidade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Legalidade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Voluntariedade</a:t>
            </a:r>
          </a:p>
        </p:txBody>
      </p:sp>
      <p:sp>
        <p:nvSpPr>
          <p:cNvPr id="39" name="Seta: para Baixo 38">
            <a:extLst>
              <a:ext uri="{FF2B5EF4-FFF2-40B4-BE49-F238E27FC236}">
                <a16:creationId xmlns:a16="http://schemas.microsoft.com/office/drawing/2014/main" id="{F15AAB78-EE91-495A-9C99-F7A68F7C8E8F}"/>
              </a:ext>
            </a:extLst>
          </p:cNvPr>
          <p:cNvSpPr/>
          <p:nvPr/>
        </p:nvSpPr>
        <p:spPr>
          <a:xfrm>
            <a:off x="6006206" y="2651525"/>
            <a:ext cx="484632" cy="432057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Retângulo 39">
            <a:extLst>
              <a:ext uri="{FF2B5EF4-FFF2-40B4-BE49-F238E27FC236}">
                <a16:creationId xmlns:a16="http://schemas.microsoft.com/office/drawing/2014/main" id="{17E091B0-2B54-439A-AB28-4862B939F022}"/>
              </a:ext>
            </a:extLst>
          </p:cNvPr>
          <p:cNvSpPr/>
          <p:nvPr/>
        </p:nvSpPr>
        <p:spPr>
          <a:xfrm>
            <a:off x="5528178" y="3207950"/>
            <a:ext cx="1737844" cy="609170"/>
          </a:xfrm>
          <a:prstGeom prst="rect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Atos de colaboração</a:t>
            </a:r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F9D3CFE7-4E68-4BED-9ED0-BAF63D08AE19}"/>
              </a:ext>
            </a:extLst>
          </p:cNvPr>
          <p:cNvSpPr/>
          <p:nvPr/>
        </p:nvSpPr>
        <p:spPr>
          <a:xfrm>
            <a:off x="921338" y="3300287"/>
            <a:ext cx="1656184" cy="504056"/>
          </a:xfrm>
          <a:prstGeom prst="rect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Tratativas</a:t>
            </a:r>
          </a:p>
        </p:txBody>
      </p: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A8215F91-ECF3-4454-AF5C-2D7DA7966DE0}"/>
              </a:ext>
            </a:extLst>
          </p:cNvPr>
          <p:cNvCxnSpPr>
            <a:cxnSpLocks/>
          </p:cNvCxnSpPr>
          <p:nvPr/>
        </p:nvCxnSpPr>
        <p:spPr>
          <a:xfrm>
            <a:off x="1835696" y="4005064"/>
            <a:ext cx="0" cy="36004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tângulo 29">
            <a:extLst>
              <a:ext uri="{FF2B5EF4-FFF2-40B4-BE49-F238E27FC236}">
                <a16:creationId xmlns:a16="http://schemas.microsoft.com/office/drawing/2014/main" id="{10FD2F7A-591E-4CF7-AA2D-96A4AED3036B}"/>
              </a:ext>
            </a:extLst>
          </p:cNvPr>
          <p:cNvSpPr/>
          <p:nvPr/>
        </p:nvSpPr>
        <p:spPr>
          <a:xfrm>
            <a:off x="1054564" y="5644624"/>
            <a:ext cx="1663150" cy="573914"/>
          </a:xfrm>
          <a:prstGeom prst="rect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Retratação </a:t>
            </a:r>
          </a:p>
        </p:txBody>
      </p: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7B45486F-DA15-4D32-B25D-A3CF4DB0ED94}"/>
              </a:ext>
            </a:extLst>
          </p:cNvPr>
          <p:cNvCxnSpPr>
            <a:cxnSpLocks/>
          </p:cNvCxnSpPr>
          <p:nvPr/>
        </p:nvCxnSpPr>
        <p:spPr>
          <a:xfrm>
            <a:off x="1835696" y="5171860"/>
            <a:ext cx="0" cy="36004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áfico 11" descr="Microfone">
            <a:extLst>
              <a:ext uri="{FF2B5EF4-FFF2-40B4-BE49-F238E27FC236}">
                <a16:creationId xmlns:a16="http://schemas.microsoft.com/office/drawing/2014/main" id="{BF264C27-985E-40E4-BBD2-BF0E1BF3782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9997" y="3118537"/>
            <a:ext cx="914400" cy="914400"/>
          </a:xfrm>
          <a:prstGeom prst="rect">
            <a:avLst/>
          </a:prstGeom>
        </p:spPr>
      </p:pic>
      <p:cxnSp>
        <p:nvCxnSpPr>
          <p:cNvPr id="37" name="Conector reto 36">
            <a:extLst>
              <a:ext uri="{FF2B5EF4-FFF2-40B4-BE49-F238E27FC236}">
                <a16:creationId xmlns:a16="http://schemas.microsoft.com/office/drawing/2014/main" id="{58A1ABDB-3F5E-4D46-8202-56156FBD5AF7}"/>
              </a:ext>
            </a:extLst>
          </p:cNvPr>
          <p:cNvCxnSpPr>
            <a:cxnSpLocks/>
          </p:cNvCxnSpPr>
          <p:nvPr/>
        </p:nvCxnSpPr>
        <p:spPr>
          <a:xfrm>
            <a:off x="8235072" y="3337696"/>
            <a:ext cx="0" cy="36004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tângulo 41">
            <a:extLst>
              <a:ext uri="{FF2B5EF4-FFF2-40B4-BE49-F238E27FC236}">
                <a16:creationId xmlns:a16="http://schemas.microsoft.com/office/drawing/2014/main" id="{E3E6886D-C16C-498E-B0C1-4F56C1FF551C}"/>
              </a:ext>
            </a:extLst>
          </p:cNvPr>
          <p:cNvSpPr/>
          <p:nvPr/>
        </p:nvSpPr>
        <p:spPr>
          <a:xfrm>
            <a:off x="7465704" y="3804343"/>
            <a:ext cx="1500335" cy="60917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Termos do acordo</a:t>
            </a:r>
          </a:p>
        </p:txBody>
      </p:sp>
      <p:sp>
        <p:nvSpPr>
          <p:cNvPr id="44" name="Retângulo 43">
            <a:extLst>
              <a:ext uri="{FF2B5EF4-FFF2-40B4-BE49-F238E27FC236}">
                <a16:creationId xmlns:a16="http://schemas.microsoft.com/office/drawing/2014/main" id="{F22CB69F-ECD0-4A36-B9A7-76BD183BD49A}"/>
              </a:ext>
            </a:extLst>
          </p:cNvPr>
          <p:cNvSpPr/>
          <p:nvPr/>
        </p:nvSpPr>
        <p:spPr>
          <a:xfrm>
            <a:off x="7484904" y="4612398"/>
            <a:ext cx="1500335" cy="60917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Eficácia</a:t>
            </a:r>
          </a:p>
        </p:txBody>
      </p:sp>
      <p:pic>
        <p:nvPicPr>
          <p:cNvPr id="14" name="Gráfico 13" descr="Sem sinal">
            <a:extLst>
              <a:ext uri="{FF2B5EF4-FFF2-40B4-BE49-F238E27FC236}">
                <a16:creationId xmlns:a16="http://schemas.microsoft.com/office/drawing/2014/main" id="{AC517D21-050E-4F3B-B839-7978A8B0E18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09572" y="5171860"/>
            <a:ext cx="768141" cy="768141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3FFB6C7C-A974-4612-A9D1-6F2E67B596B8}"/>
              </a:ext>
            </a:extLst>
          </p:cNvPr>
          <p:cNvSpPr txBox="1"/>
          <p:nvPr/>
        </p:nvSpPr>
        <p:spPr>
          <a:xfrm>
            <a:off x="124122" y="6187637"/>
            <a:ext cx="2543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FF0000"/>
                </a:solidFill>
              </a:rPr>
              <a:t>Vedação do uso das provas </a:t>
            </a:r>
            <a:r>
              <a:rPr lang="pt-BR" sz="1600" b="1" dirty="0" err="1">
                <a:solidFill>
                  <a:srgbClr val="FF0000"/>
                </a:solidFill>
              </a:rPr>
              <a:t>autoincriminatórias</a:t>
            </a:r>
            <a:endParaRPr lang="pt-BR" sz="1600" b="1" dirty="0">
              <a:solidFill>
                <a:srgbClr val="FF0000"/>
              </a:solidFill>
            </a:endParaRPr>
          </a:p>
        </p:txBody>
      </p: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8C149032-8A69-492A-BA02-FC032B3308FB}"/>
              </a:ext>
            </a:extLst>
          </p:cNvPr>
          <p:cNvCxnSpPr>
            <a:cxnSpLocks/>
          </p:cNvCxnSpPr>
          <p:nvPr/>
        </p:nvCxnSpPr>
        <p:spPr>
          <a:xfrm flipH="1">
            <a:off x="460486" y="5864391"/>
            <a:ext cx="187849" cy="337883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29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32" grpId="0" animBg="1"/>
      <p:bldP spid="35" grpId="0" animBg="1"/>
      <p:bldP spid="2" grpId="0" animBg="1"/>
      <p:bldP spid="25" grpId="0" animBg="1"/>
      <p:bldP spid="6" grpId="0" animBg="1"/>
      <p:bldP spid="7" grpId="0" animBg="1"/>
      <p:bldP spid="8" grpId="0" animBg="1"/>
      <p:bldP spid="28" grpId="0" animBg="1"/>
      <p:bldP spid="34" grpId="0" animBg="1"/>
      <p:bldP spid="36" grpId="0" animBg="1"/>
      <p:bldP spid="38" grpId="0" animBg="1"/>
      <p:bldP spid="39" grpId="0" animBg="1"/>
      <p:bldP spid="40" grpId="0" animBg="1"/>
      <p:bldP spid="26" grpId="0" animBg="1"/>
      <p:bldP spid="30" grpId="0" animBg="1"/>
      <p:bldP spid="42" grpId="0" animBg="1"/>
      <p:bldP spid="44" grpId="0" animBg="1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>
            <a:extLst>
              <a:ext uri="{FF2B5EF4-FFF2-40B4-BE49-F238E27FC236}">
                <a16:creationId xmlns:a16="http://schemas.microsoft.com/office/drawing/2014/main" id="{343B9897-C927-4330-82C6-D0B1BC2986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542" y="14063"/>
            <a:ext cx="9200542" cy="6858324"/>
          </a:xfrm>
          <a:prstGeom prst="rect">
            <a:avLst/>
          </a:prstGeom>
          <a:noFill/>
          <a:effectLst>
            <a:outerShdw blurRad="520700" dist="50800" dir="5400000" algn="ctr" rotWithShape="0">
              <a:schemeClr val="tx1">
                <a:lumMod val="50000"/>
                <a:lumOff val="50000"/>
                <a:alpha val="34000"/>
              </a:schemeClr>
            </a:outerShdw>
            <a:softEdge rad="12700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96B6E3A2-752A-4E4C-BEFB-47873780100F}"/>
              </a:ext>
            </a:extLst>
          </p:cNvPr>
          <p:cNvSpPr/>
          <p:nvPr/>
        </p:nvSpPr>
        <p:spPr>
          <a:xfrm>
            <a:off x="756025" y="1424580"/>
            <a:ext cx="1656184" cy="504056"/>
          </a:xfrm>
          <a:prstGeom prst="rect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Interessado</a:t>
            </a:r>
          </a:p>
        </p:txBody>
      </p:sp>
      <p:pic>
        <p:nvPicPr>
          <p:cNvPr id="4" name="Gráfico 3" descr="Homem">
            <a:extLst>
              <a:ext uri="{FF2B5EF4-FFF2-40B4-BE49-F238E27FC236}">
                <a16:creationId xmlns:a16="http://schemas.microsoft.com/office/drawing/2014/main" id="{AAEAE569-15F9-4F4E-B7D3-F76388D949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6917" y="332656"/>
            <a:ext cx="914400" cy="914400"/>
          </a:xfrm>
          <a:prstGeom prst="rect">
            <a:avLst/>
          </a:prstGeom>
        </p:spPr>
      </p:pic>
      <p:pic>
        <p:nvPicPr>
          <p:cNvPr id="13" name="Gráfico 12" descr="Homem">
            <a:extLst>
              <a:ext uri="{FF2B5EF4-FFF2-40B4-BE49-F238E27FC236}">
                <a16:creationId xmlns:a16="http://schemas.microsoft.com/office/drawing/2014/main" id="{AB7D9334-7965-43C2-9D66-7E1BB8E077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847634" y="332656"/>
            <a:ext cx="914400" cy="914400"/>
          </a:xfrm>
          <a:prstGeom prst="rect">
            <a:avLst/>
          </a:prstGeom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50DF6E0E-B10D-4FB1-95AA-B2B1F1B24FAC}"/>
              </a:ext>
            </a:extLst>
          </p:cNvPr>
          <p:cNvSpPr/>
          <p:nvPr/>
        </p:nvSpPr>
        <p:spPr>
          <a:xfrm>
            <a:off x="6476742" y="1424580"/>
            <a:ext cx="1656184" cy="504056"/>
          </a:xfrm>
          <a:prstGeom prst="rect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Celebrante</a:t>
            </a:r>
          </a:p>
        </p:txBody>
      </p:sp>
      <p:sp>
        <p:nvSpPr>
          <p:cNvPr id="5" name="Seta: para a Direita 4">
            <a:extLst>
              <a:ext uri="{FF2B5EF4-FFF2-40B4-BE49-F238E27FC236}">
                <a16:creationId xmlns:a16="http://schemas.microsoft.com/office/drawing/2014/main" id="{626C5828-9BD2-49FE-962D-1D81AB32C020}"/>
              </a:ext>
            </a:extLst>
          </p:cNvPr>
          <p:cNvSpPr/>
          <p:nvPr/>
        </p:nvSpPr>
        <p:spPr>
          <a:xfrm>
            <a:off x="3131839" y="1240820"/>
            <a:ext cx="2450169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Proposta</a:t>
            </a:r>
          </a:p>
        </p:txBody>
      </p:sp>
      <p:sp>
        <p:nvSpPr>
          <p:cNvPr id="8" name="Texto Explicativo: Seta para Cima 7">
            <a:extLst>
              <a:ext uri="{FF2B5EF4-FFF2-40B4-BE49-F238E27FC236}">
                <a16:creationId xmlns:a16="http://schemas.microsoft.com/office/drawing/2014/main" id="{B40AFD25-134D-466B-AB62-C45E6F8B1FDA}"/>
              </a:ext>
            </a:extLst>
          </p:cNvPr>
          <p:cNvSpPr/>
          <p:nvPr/>
        </p:nvSpPr>
        <p:spPr>
          <a:xfrm>
            <a:off x="3060779" y="2104916"/>
            <a:ext cx="2592288" cy="1551912"/>
          </a:xfrm>
          <a:prstGeom prst="upArrowCallout">
            <a:avLst>
              <a:gd name="adj1" fmla="val 25000"/>
              <a:gd name="adj2" fmla="val 25000"/>
              <a:gd name="adj3" fmla="val 14189"/>
              <a:gd name="adj4" fmla="val 674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Descrição dos fatos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Indicação de provas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Elementos de corroboração </a:t>
            </a:r>
          </a:p>
        </p:txBody>
      </p:sp>
      <p:sp>
        <p:nvSpPr>
          <p:cNvPr id="11" name="Seta: para Baixo 10">
            <a:extLst>
              <a:ext uri="{FF2B5EF4-FFF2-40B4-BE49-F238E27FC236}">
                <a16:creationId xmlns:a16="http://schemas.microsoft.com/office/drawing/2014/main" id="{4B4F7046-BAC7-4234-9ADB-E91624130CD6}"/>
              </a:ext>
            </a:extLst>
          </p:cNvPr>
          <p:cNvSpPr/>
          <p:nvPr/>
        </p:nvSpPr>
        <p:spPr>
          <a:xfrm>
            <a:off x="7062518" y="2104916"/>
            <a:ext cx="484632" cy="3734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98388DE5-D80A-4D3B-B4F8-74CAC89D20BD}"/>
              </a:ext>
            </a:extLst>
          </p:cNvPr>
          <p:cNvSpPr/>
          <p:nvPr/>
        </p:nvSpPr>
        <p:spPr>
          <a:xfrm>
            <a:off x="6498919" y="2533224"/>
            <a:ext cx="1656184" cy="504056"/>
          </a:xfrm>
          <a:prstGeom prst="rect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Aceitação</a:t>
            </a:r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961EF658-D888-4962-A1E4-C719E9101DAC}"/>
              </a:ext>
            </a:extLst>
          </p:cNvPr>
          <p:cNvSpPr/>
          <p:nvPr/>
        </p:nvSpPr>
        <p:spPr>
          <a:xfrm>
            <a:off x="3104031" y="3935938"/>
            <a:ext cx="2592288" cy="636268"/>
          </a:xfrm>
          <a:prstGeom prst="rect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Termos de recebimento e de confidencialidade</a:t>
            </a:r>
          </a:p>
        </p:txBody>
      </p:sp>
      <p:cxnSp>
        <p:nvCxnSpPr>
          <p:cNvPr id="41" name="Conector reto 40">
            <a:extLst>
              <a:ext uri="{FF2B5EF4-FFF2-40B4-BE49-F238E27FC236}">
                <a16:creationId xmlns:a16="http://schemas.microsoft.com/office/drawing/2014/main" id="{90E0892B-0CA9-40DE-B5FF-4C87411A1F16}"/>
              </a:ext>
            </a:extLst>
          </p:cNvPr>
          <p:cNvCxnSpPr>
            <a:cxnSpLocks/>
          </p:cNvCxnSpPr>
          <p:nvPr/>
        </p:nvCxnSpPr>
        <p:spPr>
          <a:xfrm>
            <a:off x="4355976" y="4653136"/>
            <a:ext cx="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tângulo 41">
            <a:extLst>
              <a:ext uri="{FF2B5EF4-FFF2-40B4-BE49-F238E27FC236}">
                <a16:creationId xmlns:a16="http://schemas.microsoft.com/office/drawing/2014/main" id="{33231083-4CF9-433F-B159-8E57151D6555}"/>
              </a:ext>
            </a:extLst>
          </p:cNvPr>
          <p:cNvSpPr/>
          <p:nvPr/>
        </p:nvSpPr>
        <p:spPr>
          <a:xfrm>
            <a:off x="3527884" y="5160556"/>
            <a:ext cx="1656184" cy="504056"/>
          </a:xfrm>
          <a:prstGeom prst="rect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Início das negociações</a:t>
            </a:r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BC7004AF-6FCE-4CE0-A1FE-BF2DBA36BDF0}"/>
              </a:ext>
            </a:extLst>
          </p:cNvPr>
          <p:cNvCxnSpPr>
            <a:cxnSpLocks/>
          </p:cNvCxnSpPr>
          <p:nvPr/>
        </p:nvCxnSpPr>
        <p:spPr>
          <a:xfrm>
            <a:off x="1560911" y="2046324"/>
            <a:ext cx="0" cy="3879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ângulo 20">
            <a:extLst>
              <a:ext uri="{FF2B5EF4-FFF2-40B4-BE49-F238E27FC236}">
                <a16:creationId xmlns:a16="http://schemas.microsoft.com/office/drawing/2014/main" id="{A59207E9-C570-4CF7-BFFA-4072E1F0CE59}"/>
              </a:ext>
            </a:extLst>
          </p:cNvPr>
          <p:cNvSpPr/>
          <p:nvPr/>
        </p:nvSpPr>
        <p:spPr>
          <a:xfrm>
            <a:off x="756025" y="2533224"/>
            <a:ext cx="1656184" cy="504056"/>
          </a:xfrm>
          <a:prstGeom prst="rect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Defensor</a:t>
            </a:r>
          </a:p>
        </p:txBody>
      </p:sp>
      <p:sp>
        <p:nvSpPr>
          <p:cNvPr id="20" name="Seta: para a Esquerda e para Cima 19">
            <a:extLst>
              <a:ext uri="{FF2B5EF4-FFF2-40B4-BE49-F238E27FC236}">
                <a16:creationId xmlns:a16="http://schemas.microsoft.com/office/drawing/2014/main" id="{172CEEAB-308F-4403-81FE-03B749EA847A}"/>
              </a:ext>
            </a:extLst>
          </p:cNvPr>
          <p:cNvSpPr/>
          <p:nvPr/>
        </p:nvSpPr>
        <p:spPr>
          <a:xfrm>
            <a:off x="6301636" y="3429000"/>
            <a:ext cx="1266077" cy="1004142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Seta: para a Esquerda e para Cima 28">
            <a:extLst>
              <a:ext uri="{FF2B5EF4-FFF2-40B4-BE49-F238E27FC236}">
                <a16:creationId xmlns:a16="http://schemas.microsoft.com/office/drawing/2014/main" id="{4280EAC4-3C01-4188-B656-977A92D76782}"/>
              </a:ext>
            </a:extLst>
          </p:cNvPr>
          <p:cNvSpPr/>
          <p:nvPr/>
        </p:nvSpPr>
        <p:spPr>
          <a:xfrm rot="5400000">
            <a:off x="1492179" y="3337608"/>
            <a:ext cx="1004143" cy="1266077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04E7B818-8051-4F4D-A182-2E048874E417}"/>
              </a:ext>
            </a:extLst>
          </p:cNvPr>
          <p:cNvSpPr/>
          <p:nvPr/>
        </p:nvSpPr>
        <p:spPr>
          <a:xfrm>
            <a:off x="6492142" y="5160556"/>
            <a:ext cx="1656184" cy="504056"/>
          </a:xfrm>
          <a:prstGeom prst="rect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Dever de sigilo</a:t>
            </a: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D30ADC2C-FAED-468D-93D7-1CC3861B3075}"/>
              </a:ext>
            </a:extLst>
          </p:cNvPr>
          <p:cNvSpPr/>
          <p:nvPr/>
        </p:nvSpPr>
        <p:spPr>
          <a:xfrm>
            <a:off x="865756" y="5172534"/>
            <a:ext cx="1656184" cy="504056"/>
          </a:xfrm>
          <a:prstGeom prst="rect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Dever de sigilo</a:t>
            </a:r>
          </a:p>
        </p:txBody>
      </p: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5FA85F12-6492-468A-BB61-9D4FFA3FA124}"/>
              </a:ext>
            </a:extLst>
          </p:cNvPr>
          <p:cNvCxnSpPr>
            <a:cxnSpLocks/>
          </p:cNvCxnSpPr>
          <p:nvPr/>
        </p:nvCxnSpPr>
        <p:spPr>
          <a:xfrm flipH="1">
            <a:off x="2700739" y="5424562"/>
            <a:ext cx="72008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>
            <a:extLst>
              <a:ext uri="{FF2B5EF4-FFF2-40B4-BE49-F238E27FC236}">
                <a16:creationId xmlns:a16="http://schemas.microsoft.com/office/drawing/2014/main" id="{F5B0C277-AE02-40BD-AA55-3F8F1223BFC7}"/>
              </a:ext>
            </a:extLst>
          </p:cNvPr>
          <p:cNvCxnSpPr>
            <a:cxnSpLocks/>
          </p:cNvCxnSpPr>
          <p:nvPr/>
        </p:nvCxnSpPr>
        <p:spPr>
          <a:xfrm flipH="1">
            <a:off x="5471168" y="5412584"/>
            <a:ext cx="72008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ângulo 21">
            <a:extLst>
              <a:ext uri="{FF2B5EF4-FFF2-40B4-BE49-F238E27FC236}">
                <a16:creationId xmlns:a16="http://schemas.microsoft.com/office/drawing/2014/main" id="{4441F7AB-37B6-4F35-AD3F-9B2663441A84}"/>
              </a:ext>
            </a:extLst>
          </p:cNvPr>
          <p:cNvSpPr/>
          <p:nvPr/>
        </p:nvSpPr>
        <p:spPr>
          <a:xfrm>
            <a:off x="2059915" y="6232539"/>
            <a:ext cx="4680520" cy="504056"/>
          </a:xfrm>
          <a:prstGeom prst="rect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Encerramento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Apenas quando existente justa causa  </a:t>
            </a:r>
          </a:p>
        </p:txBody>
      </p: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58556E5D-FFEA-408B-9983-75F2F4AA3CAE}"/>
              </a:ext>
            </a:extLst>
          </p:cNvPr>
          <p:cNvCxnSpPr>
            <a:cxnSpLocks/>
          </p:cNvCxnSpPr>
          <p:nvPr/>
        </p:nvCxnSpPr>
        <p:spPr>
          <a:xfrm>
            <a:off x="4355976" y="5772688"/>
            <a:ext cx="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2DB43BAF-C848-44A5-BEFC-C27A0AA1C130}"/>
              </a:ext>
            </a:extLst>
          </p:cNvPr>
          <p:cNvSpPr txBox="1"/>
          <p:nvPr/>
        </p:nvSpPr>
        <p:spPr>
          <a:xfrm>
            <a:off x="2959766" y="203798"/>
            <a:ext cx="2880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Fase das negociações  </a:t>
            </a:r>
          </a:p>
        </p:txBody>
      </p:sp>
      <p:sp>
        <p:nvSpPr>
          <p:cNvPr id="3" name="Texto Explicativo: Linha 2">
            <a:extLst>
              <a:ext uri="{FF2B5EF4-FFF2-40B4-BE49-F238E27FC236}">
                <a16:creationId xmlns:a16="http://schemas.microsoft.com/office/drawing/2014/main" id="{51F77635-4506-4550-9263-8B406B1C541B}"/>
              </a:ext>
            </a:extLst>
          </p:cNvPr>
          <p:cNvSpPr/>
          <p:nvPr/>
        </p:nvSpPr>
        <p:spPr>
          <a:xfrm>
            <a:off x="7672367" y="48304"/>
            <a:ext cx="1471633" cy="1348843"/>
          </a:xfrm>
          <a:prstGeom prst="borderCallout1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tx1"/>
                </a:solidFill>
              </a:rPr>
              <a:t>Indeferimento sumário</a:t>
            </a:r>
          </a:p>
        </p:txBody>
      </p:sp>
    </p:spTree>
    <p:extLst>
      <p:ext uri="{BB962C8B-B14F-4D97-AF65-F5344CB8AC3E}">
        <p14:creationId xmlns:p14="http://schemas.microsoft.com/office/powerpoint/2010/main" val="168300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1" grpId="0" animBg="1"/>
      <p:bldP spid="25" grpId="0" animBg="1"/>
      <p:bldP spid="26" grpId="0" animBg="1"/>
      <p:bldP spid="42" grpId="0" animBg="1"/>
      <p:bldP spid="20" grpId="0" animBg="1"/>
      <p:bldP spid="29" grpId="0" animBg="1"/>
      <p:bldP spid="30" grpId="0" animBg="1"/>
      <p:bldP spid="31" grpId="0" animBg="1"/>
      <p:bldP spid="2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2">
            <a:extLst>
              <a:ext uri="{FF2B5EF4-FFF2-40B4-BE49-F238E27FC236}">
                <a16:creationId xmlns:a16="http://schemas.microsoft.com/office/drawing/2014/main" id="{64C7C402-4EF7-4E0E-94BE-A655F3FF42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542" y="14063"/>
            <a:ext cx="9200542" cy="6858324"/>
          </a:xfrm>
          <a:prstGeom prst="rect">
            <a:avLst/>
          </a:prstGeom>
          <a:noFill/>
          <a:effectLst>
            <a:outerShdw blurRad="520700" dist="50800" dir="5400000" algn="ctr" rotWithShape="0">
              <a:schemeClr val="tx1">
                <a:lumMod val="50000"/>
                <a:lumOff val="50000"/>
                <a:alpha val="34000"/>
              </a:schemeClr>
            </a:outerShdw>
            <a:softEdge rad="127000"/>
          </a:effectLst>
        </p:spPr>
      </p:pic>
      <p:sp>
        <p:nvSpPr>
          <p:cNvPr id="4" name="Elipse 3">
            <a:extLst>
              <a:ext uri="{FF2B5EF4-FFF2-40B4-BE49-F238E27FC236}">
                <a16:creationId xmlns:a16="http://schemas.microsoft.com/office/drawing/2014/main" id="{23065532-1935-4218-827A-AE8CD921EE3C}"/>
              </a:ext>
            </a:extLst>
          </p:cNvPr>
          <p:cNvSpPr/>
          <p:nvPr/>
        </p:nvSpPr>
        <p:spPr>
          <a:xfrm>
            <a:off x="3731332" y="404664"/>
            <a:ext cx="1681336" cy="1202432"/>
          </a:xfrm>
          <a:prstGeom prst="ellipse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Controle judicial</a:t>
            </a:r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9A26CEC8-041D-4AAE-BCA5-BE48A65EBBC9}"/>
              </a:ext>
            </a:extLst>
          </p:cNvPr>
          <p:cNvCxnSpPr>
            <a:cxnSpLocks/>
          </p:cNvCxnSpPr>
          <p:nvPr/>
        </p:nvCxnSpPr>
        <p:spPr>
          <a:xfrm>
            <a:off x="4572000" y="1772816"/>
            <a:ext cx="0" cy="432048"/>
          </a:xfrm>
          <a:prstGeom prst="line">
            <a:avLst/>
          </a:prstGeom>
          <a:ln w="28575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5F4FDBF0-8661-48EF-92DD-E21F00C4B2C8}"/>
              </a:ext>
            </a:extLst>
          </p:cNvPr>
          <p:cNvCxnSpPr/>
          <p:nvPr/>
        </p:nvCxnSpPr>
        <p:spPr>
          <a:xfrm flipH="1">
            <a:off x="1187624" y="2204864"/>
            <a:ext cx="3384376" cy="0"/>
          </a:xfrm>
          <a:prstGeom prst="line">
            <a:avLst/>
          </a:prstGeom>
          <a:ln w="28575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241FCC29-3702-4B63-B95C-2E5055141BFA}"/>
              </a:ext>
            </a:extLst>
          </p:cNvPr>
          <p:cNvCxnSpPr/>
          <p:nvPr/>
        </p:nvCxnSpPr>
        <p:spPr>
          <a:xfrm>
            <a:off x="1187624" y="2204864"/>
            <a:ext cx="0" cy="216024"/>
          </a:xfrm>
          <a:prstGeom prst="line">
            <a:avLst/>
          </a:prstGeom>
          <a:ln w="28575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69FB7205-38C2-4B7A-B0E7-60FEF02DCB80}"/>
              </a:ext>
            </a:extLst>
          </p:cNvPr>
          <p:cNvCxnSpPr/>
          <p:nvPr/>
        </p:nvCxnSpPr>
        <p:spPr>
          <a:xfrm>
            <a:off x="4572000" y="2204864"/>
            <a:ext cx="0" cy="216024"/>
          </a:xfrm>
          <a:prstGeom prst="line">
            <a:avLst/>
          </a:prstGeom>
          <a:ln w="28575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D305C4FF-9405-424C-B50A-10B37DC169AA}"/>
              </a:ext>
            </a:extLst>
          </p:cNvPr>
          <p:cNvCxnSpPr/>
          <p:nvPr/>
        </p:nvCxnSpPr>
        <p:spPr>
          <a:xfrm flipH="1">
            <a:off x="4572000" y="2204864"/>
            <a:ext cx="3384376" cy="0"/>
          </a:xfrm>
          <a:prstGeom prst="line">
            <a:avLst/>
          </a:prstGeom>
          <a:ln w="28575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540974D3-C322-4560-8F17-99B5B3913F7E}"/>
              </a:ext>
            </a:extLst>
          </p:cNvPr>
          <p:cNvCxnSpPr/>
          <p:nvPr/>
        </p:nvCxnSpPr>
        <p:spPr>
          <a:xfrm>
            <a:off x="7956376" y="2204864"/>
            <a:ext cx="0" cy="216024"/>
          </a:xfrm>
          <a:prstGeom prst="line">
            <a:avLst/>
          </a:prstGeom>
          <a:ln w="28575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ângulo 16">
            <a:extLst>
              <a:ext uri="{FF2B5EF4-FFF2-40B4-BE49-F238E27FC236}">
                <a16:creationId xmlns:a16="http://schemas.microsoft.com/office/drawing/2014/main" id="{0871E858-B185-4A7E-85CA-F3F3D66BAED9}"/>
              </a:ext>
            </a:extLst>
          </p:cNvPr>
          <p:cNvSpPr/>
          <p:nvPr/>
        </p:nvSpPr>
        <p:spPr>
          <a:xfrm>
            <a:off x="395542" y="2622615"/>
            <a:ext cx="1800181" cy="36003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Regularidade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2812B77C-6D55-4D3F-A0F5-3A969A3B2317}"/>
              </a:ext>
            </a:extLst>
          </p:cNvPr>
          <p:cNvSpPr/>
          <p:nvPr/>
        </p:nvSpPr>
        <p:spPr>
          <a:xfrm>
            <a:off x="3699728" y="2607296"/>
            <a:ext cx="1800181" cy="36003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Legalidade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00A9F64B-CA3D-421D-8F4F-26E0BA656698}"/>
              </a:ext>
            </a:extLst>
          </p:cNvPr>
          <p:cNvSpPr/>
          <p:nvPr/>
        </p:nvSpPr>
        <p:spPr>
          <a:xfrm>
            <a:off x="6948277" y="2607295"/>
            <a:ext cx="1800181" cy="36003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Licitude</a:t>
            </a:r>
          </a:p>
        </p:txBody>
      </p: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id="{5130CDC6-126C-4B23-973C-0F32183FCE30}"/>
              </a:ext>
            </a:extLst>
          </p:cNvPr>
          <p:cNvCxnSpPr>
            <a:cxnSpLocks/>
          </p:cNvCxnSpPr>
          <p:nvPr/>
        </p:nvCxnSpPr>
        <p:spPr>
          <a:xfrm>
            <a:off x="1187624" y="3140968"/>
            <a:ext cx="0" cy="360040"/>
          </a:xfrm>
          <a:prstGeom prst="straightConnector1">
            <a:avLst/>
          </a:prstGeom>
          <a:ln w="28575"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ângulo 23">
            <a:extLst>
              <a:ext uri="{FF2B5EF4-FFF2-40B4-BE49-F238E27FC236}">
                <a16:creationId xmlns:a16="http://schemas.microsoft.com/office/drawing/2014/main" id="{C75E1BC9-49C5-44F4-B90F-8C3B857A860D}"/>
              </a:ext>
            </a:extLst>
          </p:cNvPr>
          <p:cNvSpPr/>
          <p:nvPr/>
        </p:nvSpPr>
        <p:spPr>
          <a:xfrm>
            <a:off x="347284" y="3658261"/>
            <a:ext cx="1848281" cy="985898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b="1" dirty="0">
                <a:solidFill>
                  <a:schemeClr val="bg1"/>
                </a:solidFill>
              </a:rPr>
              <a:t>Requisitos formais</a:t>
            </a:r>
          </a:p>
          <a:p>
            <a:pPr algn="ctr"/>
            <a:r>
              <a:rPr lang="pt-BR" sz="1500" b="1" dirty="0">
                <a:solidFill>
                  <a:schemeClr val="bg1"/>
                </a:solidFill>
              </a:rPr>
              <a:t>(art. 6º)</a:t>
            </a:r>
          </a:p>
        </p:txBody>
      </p:sp>
      <p:cxnSp>
        <p:nvCxnSpPr>
          <p:cNvPr id="26" name="Conector de Seta Reta 25">
            <a:extLst>
              <a:ext uri="{FF2B5EF4-FFF2-40B4-BE49-F238E27FC236}">
                <a16:creationId xmlns:a16="http://schemas.microsoft.com/office/drawing/2014/main" id="{1DBEF66C-55F6-4C0F-86CD-A5730DDF46FF}"/>
              </a:ext>
            </a:extLst>
          </p:cNvPr>
          <p:cNvCxnSpPr>
            <a:cxnSpLocks/>
          </p:cNvCxnSpPr>
          <p:nvPr/>
        </p:nvCxnSpPr>
        <p:spPr>
          <a:xfrm>
            <a:off x="4572000" y="3140968"/>
            <a:ext cx="0" cy="360040"/>
          </a:xfrm>
          <a:prstGeom prst="straightConnector1">
            <a:avLst/>
          </a:prstGeom>
          <a:ln w="28575"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tângulo 26">
            <a:extLst>
              <a:ext uri="{FF2B5EF4-FFF2-40B4-BE49-F238E27FC236}">
                <a16:creationId xmlns:a16="http://schemas.microsoft.com/office/drawing/2014/main" id="{436BF444-B60A-426A-B171-8CA55C076531}"/>
              </a:ext>
            </a:extLst>
          </p:cNvPr>
          <p:cNvSpPr/>
          <p:nvPr/>
        </p:nvSpPr>
        <p:spPr>
          <a:xfrm>
            <a:off x="3339684" y="3709107"/>
            <a:ext cx="2520267" cy="285069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b="1" i="1" dirty="0">
                <a:solidFill>
                  <a:schemeClr val="bg1"/>
                </a:solidFill>
              </a:rPr>
              <a:t>Fumus </a:t>
            </a:r>
            <a:r>
              <a:rPr lang="pt-BR" sz="1500" b="1" i="1" dirty="0" err="1">
                <a:solidFill>
                  <a:schemeClr val="bg1"/>
                </a:solidFill>
              </a:rPr>
              <a:t>comissi</a:t>
            </a:r>
            <a:r>
              <a:rPr lang="pt-BR" sz="1500" b="1" i="1" dirty="0">
                <a:solidFill>
                  <a:schemeClr val="bg1"/>
                </a:solidFill>
              </a:rPr>
              <a:t> delicti </a:t>
            </a:r>
            <a:r>
              <a:rPr lang="pt-BR" sz="1500" b="1" dirty="0">
                <a:solidFill>
                  <a:schemeClr val="bg1"/>
                </a:solidFill>
              </a:rPr>
              <a:t>(organização criminosa e crimes conexos)</a:t>
            </a:r>
          </a:p>
          <a:p>
            <a:pPr algn="ctr"/>
            <a:endParaRPr lang="pt-BR" sz="1500" b="1" dirty="0">
              <a:solidFill>
                <a:schemeClr val="bg1"/>
              </a:solidFill>
            </a:endParaRPr>
          </a:p>
          <a:p>
            <a:pPr algn="ctr"/>
            <a:r>
              <a:rPr lang="pt-BR" sz="1500" b="1" dirty="0">
                <a:solidFill>
                  <a:schemeClr val="bg1"/>
                </a:solidFill>
              </a:rPr>
              <a:t>Premialidade legal</a:t>
            </a:r>
          </a:p>
          <a:p>
            <a:pPr algn="ctr"/>
            <a:endParaRPr lang="pt-BR" sz="1500" b="1" dirty="0">
              <a:solidFill>
                <a:schemeClr val="bg1"/>
              </a:solidFill>
            </a:endParaRPr>
          </a:p>
          <a:p>
            <a:pPr algn="ctr"/>
            <a:r>
              <a:rPr lang="pt-BR" sz="1500" b="1" dirty="0">
                <a:solidFill>
                  <a:schemeClr val="bg1"/>
                </a:solidFill>
              </a:rPr>
              <a:t>Obrigações pessoais</a:t>
            </a:r>
          </a:p>
          <a:p>
            <a:pPr algn="ctr"/>
            <a:endParaRPr lang="pt-BR" sz="1500" b="1" dirty="0">
              <a:solidFill>
                <a:schemeClr val="bg1"/>
              </a:solidFill>
            </a:endParaRPr>
          </a:p>
          <a:p>
            <a:pPr algn="ctr"/>
            <a:r>
              <a:rPr lang="pt-BR" sz="1500" b="1" dirty="0">
                <a:solidFill>
                  <a:schemeClr val="bg1"/>
                </a:solidFill>
              </a:rPr>
              <a:t>Vedação de restrição de direitos fundamentais que não decorram da lei</a:t>
            </a:r>
          </a:p>
          <a:p>
            <a:pPr algn="ctr"/>
            <a:endParaRPr lang="pt-BR" sz="1500" b="1" dirty="0">
              <a:solidFill>
                <a:schemeClr val="bg1"/>
              </a:solidFill>
            </a:endParaRPr>
          </a:p>
        </p:txBody>
      </p:sp>
      <p:cxnSp>
        <p:nvCxnSpPr>
          <p:cNvPr id="28" name="Conector de Seta Reta 27">
            <a:extLst>
              <a:ext uri="{FF2B5EF4-FFF2-40B4-BE49-F238E27FC236}">
                <a16:creationId xmlns:a16="http://schemas.microsoft.com/office/drawing/2014/main" id="{015CD9DC-C000-45ED-A183-BB75F1353E61}"/>
              </a:ext>
            </a:extLst>
          </p:cNvPr>
          <p:cNvCxnSpPr>
            <a:cxnSpLocks/>
          </p:cNvCxnSpPr>
          <p:nvPr/>
        </p:nvCxnSpPr>
        <p:spPr>
          <a:xfrm>
            <a:off x="7956376" y="3140968"/>
            <a:ext cx="0" cy="360040"/>
          </a:xfrm>
          <a:prstGeom prst="straightConnector1">
            <a:avLst/>
          </a:prstGeom>
          <a:ln w="28575"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ângulo 28">
            <a:extLst>
              <a:ext uri="{FF2B5EF4-FFF2-40B4-BE49-F238E27FC236}">
                <a16:creationId xmlns:a16="http://schemas.microsoft.com/office/drawing/2014/main" id="{423D3113-B61C-467F-91F5-D3D26264B8CB}"/>
              </a:ext>
            </a:extLst>
          </p:cNvPr>
          <p:cNvSpPr/>
          <p:nvPr/>
        </p:nvSpPr>
        <p:spPr>
          <a:xfrm>
            <a:off x="6444208" y="3709108"/>
            <a:ext cx="2520267" cy="51198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b="1" dirty="0">
                <a:solidFill>
                  <a:schemeClr val="bg1"/>
                </a:solidFill>
              </a:rPr>
              <a:t>voluntariedade</a:t>
            </a:r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D2EC3856-7B14-495A-BC60-162B40D38DCF}"/>
              </a:ext>
            </a:extLst>
          </p:cNvPr>
          <p:cNvSpPr/>
          <p:nvPr/>
        </p:nvSpPr>
        <p:spPr>
          <a:xfrm>
            <a:off x="6444208" y="4878465"/>
            <a:ext cx="2520267" cy="51198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b="1" dirty="0">
                <a:solidFill>
                  <a:schemeClr val="tx1"/>
                </a:solidFill>
              </a:rPr>
              <a:t>Ilicitude do acordo</a:t>
            </a: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0AEDBE6D-6FAF-4D33-914E-254D4A8DBF94}"/>
              </a:ext>
            </a:extLst>
          </p:cNvPr>
          <p:cNvSpPr/>
          <p:nvPr/>
        </p:nvSpPr>
        <p:spPr>
          <a:xfrm>
            <a:off x="6444208" y="5725331"/>
            <a:ext cx="2520267" cy="51198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b="1" dirty="0">
                <a:solidFill>
                  <a:schemeClr val="tx1"/>
                </a:solidFill>
              </a:rPr>
              <a:t>Contaminação probatória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ACC1F12B-7C4F-4A05-8151-FE8A91022E89}"/>
              </a:ext>
            </a:extLst>
          </p:cNvPr>
          <p:cNvSpPr/>
          <p:nvPr/>
        </p:nvSpPr>
        <p:spPr>
          <a:xfrm>
            <a:off x="375994" y="5033930"/>
            <a:ext cx="1848281" cy="14680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500" b="1" dirty="0"/>
              <a:t>o relato da colaboração e seus possíveis resultados; 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E46E474D-A1C3-4E14-813A-86F294BD996B}"/>
              </a:ext>
            </a:extLst>
          </p:cNvPr>
          <p:cNvSpPr/>
          <p:nvPr/>
        </p:nvSpPr>
        <p:spPr>
          <a:xfrm>
            <a:off x="378957" y="5024257"/>
            <a:ext cx="1848281" cy="14680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500" b="1" dirty="0"/>
              <a:t>As condições da proposta </a:t>
            </a: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11AA96AC-89B2-450F-B797-2FF2BEAFEB45}"/>
              </a:ext>
            </a:extLst>
          </p:cNvPr>
          <p:cNvSpPr/>
          <p:nvPr/>
        </p:nvSpPr>
        <p:spPr>
          <a:xfrm>
            <a:off x="352687" y="5085776"/>
            <a:ext cx="1848281" cy="14680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500" b="1" dirty="0"/>
              <a:t>A declaração de aceitação do colaborador e do defensor</a:t>
            </a:r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C7F1DBF2-FED7-40D6-B483-0F40A814C68B}"/>
              </a:ext>
            </a:extLst>
          </p:cNvPr>
          <p:cNvSpPr/>
          <p:nvPr/>
        </p:nvSpPr>
        <p:spPr>
          <a:xfrm>
            <a:off x="375994" y="5087880"/>
            <a:ext cx="1848281" cy="14680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500" b="1" dirty="0"/>
              <a:t>As assinaturas das partes </a:t>
            </a:r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ECA493FF-793E-4A93-A091-B69B7B66494E}"/>
              </a:ext>
            </a:extLst>
          </p:cNvPr>
          <p:cNvSpPr/>
          <p:nvPr/>
        </p:nvSpPr>
        <p:spPr>
          <a:xfrm>
            <a:off x="386456" y="5043603"/>
            <a:ext cx="1848281" cy="14680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500" b="1" dirty="0"/>
              <a:t>As especificações das medidas  de proteção do colaborador e familiares</a:t>
            </a:r>
          </a:p>
        </p:txBody>
      </p:sp>
    </p:spTree>
    <p:extLst>
      <p:ext uri="{BB962C8B-B14F-4D97-AF65-F5344CB8AC3E}">
        <p14:creationId xmlns:p14="http://schemas.microsoft.com/office/powerpoint/2010/main" val="406506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  <p:bldP spid="18" grpId="0" animBg="1"/>
      <p:bldP spid="19" grpId="0" animBg="1"/>
      <p:bldP spid="24" grpId="0" animBg="1"/>
      <p:bldP spid="27" grpId="0" animBg="1"/>
      <p:bldP spid="29" grpId="0" animBg="1"/>
      <p:bldP spid="30" grpId="0" animBg="1"/>
      <p:bldP spid="31" grpId="0" animBg="1"/>
      <p:bldP spid="2" grpId="0" animBg="1"/>
      <p:bldP spid="22" grpId="0" animBg="1"/>
      <p:bldP spid="25" grpId="0" animBg="1"/>
      <p:bldP spid="32" grpId="0" animBg="1"/>
      <p:bldP spid="3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>
            <a:extLst>
              <a:ext uri="{FF2B5EF4-FFF2-40B4-BE49-F238E27FC236}">
                <a16:creationId xmlns:a16="http://schemas.microsoft.com/office/drawing/2014/main" id="{5B6F36A0-3970-44D1-B359-85EA3DBBC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542" y="14063"/>
            <a:ext cx="9200542" cy="6858324"/>
          </a:xfrm>
          <a:prstGeom prst="rect">
            <a:avLst/>
          </a:prstGeom>
          <a:noFill/>
          <a:effectLst>
            <a:outerShdw blurRad="520700" dist="50800" dir="5400000" algn="ctr" rotWithShape="0">
              <a:schemeClr val="tx1">
                <a:lumMod val="50000"/>
                <a:lumOff val="50000"/>
                <a:alpha val="34000"/>
              </a:schemeClr>
            </a:outerShdw>
            <a:softEdge rad="127000"/>
          </a:effectLst>
        </p:spPr>
      </p:pic>
      <p:pic>
        <p:nvPicPr>
          <p:cNvPr id="5" name="Espaço Reservado para Conteúdo 4" descr="Usuário">
            <a:extLst>
              <a:ext uri="{FF2B5EF4-FFF2-40B4-BE49-F238E27FC236}">
                <a16:creationId xmlns:a16="http://schemas.microsoft.com/office/drawing/2014/main" id="{9ADFB3E7-AB65-44C2-AB72-77B22760D4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99727" y="232856"/>
            <a:ext cx="1544546" cy="1544546"/>
          </a:xfr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6" name="Seta: para Baixo 5">
            <a:extLst>
              <a:ext uri="{FF2B5EF4-FFF2-40B4-BE49-F238E27FC236}">
                <a16:creationId xmlns:a16="http://schemas.microsoft.com/office/drawing/2014/main" id="{AD5E2A1A-1E0F-42D2-AAC5-D9742862A57E}"/>
              </a:ext>
            </a:extLst>
          </p:cNvPr>
          <p:cNvSpPr/>
          <p:nvPr/>
        </p:nvSpPr>
        <p:spPr>
          <a:xfrm rot="1817375">
            <a:off x="3592074" y="1665184"/>
            <a:ext cx="484632" cy="674327"/>
          </a:xfrm>
          <a:prstGeom prst="downArrow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: para Baixo 6">
            <a:extLst>
              <a:ext uri="{FF2B5EF4-FFF2-40B4-BE49-F238E27FC236}">
                <a16:creationId xmlns:a16="http://schemas.microsoft.com/office/drawing/2014/main" id="{41B7B655-2714-437E-96E8-3308D6DD344B}"/>
              </a:ext>
            </a:extLst>
          </p:cNvPr>
          <p:cNvSpPr/>
          <p:nvPr/>
        </p:nvSpPr>
        <p:spPr>
          <a:xfrm rot="19722862">
            <a:off x="5055334" y="1716755"/>
            <a:ext cx="484632" cy="608024"/>
          </a:xfrm>
          <a:prstGeom prst="downArrow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04CDB5EF-14F3-4B5E-AE0C-811B3940EFC1}"/>
              </a:ext>
            </a:extLst>
          </p:cNvPr>
          <p:cNvSpPr/>
          <p:nvPr/>
        </p:nvSpPr>
        <p:spPr>
          <a:xfrm>
            <a:off x="265301" y="3099872"/>
            <a:ext cx="2357101" cy="842392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Ampla defesa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B58A0FFD-D00D-4252-8A1D-805A717CDDF9}"/>
              </a:ext>
            </a:extLst>
          </p:cNvPr>
          <p:cNvSpPr/>
          <p:nvPr/>
        </p:nvSpPr>
        <p:spPr>
          <a:xfrm>
            <a:off x="265301" y="4073612"/>
            <a:ext cx="2357101" cy="842392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Direito à audiência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4ABEEC0D-BDB1-489B-AE7F-ED1BD5E679F7}"/>
              </a:ext>
            </a:extLst>
          </p:cNvPr>
          <p:cNvSpPr/>
          <p:nvPr/>
        </p:nvSpPr>
        <p:spPr>
          <a:xfrm>
            <a:off x="303008" y="5047352"/>
            <a:ext cx="2429668" cy="842392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Direito ao silêncio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2224AA9A-8238-46AC-BB42-E1F529C1835F}"/>
              </a:ext>
            </a:extLst>
          </p:cNvPr>
          <p:cNvSpPr/>
          <p:nvPr/>
        </p:nvSpPr>
        <p:spPr>
          <a:xfrm>
            <a:off x="5422927" y="2238864"/>
            <a:ext cx="2429668" cy="842392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Colaborador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C860FAF5-4625-4995-BB0E-86F8C3E6A214}"/>
              </a:ext>
            </a:extLst>
          </p:cNvPr>
          <p:cNvSpPr/>
          <p:nvPr/>
        </p:nvSpPr>
        <p:spPr>
          <a:xfrm>
            <a:off x="1529038" y="2291148"/>
            <a:ext cx="2429668" cy="842392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Réu </a:t>
            </a:r>
          </a:p>
        </p:txBody>
      </p:sp>
      <p:sp>
        <p:nvSpPr>
          <p:cNvPr id="18" name="Cruz 17">
            <a:extLst>
              <a:ext uri="{FF2B5EF4-FFF2-40B4-BE49-F238E27FC236}">
                <a16:creationId xmlns:a16="http://schemas.microsoft.com/office/drawing/2014/main" id="{4064DA21-DBD9-4C68-BCF0-F0077890FAEC}"/>
              </a:ext>
            </a:extLst>
          </p:cNvPr>
          <p:cNvSpPr/>
          <p:nvPr/>
        </p:nvSpPr>
        <p:spPr>
          <a:xfrm>
            <a:off x="4438461" y="2460316"/>
            <a:ext cx="504711" cy="504056"/>
          </a:xfrm>
          <a:prstGeom prst="plus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21315CB3-66A1-4852-AAD9-C859C0EF1000}"/>
              </a:ext>
            </a:extLst>
          </p:cNvPr>
          <p:cNvSpPr/>
          <p:nvPr/>
        </p:nvSpPr>
        <p:spPr>
          <a:xfrm>
            <a:off x="6372200" y="3322274"/>
            <a:ext cx="2501117" cy="922771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Dispõe do direito ao silêncio</a:t>
            </a:r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6A935A7B-95E9-4297-B60C-EE821DC433F9}"/>
              </a:ext>
            </a:extLst>
          </p:cNvPr>
          <p:cNvSpPr/>
          <p:nvPr/>
        </p:nvSpPr>
        <p:spPr>
          <a:xfrm>
            <a:off x="6411325" y="5548293"/>
            <a:ext cx="2461992" cy="922771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Tratamento especial </a:t>
            </a:r>
          </a:p>
          <a:p>
            <a:pPr algn="ctr"/>
            <a:r>
              <a:rPr lang="pt-BR" b="1" dirty="0"/>
              <a:t>(art. 5º) </a:t>
            </a: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EDE8CAB7-041C-4F7F-975D-6DD8029ADCF3}"/>
              </a:ext>
            </a:extLst>
          </p:cNvPr>
          <p:cNvSpPr/>
          <p:nvPr/>
        </p:nvSpPr>
        <p:spPr>
          <a:xfrm>
            <a:off x="6411325" y="4371871"/>
            <a:ext cx="2501117" cy="922771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Compromisso de dizer a verdade</a:t>
            </a: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539A9795-308A-4E2D-BB1B-FDC5A5B4EFE8}"/>
              </a:ext>
            </a:extLst>
          </p:cNvPr>
          <p:cNvSpPr/>
          <p:nvPr/>
        </p:nvSpPr>
        <p:spPr>
          <a:xfrm>
            <a:off x="3512266" y="3306970"/>
            <a:ext cx="2357100" cy="914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Não é testemunha</a:t>
            </a: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D671E682-356A-4581-9E93-DC39B799568F}"/>
              </a:ext>
            </a:extLst>
          </p:cNvPr>
          <p:cNvSpPr/>
          <p:nvPr/>
        </p:nvSpPr>
        <p:spPr>
          <a:xfrm>
            <a:off x="3512266" y="4410959"/>
            <a:ext cx="2357100" cy="914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Não é assistente de acusação </a:t>
            </a:r>
          </a:p>
        </p:txBody>
      </p:sp>
      <p:sp>
        <p:nvSpPr>
          <p:cNvPr id="26" name="Balão de Pensamento: Nuvem 25">
            <a:extLst>
              <a:ext uri="{FF2B5EF4-FFF2-40B4-BE49-F238E27FC236}">
                <a16:creationId xmlns:a16="http://schemas.microsoft.com/office/drawing/2014/main" id="{8B0E4B89-AB50-432B-8F23-A34880601A5E}"/>
              </a:ext>
            </a:extLst>
          </p:cNvPr>
          <p:cNvSpPr/>
          <p:nvPr/>
        </p:nvSpPr>
        <p:spPr>
          <a:xfrm>
            <a:off x="457609" y="332656"/>
            <a:ext cx="3342117" cy="1544546"/>
          </a:xfrm>
          <a:prstGeom prst="cloudCallou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Em que momento o réu colaborador deve ser ouvido? </a:t>
            </a:r>
          </a:p>
        </p:txBody>
      </p:sp>
      <p:sp>
        <p:nvSpPr>
          <p:cNvPr id="27" name="Balão de Pensamento: Nuvem 26">
            <a:extLst>
              <a:ext uri="{FF2B5EF4-FFF2-40B4-BE49-F238E27FC236}">
                <a16:creationId xmlns:a16="http://schemas.microsoft.com/office/drawing/2014/main" id="{49FC9C56-0B3B-4786-A355-166F8904477A}"/>
              </a:ext>
            </a:extLst>
          </p:cNvPr>
          <p:cNvSpPr/>
          <p:nvPr/>
        </p:nvSpPr>
        <p:spPr>
          <a:xfrm>
            <a:off x="5570325" y="216416"/>
            <a:ext cx="3342117" cy="1544546"/>
          </a:xfrm>
          <a:prstGeom prst="cloudCallou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Qual é a ordem das alegações finais?</a:t>
            </a: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2227A033-EA70-49B0-B9FB-EEDA3E5D953C}"/>
              </a:ext>
            </a:extLst>
          </p:cNvPr>
          <p:cNvSpPr/>
          <p:nvPr/>
        </p:nvSpPr>
        <p:spPr>
          <a:xfrm>
            <a:off x="3512266" y="5581784"/>
            <a:ext cx="2357100" cy="914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Qual é a situação jurídica?</a:t>
            </a:r>
          </a:p>
        </p:txBody>
      </p:sp>
    </p:spTree>
    <p:extLst>
      <p:ext uri="{BB962C8B-B14F-4D97-AF65-F5344CB8AC3E}">
        <p14:creationId xmlns:p14="http://schemas.microsoft.com/office/powerpoint/2010/main" val="22827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3" grpId="0" animBg="1"/>
      <p:bldP spid="18" grpId="0" animBg="1"/>
      <p:bldP spid="19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>
            <a:extLst>
              <a:ext uri="{FF2B5EF4-FFF2-40B4-BE49-F238E27FC236}">
                <a16:creationId xmlns:a16="http://schemas.microsoft.com/office/drawing/2014/main" id="{72CC0A63-EFD9-4B07-AAAA-F54E50F795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542" y="14063"/>
            <a:ext cx="9200542" cy="6858324"/>
          </a:xfrm>
          <a:prstGeom prst="rect">
            <a:avLst/>
          </a:prstGeom>
          <a:noFill/>
          <a:effectLst>
            <a:outerShdw blurRad="520700" dist="50800" dir="5400000" algn="ctr" rotWithShape="0">
              <a:schemeClr val="tx1">
                <a:lumMod val="50000"/>
                <a:lumOff val="50000"/>
                <a:alpha val="34000"/>
              </a:schemeClr>
            </a:outerShdw>
            <a:softEdge rad="127000"/>
          </a:effectLst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3F43D385-9272-4469-873B-4CA68D2B4B55}"/>
              </a:ext>
            </a:extLst>
          </p:cNvPr>
          <p:cNvSpPr/>
          <p:nvPr/>
        </p:nvSpPr>
        <p:spPr>
          <a:xfrm>
            <a:off x="647564" y="3203683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</a:rPr>
              <a:t>. </a:t>
            </a:r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7432720-EB9A-4594-BE79-00413C669E37}"/>
              </a:ext>
            </a:extLst>
          </p:cNvPr>
          <p:cNvSpPr/>
          <p:nvPr/>
        </p:nvSpPr>
        <p:spPr>
          <a:xfrm>
            <a:off x="755576" y="1124744"/>
            <a:ext cx="7740860" cy="9233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</a:rPr>
              <a:t>§ 10-A Em todas as fases do processo, deve-se garantir ao réu delatado a oportunidade de manifestar-se após o decurso do prazo concedido ao réu que o delatou</a:t>
            </a: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</a:rPr>
              <a:t>. 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7" name="Seta: para Baixo 6">
            <a:extLst>
              <a:ext uri="{FF2B5EF4-FFF2-40B4-BE49-F238E27FC236}">
                <a16:creationId xmlns:a16="http://schemas.microsoft.com/office/drawing/2014/main" id="{F134C019-9B76-4EA5-A550-AFA07D0BCC85}"/>
              </a:ext>
            </a:extLst>
          </p:cNvPr>
          <p:cNvSpPr/>
          <p:nvPr/>
        </p:nvSpPr>
        <p:spPr>
          <a:xfrm>
            <a:off x="4047259" y="2385282"/>
            <a:ext cx="484632" cy="6658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C85ACB9E-D151-41BC-B75E-E20F5D9D2A6B}"/>
              </a:ext>
            </a:extLst>
          </p:cNvPr>
          <p:cNvSpPr/>
          <p:nvPr/>
        </p:nvSpPr>
        <p:spPr>
          <a:xfrm>
            <a:off x="2201343" y="3246302"/>
            <a:ext cx="4176464" cy="14726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Interesse do colaborador em ver reconhecidos os elementos de sua colaboração  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78BF3569-E9C0-461C-92DB-82CBE20DECF8}"/>
              </a:ext>
            </a:extLst>
          </p:cNvPr>
          <p:cNvSpPr/>
          <p:nvPr/>
        </p:nvSpPr>
        <p:spPr>
          <a:xfrm>
            <a:off x="2987824" y="5204048"/>
            <a:ext cx="2714600" cy="10584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Resguardo da ampla defesa do réu delatado</a:t>
            </a:r>
          </a:p>
        </p:txBody>
      </p:sp>
      <p:sp>
        <p:nvSpPr>
          <p:cNvPr id="11" name="Texto Explicativo: Linha 10">
            <a:extLst>
              <a:ext uri="{FF2B5EF4-FFF2-40B4-BE49-F238E27FC236}">
                <a16:creationId xmlns:a16="http://schemas.microsoft.com/office/drawing/2014/main" id="{416DA9F1-709B-468F-8E81-C5FD28610C85}"/>
              </a:ext>
            </a:extLst>
          </p:cNvPr>
          <p:cNvSpPr/>
          <p:nvPr/>
        </p:nvSpPr>
        <p:spPr>
          <a:xfrm>
            <a:off x="6490918" y="4509120"/>
            <a:ext cx="2088232" cy="829168"/>
          </a:xfrm>
          <a:prstGeom prst="borderCallout1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Debates/Memoriais</a:t>
            </a:r>
          </a:p>
        </p:txBody>
      </p:sp>
    </p:spTree>
    <p:extLst>
      <p:ext uri="{BB962C8B-B14F-4D97-AF65-F5344CB8AC3E}">
        <p14:creationId xmlns:p14="http://schemas.microsoft.com/office/powerpoint/2010/main" val="197959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>
            <a:extLst>
              <a:ext uri="{FF2B5EF4-FFF2-40B4-BE49-F238E27FC236}">
                <a16:creationId xmlns:a16="http://schemas.microsoft.com/office/drawing/2014/main" id="{296B883B-AD2A-471B-9526-DC8D7A8867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4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542" y="14063"/>
            <a:ext cx="9237054" cy="685832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tx1"/>
            </a:solidFill>
          </a:ln>
          <a:effectLst>
            <a:outerShdw blurRad="203200" dist="50800" dir="5400000" algn="ctr" rotWithShape="0">
              <a:schemeClr val="tx1">
                <a:lumMod val="50000"/>
                <a:lumOff val="50000"/>
                <a:alpha val="58000"/>
              </a:schemeClr>
            </a:outerShdw>
            <a:softEdge rad="127000"/>
          </a:effec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1E121EE0-6EAC-47D7-963C-2B139FFEBC06}"/>
              </a:ext>
            </a:extLst>
          </p:cNvPr>
          <p:cNvSpPr/>
          <p:nvPr/>
        </p:nvSpPr>
        <p:spPr>
          <a:xfrm>
            <a:off x="107503" y="406292"/>
            <a:ext cx="2399391" cy="604649"/>
          </a:xfrm>
          <a:prstGeom prst="rect">
            <a:avLst/>
          </a:prstGeom>
          <a:solidFill>
            <a:srgbClr val="FF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1ª onda negocial </a:t>
            </a:r>
          </a:p>
        </p:txBody>
      </p:sp>
      <p:sp>
        <p:nvSpPr>
          <p:cNvPr id="6" name="Seta: para Baixo 5">
            <a:extLst>
              <a:ext uri="{FF2B5EF4-FFF2-40B4-BE49-F238E27FC236}">
                <a16:creationId xmlns:a16="http://schemas.microsoft.com/office/drawing/2014/main" id="{F8E9C279-2C28-420C-9557-09DB4119D9DE}"/>
              </a:ext>
            </a:extLst>
          </p:cNvPr>
          <p:cNvSpPr/>
          <p:nvPr/>
        </p:nvSpPr>
        <p:spPr>
          <a:xfrm>
            <a:off x="1062111" y="1095201"/>
            <a:ext cx="432048" cy="288032"/>
          </a:xfrm>
          <a:prstGeom prst="downArrow">
            <a:avLst/>
          </a:prstGeom>
          <a:solidFill>
            <a:srgbClr val="FF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BC75AB45-B23D-4BDA-9902-73422805CE60}"/>
              </a:ext>
            </a:extLst>
          </p:cNvPr>
          <p:cNvSpPr/>
          <p:nvPr/>
        </p:nvSpPr>
        <p:spPr>
          <a:xfrm>
            <a:off x="107505" y="1403170"/>
            <a:ext cx="2399392" cy="1203073"/>
          </a:xfrm>
          <a:prstGeom prst="rect">
            <a:avLst/>
          </a:prstGeom>
          <a:solidFill>
            <a:srgbClr val="FF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dirty="0"/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Lei 9.099/95</a:t>
            </a:r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Crime de menor potencial ofensivo</a:t>
            </a:r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Crime de média gravidade </a:t>
            </a:r>
          </a:p>
          <a:p>
            <a:pPr algn="ctr"/>
            <a:endParaRPr lang="pt-BR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3C758817-077C-49E5-A5F9-0B27308F1323}"/>
              </a:ext>
            </a:extLst>
          </p:cNvPr>
          <p:cNvSpPr/>
          <p:nvPr/>
        </p:nvSpPr>
        <p:spPr>
          <a:xfrm>
            <a:off x="109906" y="2932789"/>
            <a:ext cx="2396988" cy="1681913"/>
          </a:xfrm>
          <a:prstGeom prst="rect">
            <a:avLst/>
          </a:prstGeom>
          <a:solidFill>
            <a:srgbClr val="FF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Formas consensuais de solução do conflito penal</a:t>
            </a:r>
          </a:p>
          <a:p>
            <a:pPr algn="ctr"/>
            <a:endParaRPr lang="pt-BR" sz="1300" b="1" dirty="0">
              <a:solidFill>
                <a:schemeClr val="bg1"/>
              </a:solidFill>
            </a:endParaRPr>
          </a:p>
          <a:p>
            <a:pPr algn="ctr"/>
            <a:r>
              <a:rPr lang="pt-BR" sz="1300" b="1" dirty="0">
                <a:solidFill>
                  <a:schemeClr val="bg1"/>
                </a:solidFill>
              </a:rPr>
              <a:t>(</a:t>
            </a:r>
            <a:r>
              <a:rPr lang="pt-BR" sz="1400" b="1" dirty="0">
                <a:solidFill>
                  <a:schemeClr val="bg1"/>
                </a:solidFill>
              </a:rPr>
              <a:t>composição civil, transação penal e suspensão condicional do processo)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F71B6233-C6E4-41B4-AD27-FB1FCAEFA60E}"/>
              </a:ext>
            </a:extLst>
          </p:cNvPr>
          <p:cNvSpPr/>
          <p:nvPr/>
        </p:nvSpPr>
        <p:spPr>
          <a:xfrm>
            <a:off x="78439" y="4904226"/>
            <a:ext cx="2433942" cy="859096"/>
          </a:xfrm>
          <a:prstGeom prst="rect">
            <a:avLst/>
          </a:prstGeom>
          <a:solidFill>
            <a:srgbClr val="FF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err="1">
                <a:solidFill>
                  <a:schemeClr val="bg1"/>
                </a:solidFill>
              </a:rPr>
              <a:t>Despenalizadora</a:t>
            </a:r>
            <a:endParaRPr lang="pt-BR" sz="1400" b="1" dirty="0">
              <a:solidFill>
                <a:schemeClr val="bg1"/>
              </a:solidFill>
            </a:endParaRPr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Administração da Justiça</a:t>
            </a:r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Utilitarismo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167F331-9E2F-4BEA-BD37-FC718B5484E6}"/>
              </a:ext>
            </a:extLst>
          </p:cNvPr>
          <p:cNvSpPr/>
          <p:nvPr/>
        </p:nvSpPr>
        <p:spPr>
          <a:xfrm>
            <a:off x="3208712" y="406293"/>
            <a:ext cx="2520280" cy="576064"/>
          </a:xfrm>
          <a:prstGeom prst="rect">
            <a:avLst/>
          </a:prstGeom>
          <a:solidFill>
            <a:srgbClr val="FF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2ª onda negocial </a:t>
            </a:r>
          </a:p>
        </p:txBody>
      </p:sp>
      <p:sp>
        <p:nvSpPr>
          <p:cNvPr id="12" name="Seta: para Baixo 11">
            <a:extLst>
              <a:ext uri="{FF2B5EF4-FFF2-40B4-BE49-F238E27FC236}">
                <a16:creationId xmlns:a16="http://schemas.microsoft.com/office/drawing/2014/main" id="{58AACD26-5851-4EB4-BCF7-8BD338298FF9}"/>
              </a:ext>
            </a:extLst>
          </p:cNvPr>
          <p:cNvSpPr/>
          <p:nvPr/>
        </p:nvSpPr>
        <p:spPr>
          <a:xfrm>
            <a:off x="4083410" y="1040186"/>
            <a:ext cx="432048" cy="288032"/>
          </a:xfrm>
          <a:prstGeom prst="downArrow">
            <a:avLst/>
          </a:prstGeom>
          <a:solidFill>
            <a:srgbClr val="FF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BB7CCB49-632D-47F7-928E-50A98119CD89}"/>
              </a:ext>
            </a:extLst>
          </p:cNvPr>
          <p:cNvSpPr/>
          <p:nvPr/>
        </p:nvSpPr>
        <p:spPr>
          <a:xfrm>
            <a:off x="3208712" y="1382272"/>
            <a:ext cx="2472012" cy="1223971"/>
          </a:xfrm>
          <a:prstGeom prst="rect">
            <a:avLst/>
          </a:prstGeom>
          <a:solidFill>
            <a:srgbClr val="FF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Lei 12.850/13</a:t>
            </a:r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Organização criminosa e crimes conexos 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4D9CC270-A8CE-480C-A718-C6CC8165BA95}"/>
              </a:ext>
            </a:extLst>
          </p:cNvPr>
          <p:cNvSpPr/>
          <p:nvPr/>
        </p:nvSpPr>
        <p:spPr>
          <a:xfrm>
            <a:off x="3240276" y="2900912"/>
            <a:ext cx="2399393" cy="1681913"/>
          </a:xfrm>
          <a:prstGeom prst="rect">
            <a:avLst/>
          </a:prstGeom>
          <a:solidFill>
            <a:srgbClr val="FF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Barganha sobre colaboração processual</a:t>
            </a:r>
          </a:p>
          <a:p>
            <a:pPr algn="ctr"/>
            <a:endParaRPr lang="pt-BR" sz="1400" b="1" dirty="0">
              <a:solidFill>
                <a:schemeClr val="bg1"/>
              </a:solidFill>
            </a:endParaRPr>
          </a:p>
          <a:p>
            <a:pPr algn="ctr"/>
            <a:endParaRPr lang="pt-BR" sz="1400" b="1" dirty="0">
              <a:solidFill>
                <a:schemeClr val="bg1"/>
              </a:solidFill>
            </a:endParaRPr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Acordo de colaboração premiada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78B6B01B-B7D0-44CD-8121-63842510A065}"/>
              </a:ext>
            </a:extLst>
          </p:cNvPr>
          <p:cNvSpPr/>
          <p:nvPr/>
        </p:nvSpPr>
        <p:spPr>
          <a:xfrm>
            <a:off x="3237316" y="4904226"/>
            <a:ext cx="2443408" cy="868787"/>
          </a:xfrm>
          <a:prstGeom prst="rect">
            <a:avLst/>
          </a:prstGeom>
          <a:solidFill>
            <a:srgbClr val="FF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 b="1" dirty="0">
              <a:solidFill>
                <a:schemeClr val="bg1"/>
              </a:solidFill>
            </a:endParaRPr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Eficiência persecutória</a:t>
            </a:r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Utilitarismo</a:t>
            </a:r>
          </a:p>
          <a:p>
            <a:pPr algn="ctr"/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64025A62-2772-49D0-9241-8ECC27C206B5}"/>
              </a:ext>
            </a:extLst>
          </p:cNvPr>
          <p:cNvSpPr/>
          <p:nvPr/>
        </p:nvSpPr>
        <p:spPr>
          <a:xfrm>
            <a:off x="6320358" y="377449"/>
            <a:ext cx="2520280" cy="576064"/>
          </a:xfrm>
          <a:prstGeom prst="rect">
            <a:avLst/>
          </a:prstGeom>
          <a:solidFill>
            <a:srgbClr val="FF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3ª onda negocial </a:t>
            </a:r>
          </a:p>
        </p:txBody>
      </p:sp>
      <p:sp>
        <p:nvSpPr>
          <p:cNvPr id="18" name="Seta: para Baixo 17">
            <a:extLst>
              <a:ext uri="{FF2B5EF4-FFF2-40B4-BE49-F238E27FC236}">
                <a16:creationId xmlns:a16="http://schemas.microsoft.com/office/drawing/2014/main" id="{232DB13A-4A93-4429-9B4F-162C98BD578C}"/>
              </a:ext>
            </a:extLst>
          </p:cNvPr>
          <p:cNvSpPr/>
          <p:nvPr/>
        </p:nvSpPr>
        <p:spPr>
          <a:xfrm>
            <a:off x="7220689" y="1010941"/>
            <a:ext cx="432048" cy="288032"/>
          </a:xfrm>
          <a:prstGeom prst="downArrow">
            <a:avLst/>
          </a:prstGeom>
          <a:solidFill>
            <a:srgbClr val="FF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5C51FC55-6F0A-4ACD-9BA9-7DF1C8FC2374}"/>
              </a:ext>
            </a:extLst>
          </p:cNvPr>
          <p:cNvSpPr/>
          <p:nvPr/>
        </p:nvSpPr>
        <p:spPr>
          <a:xfrm>
            <a:off x="6420160" y="1362660"/>
            <a:ext cx="2420477" cy="1223971"/>
          </a:xfrm>
          <a:prstGeom prst="rect">
            <a:avLst/>
          </a:prstGeom>
          <a:solidFill>
            <a:srgbClr val="FF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Plano Anticrime </a:t>
            </a:r>
          </a:p>
          <a:p>
            <a:pPr algn="ctr"/>
            <a:r>
              <a:rPr lang="pt-BR" sz="1600" b="1" dirty="0">
                <a:solidFill>
                  <a:schemeClr val="bg1"/>
                </a:solidFill>
              </a:rPr>
              <a:t>Lei 13.964/19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9F082841-29AE-4230-9F77-8F47899699FC}"/>
              </a:ext>
            </a:extLst>
          </p:cNvPr>
          <p:cNvSpPr/>
          <p:nvPr/>
        </p:nvSpPr>
        <p:spPr>
          <a:xfrm>
            <a:off x="6440209" y="2932788"/>
            <a:ext cx="2400428" cy="1632679"/>
          </a:xfrm>
          <a:prstGeom prst="rect">
            <a:avLst/>
          </a:prstGeom>
          <a:solidFill>
            <a:srgbClr val="FF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Acordo de não persecução </a:t>
            </a:r>
          </a:p>
          <a:p>
            <a:pPr algn="ctr"/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9605DEBB-CD90-4F73-B4ED-A993CCFDDE6D}"/>
              </a:ext>
            </a:extLst>
          </p:cNvPr>
          <p:cNvSpPr/>
          <p:nvPr/>
        </p:nvSpPr>
        <p:spPr>
          <a:xfrm>
            <a:off x="6440208" y="4894535"/>
            <a:ext cx="2399392" cy="811302"/>
          </a:xfrm>
          <a:prstGeom prst="rect">
            <a:avLst/>
          </a:prstGeom>
          <a:solidFill>
            <a:srgbClr val="FF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err="1">
                <a:solidFill>
                  <a:schemeClr val="bg1"/>
                </a:solidFill>
              </a:rPr>
              <a:t>Despenalizadora</a:t>
            </a:r>
            <a:endParaRPr lang="pt-BR" sz="1400" b="1" dirty="0">
              <a:solidFill>
                <a:schemeClr val="bg1"/>
              </a:solidFill>
            </a:endParaRPr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Administração da Justiça</a:t>
            </a:r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Utilitarismo</a:t>
            </a:r>
          </a:p>
        </p:txBody>
      </p:sp>
    </p:spTree>
    <p:extLst>
      <p:ext uri="{BB962C8B-B14F-4D97-AF65-F5344CB8AC3E}">
        <p14:creationId xmlns:p14="http://schemas.microsoft.com/office/powerpoint/2010/main" val="238295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>
            <a:extLst>
              <a:ext uri="{FF2B5EF4-FFF2-40B4-BE49-F238E27FC236}">
                <a16:creationId xmlns:a16="http://schemas.microsoft.com/office/drawing/2014/main" id="{568581B5-465B-4645-AD1E-22DCF71698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542" y="-10613"/>
            <a:ext cx="9200542" cy="6858324"/>
          </a:xfrm>
          <a:prstGeom prst="rect">
            <a:avLst/>
          </a:prstGeom>
          <a:noFill/>
          <a:effectLst>
            <a:outerShdw blurRad="520700" dist="50800" dir="5400000" algn="ctr" rotWithShape="0">
              <a:schemeClr val="tx1">
                <a:lumMod val="50000"/>
                <a:lumOff val="50000"/>
                <a:alpha val="34000"/>
              </a:schemeClr>
            </a:outerShdw>
            <a:softEdge rad="127000"/>
          </a:effectLst>
        </p:spPr>
      </p:pic>
      <p:sp>
        <p:nvSpPr>
          <p:cNvPr id="5" name="Elipse 4">
            <a:extLst>
              <a:ext uri="{FF2B5EF4-FFF2-40B4-BE49-F238E27FC236}">
                <a16:creationId xmlns:a16="http://schemas.microsoft.com/office/drawing/2014/main" id="{CE547E18-2760-4173-9CCB-E44DC9AC7E56}"/>
              </a:ext>
            </a:extLst>
          </p:cNvPr>
          <p:cNvSpPr/>
          <p:nvPr/>
        </p:nvSpPr>
        <p:spPr>
          <a:xfrm>
            <a:off x="3059832" y="4509120"/>
            <a:ext cx="2736304" cy="1706488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Sistema de prova tarifada</a:t>
            </a:r>
          </a:p>
          <a:p>
            <a:pPr algn="ctr"/>
            <a:r>
              <a:rPr lang="pt-BR" b="1" dirty="0"/>
              <a:t>Negativa 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9D1900B-D52C-4D36-B9E6-C7E686883BC4}"/>
              </a:ext>
            </a:extLst>
          </p:cNvPr>
          <p:cNvSpPr/>
          <p:nvPr/>
        </p:nvSpPr>
        <p:spPr>
          <a:xfrm>
            <a:off x="593558" y="404664"/>
            <a:ext cx="7956884" cy="37185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</a:rPr>
              <a:t>§ 16. Nenhuma das seguintes medidas será decretada ou proferida com </a:t>
            </a:r>
            <a:r>
              <a:rPr lang="pt-BR" b="1" dirty="0">
                <a:solidFill>
                  <a:srgbClr val="FFFF00"/>
                </a:solidFill>
                <a:latin typeface="Arial" panose="020B0604020202020204" pitchFamily="34" charset="0"/>
              </a:rPr>
              <a:t>fundamento apenas nas declarações do colaborador:     </a:t>
            </a:r>
          </a:p>
          <a:p>
            <a:pPr algn="just"/>
            <a:endParaRPr lang="pt-BR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</a:rPr>
              <a:t>I - medidas cautelares reais ou pessoais;     </a:t>
            </a:r>
          </a:p>
          <a:p>
            <a:pPr algn="just"/>
            <a:endParaRPr lang="pt-BR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</a:rPr>
              <a:t>II - recebimento de denúncia ou queixa-crime;     </a:t>
            </a:r>
          </a:p>
          <a:p>
            <a:pPr algn="just"/>
            <a:endParaRPr lang="pt-BR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</a:rPr>
              <a:t>III - sentença condenatória</a:t>
            </a:r>
          </a:p>
        </p:txBody>
      </p:sp>
    </p:spTree>
    <p:extLst>
      <p:ext uri="{BB962C8B-B14F-4D97-AF65-F5344CB8AC3E}">
        <p14:creationId xmlns:p14="http://schemas.microsoft.com/office/powerpoint/2010/main" val="230936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O acordo de não persecução penal">
            <a:extLst>
              <a:ext uri="{FF2B5EF4-FFF2-40B4-BE49-F238E27FC236}">
                <a16:creationId xmlns:a16="http://schemas.microsoft.com/office/drawing/2014/main" id="{CC9B1D32-6335-4797-9CB7-B1A48B168A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6" t="9091" r="39008"/>
          <a:stretch/>
        </p:blipFill>
        <p:spPr bwMode="auto">
          <a:xfrm>
            <a:off x="2642631" y="-116622"/>
            <a:ext cx="650138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7004404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5354" y="116632"/>
            <a:ext cx="6013716" cy="3508959"/>
          </a:xfrm>
          <a:scene3d>
            <a:camera prst="orthographicFront"/>
            <a:lightRig rig="threePt" dir="t"/>
          </a:scene3d>
        </p:spPr>
        <p:txBody>
          <a:bodyPr anchor="b">
            <a:normAutofit/>
          </a:bodyPr>
          <a:lstStyle/>
          <a:p>
            <a:pPr algn="l"/>
            <a:br>
              <a:rPr lang="pt-BR" sz="2000" dirty="0">
                <a:effectLst/>
                <a:latin typeface="Calibri" panose="020F0502020204030204" pitchFamily="34" charset="0"/>
              </a:rPr>
            </a:br>
            <a:br>
              <a:rPr lang="pt-BR" sz="2000" dirty="0">
                <a:effectLst/>
                <a:latin typeface="Calibri" panose="020F0502020204030204" pitchFamily="34" charset="0"/>
              </a:rPr>
            </a:br>
            <a:r>
              <a:rPr lang="pt-BR" sz="2800" b="1" dirty="0">
                <a:effectLst/>
                <a:latin typeface="Calibri" panose="020F0502020204030204" pitchFamily="34" charset="0"/>
              </a:rPr>
              <a:t>Acordo de não persecução</a:t>
            </a:r>
            <a:br>
              <a:rPr lang="pt-BR" sz="2800" b="1" dirty="0">
                <a:effectLst/>
                <a:latin typeface="Calibri" panose="020F0502020204030204" pitchFamily="34" charset="0"/>
              </a:rPr>
            </a:br>
            <a:br>
              <a:rPr lang="pt-BR" sz="2800" b="1" dirty="0">
                <a:effectLst/>
                <a:latin typeface="Calibri" panose="020F0502020204030204" pitchFamily="34" charset="0"/>
              </a:rPr>
            </a:br>
            <a:r>
              <a:rPr lang="pt-BR" sz="2800" b="1" dirty="0">
                <a:effectLst/>
                <a:latin typeface="Calibri" panose="020F0502020204030204" pitchFamily="34" charset="0"/>
              </a:rPr>
              <a:t>Leituras a partir da Lei 13.964/19</a:t>
            </a:r>
            <a:br>
              <a:rPr lang="pt-BR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</a:br>
            <a:br>
              <a:rPr lang="pt-BR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</a:br>
            <a:r>
              <a:rPr lang="pt-BR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					</a:t>
            </a:r>
            <a:endParaRPr lang="pt-BR" sz="2000" b="1" dirty="0">
              <a:effectLst/>
              <a:latin typeface="Calibri" panose="020F0502020204030204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1653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1" y="4546920"/>
            <a:ext cx="298323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22602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>
            <a:extLst>
              <a:ext uri="{FF2B5EF4-FFF2-40B4-BE49-F238E27FC236}">
                <a16:creationId xmlns:a16="http://schemas.microsoft.com/office/drawing/2014/main" id="{36926CC6-96ED-47BA-ABA0-C0C616CECA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542" y="143854"/>
            <a:ext cx="9200542" cy="6858324"/>
          </a:xfrm>
          <a:prstGeom prst="rect">
            <a:avLst/>
          </a:prstGeom>
          <a:noFill/>
          <a:effectLst>
            <a:outerShdw blurRad="520700" dist="50800" dir="5400000" algn="ctr" rotWithShape="0">
              <a:schemeClr val="tx1">
                <a:lumMod val="50000"/>
                <a:lumOff val="50000"/>
                <a:alpha val="34000"/>
              </a:schemeClr>
            </a:outerShdw>
            <a:softEdge rad="127000"/>
          </a:effectLst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8A591DB6-382F-4A04-82AB-1645BFDEE708}"/>
              </a:ext>
            </a:extLst>
          </p:cNvPr>
          <p:cNvSpPr/>
          <p:nvPr/>
        </p:nvSpPr>
        <p:spPr>
          <a:xfrm>
            <a:off x="431540" y="1700808"/>
            <a:ext cx="8280920" cy="3600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</a:rPr>
              <a:t>Art. 28-A. </a:t>
            </a:r>
            <a:r>
              <a:rPr lang="pt-BR" b="1" dirty="0">
                <a:solidFill>
                  <a:srgbClr val="FFFF00"/>
                </a:solidFill>
                <a:latin typeface="Arial" panose="020B0604020202020204" pitchFamily="34" charset="0"/>
              </a:rPr>
              <a:t>Não sendo caso de arquivamento </a:t>
            </a:r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</a:rPr>
              <a:t>e tendo o investigado confessado formal e circunstancialmente a prática de infração penal sem violência ou grave ameaça e com pena mínima inferior a 4 (quatro) anos, o Ministério Público poderá propor acordo de não persecução penal, desde que necessário e suficiente para reprovação e prevenção do crime, mediante as seguintes condições ajustadas cumulativa e alternativamente:</a:t>
            </a:r>
            <a:endParaRPr lang="pt-B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390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">
            <a:extLst>
              <a:ext uri="{FF2B5EF4-FFF2-40B4-BE49-F238E27FC236}">
                <a16:creationId xmlns:a16="http://schemas.microsoft.com/office/drawing/2014/main" id="{BF8B0933-3678-42AD-9EB4-3C237BCA0B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542" y="143854"/>
            <a:ext cx="9200542" cy="6858324"/>
          </a:xfrm>
          <a:prstGeom prst="rect">
            <a:avLst/>
          </a:prstGeom>
          <a:noFill/>
          <a:effectLst>
            <a:outerShdw blurRad="520700" dist="50800" dir="5400000" algn="ctr" rotWithShape="0">
              <a:schemeClr val="tx1">
                <a:lumMod val="50000"/>
                <a:lumOff val="50000"/>
                <a:alpha val="34000"/>
              </a:schemeClr>
            </a:outerShdw>
            <a:softEdge rad="12700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A026A386-F0A5-4D89-ACFD-7EC016C4589F}"/>
              </a:ext>
            </a:extLst>
          </p:cNvPr>
          <p:cNvSpPr/>
          <p:nvPr/>
        </p:nvSpPr>
        <p:spPr>
          <a:xfrm>
            <a:off x="2843808" y="109085"/>
            <a:ext cx="295232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Acordo de não persecução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974D34D9-BC5C-4625-AE20-027A66921BC7}"/>
              </a:ext>
            </a:extLst>
          </p:cNvPr>
          <p:cNvSpPr/>
          <p:nvPr/>
        </p:nvSpPr>
        <p:spPr>
          <a:xfrm>
            <a:off x="217963" y="796948"/>
            <a:ext cx="23042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Pressupostos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0D4A5ED-0E53-4684-B895-B104FEBCB49A}"/>
              </a:ext>
            </a:extLst>
          </p:cNvPr>
          <p:cNvSpPr/>
          <p:nvPr/>
        </p:nvSpPr>
        <p:spPr>
          <a:xfrm>
            <a:off x="3156374" y="814259"/>
            <a:ext cx="23042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Requisitos positivos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39B9288F-F641-4F22-8A6E-9AF80A8983A5}"/>
              </a:ext>
            </a:extLst>
          </p:cNvPr>
          <p:cNvSpPr/>
          <p:nvPr/>
        </p:nvSpPr>
        <p:spPr>
          <a:xfrm>
            <a:off x="6336449" y="827014"/>
            <a:ext cx="23042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Requisitos negativos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6D092A59-8DB8-49EE-AF16-59DC6A39A895}"/>
              </a:ext>
            </a:extLst>
          </p:cNvPr>
          <p:cNvSpPr/>
          <p:nvPr/>
        </p:nvSpPr>
        <p:spPr>
          <a:xfrm>
            <a:off x="220057" y="1456774"/>
            <a:ext cx="2304256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Investigação em curso</a:t>
            </a:r>
          </a:p>
        </p:txBody>
      </p:sp>
      <p:pic>
        <p:nvPicPr>
          <p:cNvPr id="12" name="Gráfico 11" descr="Medalha">
            <a:extLst>
              <a:ext uri="{FF2B5EF4-FFF2-40B4-BE49-F238E27FC236}">
                <a16:creationId xmlns:a16="http://schemas.microsoft.com/office/drawing/2014/main" id="{59AA245E-2614-4A5A-AFF6-6C2D1B482B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34832" y="1919765"/>
            <a:ext cx="1321542" cy="1321542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0715E2CC-86C1-4120-89D5-6B72C1B00137}"/>
              </a:ext>
            </a:extLst>
          </p:cNvPr>
          <p:cNvSpPr txBox="1"/>
          <p:nvPr/>
        </p:nvSpPr>
        <p:spPr>
          <a:xfrm>
            <a:off x="85599" y="2412576"/>
            <a:ext cx="2568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Certificação de justa causa </a:t>
            </a:r>
          </a:p>
        </p:txBody>
      </p:sp>
      <p:sp>
        <p:nvSpPr>
          <p:cNvPr id="14" name="Seta: para Baixo 13">
            <a:extLst>
              <a:ext uri="{FF2B5EF4-FFF2-40B4-BE49-F238E27FC236}">
                <a16:creationId xmlns:a16="http://schemas.microsoft.com/office/drawing/2014/main" id="{32884ABB-910B-4703-A6DD-29B17A3F8D8F}"/>
              </a:ext>
            </a:extLst>
          </p:cNvPr>
          <p:cNvSpPr/>
          <p:nvPr/>
        </p:nvSpPr>
        <p:spPr>
          <a:xfrm>
            <a:off x="1124784" y="2969665"/>
            <a:ext cx="484632" cy="44606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olagem: Horizontal 14">
            <a:extLst>
              <a:ext uri="{FF2B5EF4-FFF2-40B4-BE49-F238E27FC236}">
                <a16:creationId xmlns:a16="http://schemas.microsoft.com/office/drawing/2014/main" id="{B1AC3DF7-F408-43BA-A582-52FFEC1D1EEB}"/>
              </a:ext>
            </a:extLst>
          </p:cNvPr>
          <p:cNvSpPr/>
          <p:nvPr/>
        </p:nvSpPr>
        <p:spPr>
          <a:xfrm>
            <a:off x="283942" y="3398707"/>
            <a:ext cx="2016223" cy="1150887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“Não sendo caso de arquivamento”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58B24413-1FC9-4357-BEA7-B9B9ED926051}"/>
              </a:ext>
            </a:extLst>
          </p:cNvPr>
          <p:cNvSpPr/>
          <p:nvPr/>
        </p:nvSpPr>
        <p:spPr>
          <a:xfrm>
            <a:off x="217963" y="4741502"/>
            <a:ext cx="2082202" cy="86759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Prática ilícita e indícios de autoria</a:t>
            </a:r>
          </a:p>
        </p:txBody>
      </p:sp>
      <p:sp>
        <p:nvSpPr>
          <p:cNvPr id="17" name="Sinal de Adição 16">
            <a:extLst>
              <a:ext uri="{FF2B5EF4-FFF2-40B4-BE49-F238E27FC236}">
                <a16:creationId xmlns:a16="http://schemas.microsoft.com/office/drawing/2014/main" id="{7A8482A6-77F8-44B1-B0CE-60AF05671FA5}"/>
              </a:ext>
            </a:extLst>
          </p:cNvPr>
          <p:cNvSpPr/>
          <p:nvPr/>
        </p:nvSpPr>
        <p:spPr>
          <a:xfrm>
            <a:off x="1063744" y="1989133"/>
            <a:ext cx="612694" cy="523193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BD4E9FFA-5A9F-4DAA-82A1-4434570AF593}"/>
              </a:ext>
            </a:extLst>
          </p:cNvPr>
          <p:cNvSpPr/>
          <p:nvPr/>
        </p:nvSpPr>
        <p:spPr>
          <a:xfrm>
            <a:off x="3156374" y="1470513"/>
            <a:ext cx="2415228" cy="8675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Infração penal sem violência ou grave ameaça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63DE74AC-DCEC-46A2-BB89-2A54B1DA6F0D}"/>
              </a:ext>
            </a:extLst>
          </p:cNvPr>
          <p:cNvSpPr/>
          <p:nvPr/>
        </p:nvSpPr>
        <p:spPr>
          <a:xfrm>
            <a:off x="3196201" y="2584499"/>
            <a:ext cx="2415228" cy="8675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Pena mínima inferior a 4 anos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F23654A2-5ACD-47B5-846F-B9827C9DE418}"/>
              </a:ext>
            </a:extLst>
          </p:cNvPr>
          <p:cNvSpPr/>
          <p:nvPr/>
        </p:nvSpPr>
        <p:spPr>
          <a:xfrm>
            <a:off x="3196201" y="3698485"/>
            <a:ext cx="2415228" cy="8675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Confissão formal e circunstanciada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E9879768-7748-49AD-A6A7-6460FFD22050}"/>
              </a:ext>
            </a:extLst>
          </p:cNvPr>
          <p:cNvSpPr/>
          <p:nvPr/>
        </p:nvSpPr>
        <p:spPr>
          <a:xfrm>
            <a:off x="3196201" y="4856073"/>
            <a:ext cx="2415228" cy="8675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Adequação à finalidade preventiva e retributiva </a:t>
            </a: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8C140211-1587-4065-A269-1E71ECA3FE52}"/>
              </a:ext>
            </a:extLst>
          </p:cNvPr>
          <p:cNvSpPr/>
          <p:nvPr/>
        </p:nvSpPr>
        <p:spPr>
          <a:xfrm>
            <a:off x="6262247" y="1505450"/>
            <a:ext cx="2661696" cy="8259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Não ser cabível a transação </a:t>
            </a:r>
          </a:p>
          <a:p>
            <a:pPr algn="ctr"/>
            <a:r>
              <a:rPr lang="pt-BR" b="1" dirty="0"/>
              <a:t>Art. 28, §2º, I, CPP</a:t>
            </a: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84965A26-D48F-4960-A49A-CC2CD0598CA2}"/>
              </a:ext>
            </a:extLst>
          </p:cNvPr>
          <p:cNvSpPr/>
          <p:nvPr/>
        </p:nvSpPr>
        <p:spPr>
          <a:xfrm>
            <a:off x="6262247" y="2415826"/>
            <a:ext cx="2663788" cy="6529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Não ser reincidente</a:t>
            </a:r>
          </a:p>
          <a:p>
            <a:pPr algn="ctr"/>
            <a:r>
              <a:rPr lang="pt-BR" b="1" dirty="0"/>
              <a:t>(art. 28,§2º, II, CPP)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F250FB2E-8F64-48F2-AAB3-3507D87CCE89}"/>
              </a:ext>
            </a:extLst>
          </p:cNvPr>
          <p:cNvSpPr/>
          <p:nvPr/>
        </p:nvSpPr>
        <p:spPr>
          <a:xfrm>
            <a:off x="6262247" y="3213738"/>
            <a:ext cx="2663790" cy="115088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Não se tratar de prática habitual, reiterada ou profissional</a:t>
            </a:r>
          </a:p>
          <a:p>
            <a:pPr algn="ctr"/>
            <a:r>
              <a:rPr lang="pt-BR" b="1" dirty="0"/>
              <a:t>(art. 28,§2º, II, CPP)</a:t>
            </a: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719A54E3-322A-40FE-B6FD-7706F4D1BB4C}"/>
              </a:ext>
            </a:extLst>
          </p:cNvPr>
          <p:cNvSpPr/>
          <p:nvPr/>
        </p:nvSpPr>
        <p:spPr>
          <a:xfrm>
            <a:off x="6262247" y="4472036"/>
            <a:ext cx="2663790" cy="115088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Não ter sido beneficiado com acordos – 5 anos</a:t>
            </a:r>
          </a:p>
          <a:p>
            <a:pPr algn="ctr"/>
            <a:r>
              <a:rPr lang="pt-BR" b="1" dirty="0"/>
              <a:t>(art. 28,§2º, III, CPP)</a:t>
            </a:r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1E65AD00-368D-4C3E-B042-55AB9EF4019D}"/>
              </a:ext>
            </a:extLst>
          </p:cNvPr>
          <p:cNvSpPr/>
          <p:nvPr/>
        </p:nvSpPr>
        <p:spPr>
          <a:xfrm>
            <a:off x="6262246" y="5761930"/>
            <a:ext cx="2663789" cy="8675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Crimes de violência doméstica</a:t>
            </a: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C876180B-29CA-422A-8D09-705B40BF9A5E}"/>
              </a:ext>
            </a:extLst>
          </p:cNvPr>
          <p:cNvSpPr/>
          <p:nvPr/>
        </p:nvSpPr>
        <p:spPr>
          <a:xfrm>
            <a:off x="3179430" y="5860896"/>
            <a:ext cx="2415228" cy="8675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Acordo escrito e firmado pelas partes</a:t>
            </a:r>
          </a:p>
        </p:txBody>
      </p:sp>
    </p:spTree>
    <p:extLst>
      <p:ext uri="{BB962C8B-B14F-4D97-AF65-F5344CB8AC3E}">
        <p14:creationId xmlns:p14="http://schemas.microsoft.com/office/powerpoint/2010/main" val="176306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5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5" grpId="0" animBg="1"/>
      <p:bldP spid="27" grpId="0" animBg="1"/>
      <p:bldP spid="28" grpId="0" animBg="1"/>
      <p:bldP spid="29" grpId="0" animBg="1"/>
      <p:bldP spid="3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>
            <a:extLst>
              <a:ext uri="{FF2B5EF4-FFF2-40B4-BE49-F238E27FC236}">
                <a16:creationId xmlns:a16="http://schemas.microsoft.com/office/drawing/2014/main" id="{36926CC6-96ED-47BA-ABA0-C0C616CECA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092" y="0"/>
            <a:ext cx="9200542" cy="6858324"/>
          </a:xfrm>
          <a:prstGeom prst="rect">
            <a:avLst/>
          </a:prstGeom>
          <a:noFill/>
          <a:effectLst>
            <a:outerShdw blurRad="520700" dist="50800" dir="5400000" algn="ctr" rotWithShape="0">
              <a:schemeClr val="tx1">
                <a:lumMod val="50000"/>
                <a:lumOff val="50000"/>
                <a:alpha val="34000"/>
              </a:schemeClr>
            </a:outerShdw>
            <a:softEdge rad="127000"/>
          </a:effectLst>
        </p:spPr>
      </p:pic>
      <p:sp>
        <p:nvSpPr>
          <p:cNvPr id="5" name="Elipse 4">
            <a:extLst>
              <a:ext uri="{FF2B5EF4-FFF2-40B4-BE49-F238E27FC236}">
                <a16:creationId xmlns:a16="http://schemas.microsoft.com/office/drawing/2014/main" id="{7BE3E310-DB5C-4E86-A22F-96EBBB5F3D08}"/>
              </a:ext>
            </a:extLst>
          </p:cNvPr>
          <p:cNvSpPr/>
          <p:nvPr/>
        </p:nvSpPr>
        <p:spPr>
          <a:xfrm>
            <a:off x="2906105" y="2604242"/>
            <a:ext cx="2952328" cy="1727771"/>
          </a:xfrm>
          <a:prstGeom prst="ellipse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/>
              <a:t>Acordo de não persecução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18BF529F-A6A0-40FF-BF5B-D878C0353D1A}"/>
              </a:ext>
            </a:extLst>
          </p:cNvPr>
          <p:cNvSpPr/>
          <p:nvPr/>
        </p:nvSpPr>
        <p:spPr>
          <a:xfrm>
            <a:off x="323528" y="1548578"/>
            <a:ext cx="3333412" cy="14184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Reparar o dano ou restituir a coisa </a:t>
            </a:r>
          </a:p>
          <a:p>
            <a:pPr algn="ctr"/>
            <a:r>
              <a:rPr lang="pt-BR" b="1" dirty="0"/>
              <a:t>Art. 28-A, I, CPP</a:t>
            </a:r>
          </a:p>
        </p:txBody>
      </p:sp>
      <p:sp>
        <p:nvSpPr>
          <p:cNvPr id="3" name="Balão de Pensamento: Nuvem 2">
            <a:extLst>
              <a:ext uri="{FF2B5EF4-FFF2-40B4-BE49-F238E27FC236}">
                <a16:creationId xmlns:a16="http://schemas.microsoft.com/office/drawing/2014/main" id="{F68E2B5D-DDCB-4726-BD0B-4E23F8F231F4}"/>
              </a:ext>
            </a:extLst>
          </p:cNvPr>
          <p:cNvSpPr/>
          <p:nvPr/>
        </p:nvSpPr>
        <p:spPr>
          <a:xfrm>
            <a:off x="1544434" y="503530"/>
            <a:ext cx="2664296" cy="1098412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Percepção holística do conflito penal 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DEDD3846-0770-404A-8D7C-CAC64E55DEEF}"/>
              </a:ext>
            </a:extLst>
          </p:cNvPr>
          <p:cNvSpPr/>
          <p:nvPr/>
        </p:nvSpPr>
        <p:spPr>
          <a:xfrm>
            <a:off x="5220073" y="1601942"/>
            <a:ext cx="3333412" cy="14184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Renunciar a instrumentos, produtos ou proventos </a:t>
            </a:r>
          </a:p>
          <a:p>
            <a:pPr algn="ctr"/>
            <a:r>
              <a:rPr lang="pt-BR" b="1" dirty="0"/>
              <a:t>Art. 28-A, II, CPP</a:t>
            </a:r>
          </a:p>
        </p:txBody>
      </p:sp>
      <p:sp>
        <p:nvSpPr>
          <p:cNvPr id="9" name="Balão de Pensamento: Nuvem 8">
            <a:extLst>
              <a:ext uri="{FF2B5EF4-FFF2-40B4-BE49-F238E27FC236}">
                <a16:creationId xmlns:a16="http://schemas.microsoft.com/office/drawing/2014/main" id="{76A29DB2-6D4F-453E-A187-9ACD4775CB85}"/>
              </a:ext>
            </a:extLst>
          </p:cNvPr>
          <p:cNvSpPr/>
          <p:nvPr/>
        </p:nvSpPr>
        <p:spPr>
          <a:xfrm>
            <a:off x="5813666" y="604404"/>
            <a:ext cx="2664296" cy="1098412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Eficiência da persecução 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471E7399-FC6C-4179-BA4A-0E1196A1A3C4}"/>
              </a:ext>
            </a:extLst>
          </p:cNvPr>
          <p:cNvSpPr/>
          <p:nvPr/>
        </p:nvSpPr>
        <p:spPr>
          <a:xfrm>
            <a:off x="5772560" y="4839339"/>
            <a:ext cx="3293229" cy="14184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Prestação de serviços à comunidade ou entidades</a:t>
            </a:r>
          </a:p>
          <a:p>
            <a:pPr algn="ctr"/>
            <a:r>
              <a:rPr lang="pt-BR" b="1" dirty="0"/>
              <a:t>Art. 28-A, III, CPP</a:t>
            </a:r>
          </a:p>
        </p:txBody>
      </p:sp>
      <p:sp>
        <p:nvSpPr>
          <p:cNvPr id="12" name="Balão de Pensamento: Nuvem 11">
            <a:extLst>
              <a:ext uri="{FF2B5EF4-FFF2-40B4-BE49-F238E27FC236}">
                <a16:creationId xmlns:a16="http://schemas.microsoft.com/office/drawing/2014/main" id="{1D0921FC-E658-45B2-8C13-913A0D6A1723}"/>
              </a:ext>
            </a:extLst>
          </p:cNvPr>
          <p:cNvSpPr/>
          <p:nvPr/>
        </p:nvSpPr>
        <p:spPr>
          <a:xfrm>
            <a:off x="6200645" y="3698740"/>
            <a:ext cx="2664296" cy="1098412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Redução de 1/3 a 2/3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2B514120-D3B3-45B1-81B6-450A05FD1D04}"/>
              </a:ext>
            </a:extLst>
          </p:cNvPr>
          <p:cNvSpPr/>
          <p:nvPr/>
        </p:nvSpPr>
        <p:spPr>
          <a:xfrm>
            <a:off x="2845444" y="4843466"/>
            <a:ext cx="2848905" cy="14184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Prestação pecuniária</a:t>
            </a:r>
          </a:p>
          <a:p>
            <a:pPr algn="ctr"/>
            <a:r>
              <a:rPr lang="pt-BR" b="1" dirty="0"/>
              <a:t>Art. 28-A, IV, CPP</a:t>
            </a:r>
          </a:p>
          <a:p>
            <a:pPr algn="ctr"/>
            <a:r>
              <a:rPr lang="pt-BR" b="1" dirty="0"/>
              <a:t>Art. 45, CP</a:t>
            </a:r>
          </a:p>
          <a:p>
            <a:pPr algn="ctr"/>
            <a:endParaRPr lang="pt-BR" b="1" dirty="0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25938A40-87EF-463A-AB8D-9B38F4921D70}"/>
              </a:ext>
            </a:extLst>
          </p:cNvPr>
          <p:cNvSpPr/>
          <p:nvPr/>
        </p:nvSpPr>
        <p:spPr>
          <a:xfrm>
            <a:off x="190364" y="3814983"/>
            <a:ext cx="2848905" cy="14184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Condição especial</a:t>
            </a:r>
          </a:p>
          <a:p>
            <a:pPr algn="ctr"/>
            <a:r>
              <a:rPr lang="pt-BR" b="1" dirty="0"/>
              <a:t>Proporcional e compatível </a:t>
            </a:r>
          </a:p>
          <a:p>
            <a:pPr algn="ctr"/>
            <a:r>
              <a:rPr lang="pt-BR" b="1" dirty="0"/>
              <a:t>Art. 28-A, IV,CPP</a:t>
            </a:r>
          </a:p>
        </p:txBody>
      </p:sp>
    </p:spTree>
    <p:extLst>
      <p:ext uri="{BB962C8B-B14F-4D97-AF65-F5344CB8AC3E}">
        <p14:creationId xmlns:p14="http://schemas.microsoft.com/office/powerpoint/2010/main" val="23946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3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>
            <a:extLst>
              <a:ext uri="{FF2B5EF4-FFF2-40B4-BE49-F238E27FC236}">
                <a16:creationId xmlns:a16="http://schemas.microsoft.com/office/drawing/2014/main" id="{29E7E5B8-7162-457D-8E1F-475CAA0B4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092" y="0"/>
            <a:ext cx="9200542" cy="6858324"/>
          </a:xfrm>
          <a:prstGeom prst="rect">
            <a:avLst/>
          </a:prstGeom>
          <a:noFill/>
          <a:effectLst>
            <a:outerShdw blurRad="520700" dist="50800" dir="5400000" algn="ctr" rotWithShape="0">
              <a:schemeClr val="tx1">
                <a:lumMod val="50000"/>
                <a:lumOff val="50000"/>
                <a:alpha val="34000"/>
              </a:schemeClr>
            </a:outerShdw>
            <a:softEdge rad="127000"/>
          </a:effectLst>
        </p:spPr>
      </p:pic>
      <p:pic>
        <p:nvPicPr>
          <p:cNvPr id="7" name="Gráfico 6" descr="Aperto de mão">
            <a:extLst>
              <a:ext uri="{FF2B5EF4-FFF2-40B4-BE49-F238E27FC236}">
                <a16:creationId xmlns:a16="http://schemas.microsoft.com/office/drawing/2014/main" id="{BB2A1D14-1D1D-42DD-9213-BE36336913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5536" y="332656"/>
            <a:ext cx="1728192" cy="1728192"/>
          </a:xfrm>
          <a:prstGeom prst="rect">
            <a:avLst/>
          </a:prstGeom>
        </p:spPr>
      </p:pic>
      <p:sp>
        <p:nvSpPr>
          <p:cNvPr id="8" name="Seta: para Baixo 7">
            <a:extLst>
              <a:ext uri="{FF2B5EF4-FFF2-40B4-BE49-F238E27FC236}">
                <a16:creationId xmlns:a16="http://schemas.microsoft.com/office/drawing/2014/main" id="{333E795E-B6EF-4441-B779-932D9BEE12B0}"/>
              </a:ext>
            </a:extLst>
          </p:cNvPr>
          <p:cNvSpPr/>
          <p:nvPr/>
        </p:nvSpPr>
        <p:spPr>
          <a:xfrm>
            <a:off x="1017316" y="2376462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ED5D124-03C4-4BA2-81B8-F86CEF274124}"/>
              </a:ext>
            </a:extLst>
          </p:cNvPr>
          <p:cNvSpPr txBox="1"/>
          <p:nvPr/>
        </p:nvSpPr>
        <p:spPr>
          <a:xfrm>
            <a:off x="179512" y="178762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Não intervenção do juiz </a:t>
            </a:r>
          </a:p>
        </p:txBody>
      </p:sp>
      <p:pic>
        <p:nvPicPr>
          <p:cNvPr id="11" name="Gráfico 10" descr="Contrato">
            <a:extLst>
              <a:ext uri="{FF2B5EF4-FFF2-40B4-BE49-F238E27FC236}">
                <a16:creationId xmlns:a16="http://schemas.microsoft.com/office/drawing/2014/main" id="{8F8AB5C1-B176-41AB-A9B2-2D7FEA90835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3568" y="3140968"/>
            <a:ext cx="1152128" cy="1152128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E4E41DAA-202A-4B32-B088-0DD6815934F1}"/>
              </a:ext>
            </a:extLst>
          </p:cNvPr>
          <p:cNvSpPr txBox="1"/>
          <p:nvPr/>
        </p:nvSpPr>
        <p:spPr>
          <a:xfrm>
            <a:off x="179512" y="4472768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Documento escrito e firmado pelas partes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10C513B2-ED12-44FB-98FA-C221E641C4FF}"/>
              </a:ext>
            </a:extLst>
          </p:cNvPr>
          <p:cNvSpPr txBox="1"/>
          <p:nvPr/>
        </p:nvSpPr>
        <p:spPr>
          <a:xfrm>
            <a:off x="2152669" y="548680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Ministério Público</a:t>
            </a:r>
          </a:p>
          <a:p>
            <a:r>
              <a:rPr lang="pt-BR" b="1" dirty="0"/>
              <a:t>Investigado</a:t>
            </a:r>
          </a:p>
          <a:p>
            <a:r>
              <a:rPr lang="pt-BR" b="1" dirty="0"/>
              <a:t>Defensor </a:t>
            </a:r>
          </a:p>
        </p:txBody>
      </p:sp>
      <p:sp>
        <p:nvSpPr>
          <p:cNvPr id="14" name="Seta: para a Direita 13">
            <a:extLst>
              <a:ext uri="{FF2B5EF4-FFF2-40B4-BE49-F238E27FC236}">
                <a16:creationId xmlns:a16="http://schemas.microsoft.com/office/drawing/2014/main" id="{C0C6E96C-4ABA-4172-8B2D-08551647378B}"/>
              </a:ext>
            </a:extLst>
          </p:cNvPr>
          <p:cNvSpPr/>
          <p:nvPr/>
        </p:nvSpPr>
        <p:spPr>
          <a:xfrm>
            <a:off x="2020916" y="3545506"/>
            <a:ext cx="54712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Gráfico 15" descr="Juiz">
            <a:extLst>
              <a:ext uri="{FF2B5EF4-FFF2-40B4-BE49-F238E27FC236}">
                <a16:creationId xmlns:a16="http://schemas.microsoft.com/office/drawing/2014/main" id="{3788B9E3-9C95-47E8-A4B9-EA202091407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47597" y="3020380"/>
            <a:ext cx="1393304" cy="1393304"/>
          </a:xfrm>
          <a:prstGeom prst="rect">
            <a:avLst/>
          </a:prstGeom>
        </p:spPr>
      </p:pic>
      <p:sp>
        <p:nvSpPr>
          <p:cNvPr id="17" name="CaixaDeTexto 16">
            <a:extLst>
              <a:ext uri="{FF2B5EF4-FFF2-40B4-BE49-F238E27FC236}">
                <a16:creationId xmlns:a16="http://schemas.microsoft.com/office/drawing/2014/main" id="{3BBE48B2-BF5D-4135-8897-135989314166}"/>
              </a:ext>
            </a:extLst>
          </p:cNvPr>
          <p:cNvSpPr txBox="1"/>
          <p:nvPr/>
        </p:nvSpPr>
        <p:spPr>
          <a:xfrm>
            <a:off x="2719822" y="4509120"/>
            <a:ext cx="1868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Juiz de garantias 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225FD5D2-049E-4DF4-B20E-2B2475614BBD}"/>
              </a:ext>
            </a:extLst>
          </p:cNvPr>
          <p:cNvSpPr txBox="1"/>
          <p:nvPr/>
        </p:nvSpPr>
        <p:spPr>
          <a:xfrm>
            <a:off x="2702890" y="5034288"/>
            <a:ext cx="1636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Juiz natural </a:t>
            </a:r>
          </a:p>
        </p:txBody>
      </p:sp>
      <p:pic>
        <p:nvPicPr>
          <p:cNvPr id="3076" name="Picture 4" descr="Juízes na ilustração de audiência do tribunal. procurador e secretária mulher ou assessor Vetor grátis">
            <a:extLst>
              <a:ext uri="{FF2B5EF4-FFF2-40B4-BE49-F238E27FC236}">
                <a16:creationId xmlns:a16="http://schemas.microsoft.com/office/drawing/2014/main" id="{9C359246-F036-4AA9-AF17-41033EC3C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448" y="2317679"/>
            <a:ext cx="3486390" cy="1988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Seta: para a Direita 21">
            <a:extLst>
              <a:ext uri="{FF2B5EF4-FFF2-40B4-BE49-F238E27FC236}">
                <a16:creationId xmlns:a16="http://schemas.microsoft.com/office/drawing/2014/main" id="{6EC07770-9DAF-4AA2-99EC-536837125222}"/>
              </a:ext>
            </a:extLst>
          </p:cNvPr>
          <p:cNvSpPr/>
          <p:nvPr/>
        </p:nvSpPr>
        <p:spPr>
          <a:xfrm>
            <a:off x="4252895" y="3515816"/>
            <a:ext cx="54712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24A5F8BC-D2C6-429D-901E-735445263A9C}"/>
              </a:ext>
            </a:extLst>
          </p:cNvPr>
          <p:cNvSpPr txBox="1"/>
          <p:nvPr/>
        </p:nvSpPr>
        <p:spPr>
          <a:xfrm>
            <a:off x="4824295" y="4472768"/>
            <a:ext cx="3852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Audiência – oitiva do investigado  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2015E9B5-2693-44BA-9376-F54169503B78}"/>
              </a:ext>
            </a:extLst>
          </p:cNvPr>
          <p:cNvSpPr txBox="1"/>
          <p:nvPr/>
        </p:nvSpPr>
        <p:spPr>
          <a:xfrm>
            <a:off x="5680283" y="4931876"/>
            <a:ext cx="2376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Controle judicial 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179395B1-9FC9-4BDA-9848-8C834794E108}"/>
              </a:ext>
            </a:extLst>
          </p:cNvPr>
          <p:cNvSpPr txBox="1"/>
          <p:nvPr/>
        </p:nvSpPr>
        <p:spPr>
          <a:xfrm>
            <a:off x="4672170" y="563206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Legalidade – pressupostos e requisitos 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16ADA8AB-3D13-48B9-AACD-061A5C243F14}"/>
              </a:ext>
            </a:extLst>
          </p:cNvPr>
          <p:cNvSpPr txBox="1"/>
          <p:nvPr/>
        </p:nvSpPr>
        <p:spPr>
          <a:xfrm>
            <a:off x="4588241" y="6001396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Voluntariedade </a:t>
            </a:r>
          </a:p>
        </p:txBody>
      </p:sp>
      <p:sp>
        <p:nvSpPr>
          <p:cNvPr id="25" name="Balão de Pensamento: Nuvem 24">
            <a:extLst>
              <a:ext uri="{FF2B5EF4-FFF2-40B4-BE49-F238E27FC236}">
                <a16:creationId xmlns:a16="http://schemas.microsoft.com/office/drawing/2014/main" id="{3AF0355C-49C5-4D60-BF3C-9D75968A838C}"/>
              </a:ext>
            </a:extLst>
          </p:cNvPr>
          <p:cNvSpPr/>
          <p:nvPr/>
        </p:nvSpPr>
        <p:spPr>
          <a:xfrm>
            <a:off x="4240901" y="287696"/>
            <a:ext cx="2491339" cy="1137816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Recusa do MP</a:t>
            </a:r>
          </a:p>
          <a:p>
            <a:pPr algn="ctr"/>
            <a:r>
              <a:rPr lang="pt-BR" b="1" dirty="0">
                <a:solidFill>
                  <a:schemeClr val="bg1"/>
                </a:solidFill>
              </a:rPr>
              <a:t>investigado</a:t>
            </a:r>
          </a:p>
          <a:p>
            <a:pPr algn="ctr"/>
            <a:r>
              <a:rPr lang="pt-BR" b="1" dirty="0">
                <a:solidFill>
                  <a:schemeClr val="bg1"/>
                </a:solidFill>
              </a:rPr>
              <a:t>Art. 28, CPP</a:t>
            </a:r>
          </a:p>
        </p:txBody>
      </p:sp>
      <p:pic>
        <p:nvPicPr>
          <p:cNvPr id="30" name="Gráfico 29" descr="Megafone1">
            <a:extLst>
              <a:ext uri="{FF2B5EF4-FFF2-40B4-BE49-F238E27FC236}">
                <a16:creationId xmlns:a16="http://schemas.microsoft.com/office/drawing/2014/main" id="{253DBB9C-67EE-4709-BF6A-F92292C7B2B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716454" y="280335"/>
            <a:ext cx="914400" cy="914400"/>
          </a:xfrm>
          <a:prstGeom prst="rect">
            <a:avLst/>
          </a:prstGeom>
        </p:spPr>
      </p:pic>
      <p:sp>
        <p:nvSpPr>
          <p:cNvPr id="32" name="Retângulo 31">
            <a:extLst>
              <a:ext uri="{FF2B5EF4-FFF2-40B4-BE49-F238E27FC236}">
                <a16:creationId xmlns:a16="http://schemas.microsoft.com/office/drawing/2014/main" id="{7177E0DB-B1EA-49D3-B36F-47FCAAFED838}"/>
              </a:ext>
            </a:extLst>
          </p:cNvPr>
          <p:cNvSpPr/>
          <p:nvPr/>
        </p:nvSpPr>
        <p:spPr>
          <a:xfrm>
            <a:off x="6851643" y="1152629"/>
            <a:ext cx="1872208" cy="4993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Estrutura acusatória </a:t>
            </a:r>
          </a:p>
        </p:txBody>
      </p:sp>
    </p:spTree>
    <p:extLst>
      <p:ext uri="{BB962C8B-B14F-4D97-AF65-F5344CB8AC3E}">
        <p14:creationId xmlns:p14="http://schemas.microsoft.com/office/powerpoint/2010/main" val="118557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13" grpId="0"/>
      <p:bldP spid="14" grpId="0" animBg="1"/>
      <p:bldP spid="17" grpId="0"/>
      <p:bldP spid="18" grpId="0"/>
      <p:bldP spid="22" grpId="0" animBg="1"/>
      <p:bldP spid="19" grpId="0"/>
      <p:bldP spid="21" grpId="0"/>
      <p:bldP spid="24" grpId="0"/>
      <p:bldP spid="27" grpId="0"/>
      <p:bldP spid="25" grpId="0" animBg="1"/>
      <p:bldP spid="3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>
            <a:extLst>
              <a:ext uri="{FF2B5EF4-FFF2-40B4-BE49-F238E27FC236}">
                <a16:creationId xmlns:a16="http://schemas.microsoft.com/office/drawing/2014/main" id="{02FC0478-5414-4A6C-ABAF-99C8099F80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092" y="0"/>
            <a:ext cx="9200542" cy="6858324"/>
          </a:xfrm>
          <a:prstGeom prst="rect">
            <a:avLst/>
          </a:prstGeom>
          <a:noFill/>
          <a:effectLst>
            <a:outerShdw blurRad="520700" dist="50800" dir="5400000" algn="ctr" rotWithShape="0">
              <a:schemeClr val="tx1">
                <a:lumMod val="50000"/>
                <a:lumOff val="50000"/>
                <a:alpha val="34000"/>
              </a:schemeClr>
            </a:outerShdw>
            <a:softEdge rad="127000"/>
          </a:effectLst>
        </p:spPr>
      </p:pic>
      <p:pic>
        <p:nvPicPr>
          <p:cNvPr id="4" name="Picture 4" descr="Juízes na ilustração de audiência do tribunal. procurador e secretária mulher ou assessor Vetor grátis">
            <a:extLst>
              <a:ext uri="{FF2B5EF4-FFF2-40B4-BE49-F238E27FC236}">
                <a16:creationId xmlns:a16="http://schemas.microsoft.com/office/drawing/2014/main" id="{4F91D844-2886-47E8-85C8-15101EE23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88640"/>
            <a:ext cx="3486390" cy="1988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eta: para Baixo 4">
            <a:extLst>
              <a:ext uri="{FF2B5EF4-FFF2-40B4-BE49-F238E27FC236}">
                <a16:creationId xmlns:a16="http://schemas.microsoft.com/office/drawing/2014/main" id="{D6764C6E-1254-47DE-80CB-5068828F52C9}"/>
              </a:ext>
            </a:extLst>
          </p:cNvPr>
          <p:cNvSpPr/>
          <p:nvPr/>
        </p:nvSpPr>
        <p:spPr>
          <a:xfrm>
            <a:off x="1475656" y="2348880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D5A2A0B-A765-48D2-8012-3EA2FF417FEE}"/>
              </a:ext>
            </a:extLst>
          </p:cNvPr>
          <p:cNvSpPr txBox="1"/>
          <p:nvPr/>
        </p:nvSpPr>
        <p:spPr>
          <a:xfrm>
            <a:off x="745864" y="287784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Homologação </a:t>
            </a:r>
          </a:p>
        </p:txBody>
      </p:sp>
      <p:sp>
        <p:nvSpPr>
          <p:cNvPr id="7" name="Seta: para Baixo 6">
            <a:extLst>
              <a:ext uri="{FF2B5EF4-FFF2-40B4-BE49-F238E27FC236}">
                <a16:creationId xmlns:a16="http://schemas.microsoft.com/office/drawing/2014/main" id="{43A6B29B-4069-4CA0-9BAC-1D1C257921AC}"/>
              </a:ext>
            </a:extLst>
          </p:cNvPr>
          <p:cNvSpPr/>
          <p:nvPr/>
        </p:nvSpPr>
        <p:spPr>
          <a:xfrm>
            <a:off x="1475656" y="3403598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2B69FF8-7A4C-4735-B3DE-52F69C4319BD}"/>
              </a:ext>
            </a:extLst>
          </p:cNvPr>
          <p:cNvSpPr txBox="1"/>
          <p:nvPr/>
        </p:nvSpPr>
        <p:spPr>
          <a:xfrm>
            <a:off x="251520" y="405503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MP – início da execução  </a:t>
            </a:r>
          </a:p>
        </p:txBody>
      </p:sp>
      <p:sp>
        <p:nvSpPr>
          <p:cNvPr id="9" name="Seta: para Baixo 8">
            <a:extLst>
              <a:ext uri="{FF2B5EF4-FFF2-40B4-BE49-F238E27FC236}">
                <a16:creationId xmlns:a16="http://schemas.microsoft.com/office/drawing/2014/main" id="{4F108A50-4D65-481B-A3AB-16B54DD68FE7}"/>
              </a:ext>
            </a:extLst>
          </p:cNvPr>
          <p:cNvSpPr/>
          <p:nvPr/>
        </p:nvSpPr>
        <p:spPr>
          <a:xfrm>
            <a:off x="1475656" y="4498050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Gráfico 9" descr="Juiz">
            <a:extLst>
              <a:ext uri="{FF2B5EF4-FFF2-40B4-BE49-F238E27FC236}">
                <a16:creationId xmlns:a16="http://schemas.microsoft.com/office/drawing/2014/main" id="{FC57A7F6-EBDB-4870-BE64-D9D3374C91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21320" y="5075794"/>
            <a:ext cx="1393304" cy="1393304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10317922-30C3-40EB-B4E9-D583A858F255}"/>
              </a:ext>
            </a:extLst>
          </p:cNvPr>
          <p:cNvSpPr txBox="1"/>
          <p:nvPr/>
        </p:nvSpPr>
        <p:spPr>
          <a:xfrm>
            <a:off x="205804" y="635812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Juiz da execução </a:t>
            </a:r>
          </a:p>
        </p:txBody>
      </p:sp>
      <p:sp>
        <p:nvSpPr>
          <p:cNvPr id="12" name="Seta: para a Direita 11">
            <a:extLst>
              <a:ext uri="{FF2B5EF4-FFF2-40B4-BE49-F238E27FC236}">
                <a16:creationId xmlns:a16="http://schemas.microsoft.com/office/drawing/2014/main" id="{4B759866-16C6-48D2-98BF-565A88CFAF23}"/>
              </a:ext>
            </a:extLst>
          </p:cNvPr>
          <p:cNvSpPr/>
          <p:nvPr/>
        </p:nvSpPr>
        <p:spPr>
          <a:xfrm>
            <a:off x="2388902" y="5021893"/>
            <a:ext cx="6023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1903EF37-20DA-45FF-B53D-442BE13681EB}"/>
              </a:ext>
            </a:extLst>
          </p:cNvPr>
          <p:cNvSpPr txBox="1"/>
          <p:nvPr/>
        </p:nvSpPr>
        <p:spPr>
          <a:xfrm>
            <a:off x="2267744" y="285293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Suspensão do prazo prescricional </a:t>
            </a:r>
          </a:p>
          <a:p>
            <a:pPr algn="ctr"/>
            <a:r>
              <a:rPr lang="pt-BR" b="1" dirty="0"/>
              <a:t>(art. 116, IV, CP)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2B5EB47E-6C27-49B3-B022-EE0638CB8B50}"/>
              </a:ext>
            </a:extLst>
          </p:cNvPr>
          <p:cNvSpPr txBox="1"/>
          <p:nvPr/>
        </p:nvSpPr>
        <p:spPr>
          <a:xfrm>
            <a:off x="3240004" y="507579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Acordo cumprido </a:t>
            </a:r>
          </a:p>
        </p:txBody>
      </p:sp>
      <p:sp>
        <p:nvSpPr>
          <p:cNvPr id="15" name="Seta: para a Direita 14">
            <a:extLst>
              <a:ext uri="{FF2B5EF4-FFF2-40B4-BE49-F238E27FC236}">
                <a16:creationId xmlns:a16="http://schemas.microsoft.com/office/drawing/2014/main" id="{5177683E-1132-4444-A377-765A413C1C79}"/>
              </a:ext>
            </a:extLst>
          </p:cNvPr>
          <p:cNvSpPr/>
          <p:nvPr/>
        </p:nvSpPr>
        <p:spPr>
          <a:xfrm>
            <a:off x="5337260" y="5002106"/>
            <a:ext cx="6023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A545E25B-4834-40BA-B664-116DFBE33C7E}"/>
              </a:ext>
            </a:extLst>
          </p:cNvPr>
          <p:cNvSpPr txBox="1"/>
          <p:nvPr/>
        </p:nvSpPr>
        <p:spPr>
          <a:xfrm>
            <a:off x="6114174" y="4937294"/>
            <a:ext cx="2777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Extinção da punibilidade </a:t>
            </a:r>
          </a:p>
          <a:p>
            <a:pPr algn="ctr"/>
            <a:r>
              <a:rPr lang="pt-BR" b="1" dirty="0"/>
              <a:t>(art. 28-A, §13, CPP)</a:t>
            </a:r>
          </a:p>
        </p:txBody>
      </p:sp>
      <p:sp>
        <p:nvSpPr>
          <p:cNvPr id="17" name="Seta: para a Direita 16">
            <a:extLst>
              <a:ext uri="{FF2B5EF4-FFF2-40B4-BE49-F238E27FC236}">
                <a16:creationId xmlns:a16="http://schemas.microsoft.com/office/drawing/2014/main" id="{CCD73550-51EA-49D9-BA34-99F8730A60CF}"/>
              </a:ext>
            </a:extLst>
          </p:cNvPr>
          <p:cNvSpPr/>
          <p:nvPr/>
        </p:nvSpPr>
        <p:spPr>
          <a:xfrm>
            <a:off x="2383915" y="5871327"/>
            <a:ext cx="6023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E972EFB7-430D-4731-9C27-B539C07B9060}"/>
              </a:ext>
            </a:extLst>
          </p:cNvPr>
          <p:cNvSpPr txBox="1"/>
          <p:nvPr/>
        </p:nvSpPr>
        <p:spPr>
          <a:xfrm>
            <a:off x="3195430" y="5925132"/>
            <a:ext cx="2456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Acordo descumprido</a:t>
            </a:r>
          </a:p>
        </p:txBody>
      </p:sp>
      <p:sp>
        <p:nvSpPr>
          <p:cNvPr id="20" name="Seta: para a Direita 19">
            <a:extLst>
              <a:ext uri="{FF2B5EF4-FFF2-40B4-BE49-F238E27FC236}">
                <a16:creationId xmlns:a16="http://schemas.microsoft.com/office/drawing/2014/main" id="{F725559D-C733-4684-BD73-9DEFCA579348}"/>
              </a:ext>
            </a:extLst>
          </p:cNvPr>
          <p:cNvSpPr/>
          <p:nvPr/>
        </p:nvSpPr>
        <p:spPr>
          <a:xfrm>
            <a:off x="5349347" y="5917433"/>
            <a:ext cx="6023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B926EAD3-9A3B-4439-ABFC-5103C5AA10E8}"/>
              </a:ext>
            </a:extLst>
          </p:cNvPr>
          <p:cNvSpPr txBox="1"/>
          <p:nvPr/>
        </p:nvSpPr>
        <p:spPr>
          <a:xfrm>
            <a:off x="6066321" y="5885365"/>
            <a:ext cx="27770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Rescisão/oferta de denúncia</a:t>
            </a:r>
          </a:p>
          <a:p>
            <a:pPr algn="ctr"/>
            <a:r>
              <a:rPr lang="pt-BR" b="1" dirty="0"/>
              <a:t>(art. 28-A, §10, CPP)</a:t>
            </a:r>
          </a:p>
        </p:txBody>
      </p:sp>
    </p:spTree>
    <p:extLst>
      <p:ext uri="{BB962C8B-B14F-4D97-AF65-F5344CB8AC3E}">
        <p14:creationId xmlns:p14="http://schemas.microsoft.com/office/powerpoint/2010/main" val="415361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1" grpId="0"/>
      <p:bldP spid="12" grpId="0" animBg="1"/>
      <p:bldP spid="13" grpId="0"/>
      <p:bldP spid="15" grpId="0" animBg="1"/>
      <p:bldP spid="16" grpId="0"/>
      <p:bldP spid="17" grpId="0" animBg="1"/>
      <p:bldP spid="19" grpId="0"/>
      <p:bldP spid="20" grpId="0" animBg="1"/>
      <p:bldP spid="2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>
            <a:extLst>
              <a:ext uri="{FF2B5EF4-FFF2-40B4-BE49-F238E27FC236}">
                <a16:creationId xmlns:a16="http://schemas.microsoft.com/office/drawing/2014/main" id="{CB6A2781-17AF-453F-8ADC-BC5100BCD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271" y="-25564"/>
            <a:ext cx="9200542" cy="6858324"/>
          </a:xfrm>
          <a:prstGeom prst="rect">
            <a:avLst/>
          </a:prstGeom>
          <a:noFill/>
          <a:effectLst>
            <a:outerShdw blurRad="520700" dist="50800" dir="5400000" algn="ctr" rotWithShape="0">
              <a:schemeClr val="tx1">
                <a:lumMod val="50000"/>
                <a:lumOff val="50000"/>
                <a:alpha val="34000"/>
              </a:schemeClr>
            </a:outerShdw>
            <a:softEdge rad="127000"/>
          </a:effectLst>
        </p:spPr>
      </p:pic>
      <p:pic>
        <p:nvPicPr>
          <p:cNvPr id="4" name="Picture 4" descr="Juízes na ilustração de audiência do tribunal. procurador e secretária mulher ou assessor Vetor grátis">
            <a:extLst>
              <a:ext uri="{FF2B5EF4-FFF2-40B4-BE49-F238E27FC236}">
                <a16:creationId xmlns:a16="http://schemas.microsoft.com/office/drawing/2014/main" id="{9D6863BF-05DE-4B62-9538-4130D98C5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88640"/>
            <a:ext cx="3486390" cy="1988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eta: para Baixo 4">
            <a:extLst>
              <a:ext uri="{FF2B5EF4-FFF2-40B4-BE49-F238E27FC236}">
                <a16:creationId xmlns:a16="http://schemas.microsoft.com/office/drawing/2014/main" id="{6E0B454F-2D41-4F64-9E10-AB9DA72D1356}"/>
              </a:ext>
            </a:extLst>
          </p:cNvPr>
          <p:cNvSpPr/>
          <p:nvPr/>
        </p:nvSpPr>
        <p:spPr>
          <a:xfrm>
            <a:off x="1475656" y="2348880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DD3BDB8-96B8-4CF0-92E6-3AB3254B686E}"/>
              </a:ext>
            </a:extLst>
          </p:cNvPr>
          <p:cNvSpPr txBox="1"/>
          <p:nvPr/>
        </p:nvSpPr>
        <p:spPr>
          <a:xfrm>
            <a:off x="745864" y="287784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Devolução para ajuste </a:t>
            </a:r>
          </a:p>
        </p:txBody>
      </p:sp>
      <p:sp>
        <p:nvSpPr>
          <p:cNvPr id="7" name="Seta: para a Direita 6">
            <a:extLst>
              <a:ext uri="{FF2B5EF4-FFF2-40B4-BE49-F238E27FC236}">
                <a16:creationId xmlns:a16="http://schemas.microsoft.com/office/drawing/2014/main" id="{26C74D8E-8B68-457C-A993-09036B382F11}"/>
              </a:ext>
            </a:extLst>
          </p:cNvPr>
          <p:cNvSpPr/>
          <p:nvPr/>
        </p:nvSpPr>
        <p:spPr>
          <a:xfrm>
            <a:off x="2987824" y="4084918"/>
            <a:ext cx="6023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3B214F5-13DC-404E-86F8-CBEBB4E6FA64}"/>
              </a:ext>
            </a:extLst>
          </p:cNvPr>
          <p:cNvSpPr txBox="1"/>
          <p:nvPr/>
        </p:nvSpPr>
        <p:spPr>
          <a:xfrm>
            <a:off x="3995936" y="3757786"/>
            <a:ext cx="2118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Recurso em sentido estrito</a:t>
            </a:r>
          </a:p>
          <a:p>
            <a:pPr algn="ctr"/>
            <a:r>
              <a:rPr lang="pt-BR" b="1" dirty="0"/>
              <a:t>(art. 581, XXV, CPP)</a:t>
            </a:r>
          </a:p>
        </p:txBody>
      </p:sp>
      <p:sp>
        <p:nvSpPr>
          <p:cNvPr id="10" name="Seta: para Baixo 9">
            <a:extLst>
              <a:ext uri="{FF2B5EF4-FFF2-40B4-BE49-F238E27FC236}">
                <a16:creationId xmlns:a16="http://schemas.microsoft.com/office/drawing/2014/main" id="{E03858E5-7D5A-4C79-B43E-9B81ECFDF490}"/>
              </a:ext>
            </a:extLst>
          </p:cNvPr>
          <p:cNvSpPr/>
          <p:nvPr/>
        </p:nvSpPr>
        <p:spPr>
          <a:xfrm>
            <a:off x="1475656" y="3611735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287F597-0C58-44D7-BE2E-B089AB63566A}"/>
              </a:ext>
            </a:extLst>
          </p:cNvPr>
          <p:cNvSpPr txBox="1"/>
          <p:nvPr/>
        </p:nvSpPr>
        <p:spPr>
          <a:xfrm>
            <a:off x="745864" y="420021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Não homologação</a:t>
            </a:r>
          </a:p>
        </p:txBody>
      </p:sp>
      <p:pic>
        <p:nvPicPr>
          <p:cNvPr id="13" name="Gráfico 12" descr="Megafone1">
            <a:extLst>
              <a:ext uri="{FF2B5EF4-FFF2-40B4-BE49-F238E27FC236}">
                <a16:creationId xmlns:a16="http://schemas.microsoft.com/office/drawing/2014/main" id="{998F17DB-2CC9-4143-AECB-5F7C7FF6F4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92665" y="2395736"/>
            <a:ext cx="914400" cy="914400"/>
          </a:xfrm>
          <a:prstGeom prst="rect">
            <a:avLst/>
          </a:prstGeom>
        </p:spPr>
      </p:pic>
      <p:sp>
        <p:nvSpPr>
          <p:cNvPr id="14" name="Retângulo 13">
            <a:extLst>
              <a:ext uri="{FF2B5EF4-FFF2-40B4-BE49-F238E27FC236}">
                <a16:creationId xmlns:a16="http://schemas.microsoft.com/office/drawing/2014/main" id="{C1AEA824-E801-4590-B52A-45632C6B5166}"/>
              </a:ext>
            </a:extLst>
          </p:cNvPr>
          <p:cNvSpPr/>
          <p:nvPr/>
        </p:nvSpPr>
        <p:spPr>
          <a:xfrm>
            <a:off x="3707065" y="2557997"/>
            <a:ext cx="1872208" cy="4993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Estrutura acusatória </a:t>
            </a:r>
          </a:p>
        </p:txBody>
      </p:sp>
      <p:sp>
        <p:nvSpPr>
          <p:cNvPr id="15" name="Seta: para Baixo 14">
            <a:extLst>
              <a:ext uri="{FF2B5EF4-FFF2-40B4-BE49-F238E27FC236}">
                <a16:creationId xmlns:a16="http://schemas.microsoft.com/office/drawing/2014/main" id="{C051397D-C1B2-4B40-A990-A2356A37C5CD}"/>
              </a:ext>
            </a:extLst>
          </p:cNvPr>
          <p:cNvSpPr/>
          <p:nvPr/>
        </p:nvSpPr>
        <p:spPr>
          <a:xfrm>
            <a:off x="1473979" y="4819704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24F0B4C4-9930-4F01-8BBE-D8059168713F}"/>
              </a:ext>
            </a:extLst>
          </p:cNvPr>
          <p:cNvSpPr txBox="1"/>
          <p:nvPr/>
        </p:nvSpPr>
        <p:spPr>
          <a:xfrm>
            <a:off x="745864" y="544522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MP</a:t>
            </a:r>
          </a:p>
        </p:txBody>
      </p:sp>
      <p:sp>
        <p:nvSpPr>
          <p:cNvPr id="17" name="Seta: para a Direita 16">
            <a:extLst>
              <a:ext uri="{FF2B5EF4-FFF2-40B4-BE49-F238E27FC236}">
                <a16:creationId xmlns:a16="http://schemas.microsoft.com/office/drawing/2014/main" id="{45A521B5-7328-44B4-AD8B-7FDDCFA92954}"/>
              </a:ext>
            </a:extLst>
          </p:cNvPr>
          <p:cNvSpPr/>
          <p:nvPr/>
        </p:nvSpPr>
        <p:spPr>
          <a:xfrm>
            <a:off x="2987824" y="5344332"/>
            <a:ext cx="6023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749836EB-70CE-46FF-851E-83B0B121B40B}"/>
              </a:ext>
            </a:extLst>
          </p:cNvPr>
          <p:cNvSpPr txBox="1"/>
          <p:nvPr/>
        </p:nvSpPr>
        <p:spPr>
          <a:xfrm>
            <a:off x="3887924" y="5011565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Arquivamento</a:t>
            </a:r>
          </a:p>
          <a:p>
            <a:pPr algn="ctr"/>
            <a:r>
              <a:rPr lang="pt-BR" b="1" dirty="0"/>
              <a:t>ou</a:t>
            </a:r>
          </a:p>
          <a:p>
            <a:pPr algn="ctr"/>
            <a:r>
              <a:rPr lang="pt-BR" b="1" dirty="0"/>
              <a:t>Novas diligências  </a:t>
            </a:r>
          </a:p>
        </p:txBody>
      </p:sp>
    </p:spTree>
    <p:extLst>
      <p:ext uri="{BB962C8B-B14F-4D97-AF65-F5344CB8AC3E}">
        <p14:creationId xmlns:p14="http://schemas.microsoft.com/office/powerpoint/2010/main" val="393811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10" grpId="0" animBg="1"/>
      <p:bldP spid="11" grpId="0"/>
      <p:bldP spid="14" grpId="0" animBg="1"/>
      <p:bldP spid="15" grpId="0" animBg="1"/>
      <p:bldP spid="16" grpId="0"/>
      <p:bldP spid="17" grpId="0" animBg="1"/>
      <p:bldP spid="1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E65018D7-8AA3-4031-931B-A24FBD0D1C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347"/>
            <a:ext cx="9200542" cy="6858324"/>
          </a:xfrm>
          <a:prstGeom prst="rect">
            <a:avLst/>
          </a:prstGeom>
          <a:noFill/>
          <a:effectLst>
            <a:outerShdw blurRad="520700" dist="50800" dir="5400000" algn="ctr" rotWithShape="0">
              <a:schemeClr val="tx1">
                <a:lumMod val="50000"/>
                <a:lumOff val="50000"/>
                <a:alpha val="34000"/>
              </a:schemeClr>
            </a:outerShdw>
            <a:softEdge rad="127000"/>
          </a:effec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E9701C1B-F25C-4D35-85E5-4DFE104E3AF6}"/>
              </a:ext>
            </a:extLst>
          </p:cNvPr>
          <p:cNvSpPr txBox="1"/>
          <p:nvPr/>
        </p:nvSpPr>
        <p:spPr>
          <a:xfrm>
            <a:off x="1619672" y="1124744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Conflito temporal de leis ?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1D285A5-B783-400D-8A6C-FA35976C373B}"/>
              </a:ext>
            </a:extLst>
          </p:cNvPr>
          <p:cNvSpPr txBox="1"/>
          <p:nvPr/>
        </p:nvSpPr>
        <p:spPr>
          <a:xfrm>
            <a:off x="2159732" y="1988840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Atuação de ofício do juiz ?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81806E4-57C3-4BCA-BD43-49AC0874DFBC}"/>
              </a:ext>
            </a:extLst>
          </p:cNvPr>
          <p:cNvSpPr txBox="1"/>
          <p:nvPr/>
        </p:nvSpPr>
        <p:spPr>
          <a:xfrm>
            <a:off x="2409539" y="2852936"/>
            <a:ext cx="4856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Violação da presunção de inocência ?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4E0449F-96D6-4468-834C-B4A19BBB25B8}"/>
              </a:ext>
            </a:extLst>
          </p:cNvPr>
          <p:cNvSpPr txBox="1"/>
          <p:nvPr/>
        </p:nvSpPr>
        <p:spPr>
          <a:xfrm>
            <a:off x="2366137" y="3861048"/>
            <a:ext cx="43564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Resguardo da imparcialidade?</a:t>
            </a:r>
          </a:p>
        </p:txBody>
      </p:sp>
    </p:spTree>
    <p:extLst>
      <p:ext uri="{BB962C8B-B14F-4D97-AF65-F5344CB8AC3E}">
        <p14:creationId xmlns:p14="http://schemas.microsoft.com/office/powerpoint/2010/main" val="306198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66610" y="498348"/>
            <a:ext cx="7426997" cy="5861304"/>
            <a:chOff x="1155481" y="498348"/>
            <a:chExt cx="9902663" cy="5861304"/>
          </a:xfrm>
        </p:grpSpPr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3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9144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4C54360-670E-4EEC-A123-7944BF2178E1}"/>
              </a:ext>
            </a:extLst>
          </p:cNvPr>
          <p:cNvSpPr txBox="1"/>
          <p:nvPr/>
        </p:nvSpPr>
        <p:spPr>
          <a:xfrm>
            <a:off x="1143000" y="2776538"/>
            <a:ext cx="6858000" cy="138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500" kern="1200">
                <a:solidFill>
                  <a:schemeClr val="bg2"/>
                </a:solidFill>
                <a:latin typeface="+mj-lt"/>
                <a:ea typeface="+mj-ea"/>
                <a:cs typeface="+mj-cs"/>
              </a:rPr>
              <a:t>Obrigado!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1ABBC41-EBC2-4104-9241-CD55D685925D}"/>
              </a:ext>
            </a:extLst>
          </p:cNvPr>
          <p:cNvSpPr txBox="1"/>
          <p:nvPr/>
        </p:nvSpPr>
        <p:spPr>
          <a:xfrm>
            <a:off x="1143000" y="4495800"/>
            <a:ext cx="6858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16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marcoszilli@hotmail.com</a:t>
            </a:r>
          </a:p>
        </p:txBody>
      </p:sp>
    </p:spTree>
    <p:extLst>
      <p:ext uri="{BB962C8B-B14F-4D97-AF65-F5344CB8AC3E}">
        <p14:creationId xmlns:p14="http://schemas.microsoft.com/office/powerpoint/2010/main" val="27093985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O acordo de não persecução penal">
            <a:extLst>
              <a:ext uri="{FF2B5EF4-FFF2-40B4-BE49-F238E27FC236}">
                <a16:creationId xmlns:a16="http://schemas.microsoft.com/office/drawing/2014/main" id="{CC9B1D32-6335-4797-9CB7-B1A48B168A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6" t="9091" r="39008"/>
          <a:stretch/>
        </p:blipFill>
        <p:spPr bwMode="auto">
          <a:xfrm>
            <a:off x="2642631" y="20982"/>
            <a:ext cx="650138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7004404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7143" y="1037961"/>
            <a:ext cx="6013716" cy="3508959"/>
          </a:xfrm>
          <a:scene3d>
            <a:camera prst="orthographicFront"/>
            <a:lightRig rig="threePt" dir="t"/>
          </a:scene3d>
        </p:spPr>
        <p:txBody>
          <a:bodyPr anchor="b">
            <a:normAutofit/>
          </a:bodyPr>
          <a:lstStyle/>
          <a:p>
            <a:pPr algn="l"/>
            <a:br>
              <a:rPr lang="pt-BR" sz="2000" dirty="0">
                <a:effectLst/>
                <a:latin typeface="Calibri" panose="020F0502020204030204" pitchFamily="34" charset="0"/>
              </a:rPr>
            </a:br>
            <a:br>
              <a:rPr lang="pt-BR" sz="2000" dirty="0">
                <a:effectLst/>
                <a:latin typeface="Calibri" panose="020F0502020204030204" pitchFamily="34" charset="0"/>
              </a:rPr>
            </a:br>
            <a:r>
              <a:rPr lang="pt-BR" sz="2800" b="1" dirty="0">
                <a:effectLst/>
                <a:latin typeface="Calibri" panose="020F0502020204030204" pitchFamily="34" charset="0"/>
              </a:rPr>
              <a:t>Acordo de colaboração premiada</a:t>
            </a:r>
            <a:br>
              <a:rPr lang="pt-BR" sz="2800" b="1" dirty="0">
                <a:effectLst/>
                <a:latin typeface="Calibri" panose="020F0502020204030204" pitchFamily="34" charset="0"/>
              </a:rPr>
            </a:br>
            <a:br>
              <a:rPr lang="pt-BR" sz="2800" b="1" dirty="0">
                <a:effectLst/>
                <a:latin typeface="Calibri" panose="020F0502020204030204" pitchFamily="34" charset="0"/>
              </a:rPr>
            </a:br>
            <a:r>
              <a:rPr lang="pt-BR" sz="2800" b="1" dirty="0">
                <a:effectLst/>
                <a:latin typeface="Calibri" panose="020F0502020204030204" pitchFamily="34" charset="0"/>
              </a:rPr>
              <a:t>Lei 12.850/13</a:t>
            </a:r>
            <a:br>
              <a:rPr lang="pt-BR" sz="2800" b="1" dirty="0">
                <a:effectLst/>
                <a:latin typeface="Calibri" panose="020F0502020204030204" pitchFamily="34" charset="0"/>
              </a:rPr>
            </a:br>
            <a:br>
              <a:rPr lang="pt-BR" sz="2800" b="1" dirty="0">
                <a:effectLst/>
                <a:latin typeface="Calibri" panose="020F0502020204030204" pitchFamily="34" charset="0"/>
              </a:rPr>
            </a:br>
            <a:br>
              <a:rPr lang="pt-BR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</a:br>
            <a:br>
              <a:rPr lang="pt-BR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</a:br>
            <a:r>
              <a:rPr lang="pt-BR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					</a:t>
            </a:r>
            <a:endParaRPr lang="pt-BR" sz="2000" b="1" dirty="0">
              <a:effectLst/>
              <a:latin typeface="Calibri" panose="020F0502020204030204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1653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1" y="4546920"/>
            <a:ext cx="298323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6300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>
            <a:extLst>
              <a:ext uri="{FF2B5EF4-FFF2-40B4-BE49-F238E27FC236}">
                <a16:creationId xmlns:a16="http://schemas.microsoft.com/office/drawing/2014/main" id="{3D602ABF-0902-4582-BAB7-0A271B5B87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542" y="14063"/>
            <a:ext cx="9200542" cy="6858324"/>
          </a:xfrm>
          <a:prstGeom prst="rect">
            <a:avLst/>
          </a:prstGeom>
          <a:noFill/>
          <a:effectLst>
            <a:outerShdw blurRad="520700" dist="50800" dir="5400000" algn="ctr" rotWithShape="0">
              <a:schemeClr val="tx1">
                <a:lumMod val="50000"/>
                <a:lumOff val="50000"/>
                <a:alpha val="34000"/>
              </a:schemeClr>
            </a:outerShdw>
            <a:softEdge rad="127000"/>
          </a:effectLst>
        </p:spPr>
      </p:pic>
      <p:grpSp>
        <p:nvGrpSpPr>
          <p:cNvPr id="20" name="Agrupar 19">
            <a:extLst>
              <a:ext uri="{FF2B5EF4-FFF2-40B4-BE49-F238E27FC236}">
                <a16:creationId xmlns:a16="http://schemas.microsoft.com/office/drawing/2014/main" id="{425F2CA6-8C2B-4895-BC6F-715C3E1623B2}"/>
              </a:ext>
            </a:extLst>
          </p:cNvPr>
          <p:cNvGrpSpPr/>
          <p:nvPr/>
        </p:nvGrpSpPr>
        <p:grpSpPr>
          <a:xfrm>
            <a:off x="5035576" y="346553"/>
            <a:ext cx="2345436" cy="1876348"/>
            <a:chOff x="1912677" y="690360"/>
            <a:chExt cx="2345436" cy="1876348"/>
          </a:xfrm>
        </p:grpSpPr>
        <p:sp>
          <p:nvSpPr>
            <p:cNvPr id="21" name="Retângulo: Cantos Arredondados 20">
              <a:extLst>
                <a:ext uri="{FF2B5EF4-FFF2-40B4-BE49-F238E27FC236}">
                  <a16:creationId xmlns:a16="http://schemas.microsoft.com/office/drawing/2014/main" id="{B57B64A4-E4EE-4FDD-AF45-BFC3270C0EC1}"/>
                </a:ext>
              </a:extLst>
            </p:cNvPr>
            <p:cNvSpPr/>
            <p:nvPr/>
          </p:nvSpPr>
          <p:spPr>
            <a:xfrm>
              <a:off x="1912677" y="690360"/>
              <a:ext cx="2345436" cy="1876348"/>
            </a:xfrm>
            <a:prstGeom prst="roundRect">
              <a:avLst>
                <a:gd name="adj" fmla="val 10000"/>
              </a:avLst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etângulo: Cantos Arredondados 4">
              <a:extLst>
                <a:ext uri="{FF2B5EF4-FFF2-40B4-BE49-F238E27FC236}">
                  <a16:creationId xmlns:a16="http://schemas.microsoft.com/office/drawing/2014/main" id="{878EAF6B-9B14-422D-A305-4EAD625FE314}"/>
                </a:ext>
              </a:extLst>
            </p:cNvPr>
            <p:cNvSpPr txBox="1"/>
            <p:nvPr/>
          </p:nvSpPr>
          <p:spPr>
            <a:xfrm>
              <a:off x="1967633" y="745316"/>
              <a:ext cx="2235524" cy="1766436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100" b="1" kern="1200" dirty="0"/>
                <a:t>tendência à destruição dos vestígios da prática delituosa</a:t>
              </a:r>
            </a:p>
          </p:txBody>
        </p:sp>
      </p:grpSp>
      <p:sp>
        <p:nvSpPr>
          <p:cNvPr id="24" name="Elipse 23">
            <a:extLst>
              <a:ext uri="{FF2B5EF4-FFF2-40B4-BE49-F238E27FC236}">
                <a16:creationId xmlns:a16="http://schemas.microsoft.com/office/drawing/2014/main" id="{FD749FF2-D162-4301-BC7D-60DECF954B58}"/>
              </a:ext>
            </a:extLst>
          </p:cNvPr>
          <p:cNvSpPr/>
          <p:nvPr/>
        </p:nvSpPr>
        <p:spPr>
          <a:xfrm>
            <a:off x="3347864" y="2836028"/>
            <a:ext cx="2672444" cy="2142922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pt-BR" dirty="0"/>
          </a:p>
          <a:p>
            <a:pPr algn="ctr"/>
            <a:r>
              <a:rPr lang="pt-BR" sz="1900" b="1" dirty="0"/>
              <a:t>Organizações</a:t>
            </a:r>
          </a:p>
          <a:p>
            <a:pPr algn="ctr"/>
            <a:r>
              <a:rPr lang="pt-BR" sz="1900" b="1" dirty="0"/>
              <a:t> </a:t>
            </a:r>
          </a:p>
          <a:p>
            <a:pPr algn="ctr"/>
            <a:r>
              <a:rPr lang="pt-BR" sz="1900" b="1" dirty="0"/>
              <a:t>criminosas</a:t>
            </a:r>
          </a:p>
        </p:txBody>
      </p:sp>
      <p:grpSp>
        <p:nvGrpSpPr>
          <p:cNvPr id="26" name="Agrupar 25">
            <a:extLst>
              <a:ext uri="{FF2B5EF4-FFF2-40B4-BE49-F238E27FC236}">
                <a16:creationId xmlns:a16="http://schemas.microsoft.com/office/drawing/2014/main" id="{9127CBBC-4AC9-43DC-AF40-03E6C5046897}"/>
              </a:ext>
            </a:extLst>
          </p:cNvPr>
          <p:cNvGrpSpPr/>
          <p:nvPr/>
        </p:nvGrpSpPr>
        <p:grpSpPr>
          <a:xfrm>
            <a:off x="291700" y="3102602"/>
            <a:ext cx="2345436" cy="1876348"/>
            <a:chOff x="1535" y="2967970"/>
            <a:chExt cx="2345436" cy="1876348"/>
          </a:xfrm>
        </p:grpSpPr>
        <p:sp>
          <p:nvSpPr>
            <p:cNvPr id="27" name="Retângulo: Cantos Arredondados 26">
              <a:extLst>
                <a:ext uri="{FF2B5EF4-FFF2-40B4-BE49-F238E27FC236}">
                  <a16:creationId xmlns:a16="http://schemas.microsoft.com/office/drawing/2014/main" id="{41C6D8CA-5312-4985-BA03-5E88934FDB26}"/>
                </a:ext>
              </a:extLst>
            </p:cNvPr>
            <p:cNvSpPr/>
            <p:nvPr/>
          </p:nvSpPr>
          <p:spPr>
            <a:xfrm>
              <a:off x="1535" y="2967970"/>
              <a:ext cx="2345436" cy="1876348"/>
            </a:xfrm>
            <a:prstGeom prst="roundRect">
              <a:avLst>
                <a:gd name="adj" fmla="val 10000"/>
              </a:avLst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etângulo: Cantos Arredondados 4">
              <a:extLst>
                <a:ext uri="{FF2B5EF4-FFF2-40B4-BE49-F238E27FC236}">
                  <a16:creationId xmlns:a16="http://schemas.microsoft.com/office/drawing/2014/main" id="{15AEDBB3-B555-49A8-BFAF-A1633B5D2C34}"/>
                </a:ext>
              </a:extLst>
            </p:cNvPr>
            <p:cNvSpPr txBox="1"/>
            <p:nvPr/>
          </p:nvSpPr>
          <p:spPr>
            <a:xfrm>
              <a:off x="56491" y="3022926"/>
              <a:ext cx="2235524" cy="1766436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100" b="1" kern="1200" dirty="0"/>
                <a:t>multiplicidade e complexidade das ações criminosas</a:t>
              </a:r>
            </a:p>
          </p:txBody>
        </p:sp>
      </p:grpSp>
      <p:grpSp>
        <p:nvGrpSpPr>
          <p:cNvPr id="29" name="Agrupar 28">
            <a:extLst>
              <a:ext uri="{FF2B5EF4-FFF2-40B4-BE49-F238E27FC236}">
                <a16:creationId xmlns:a16="http://schemas.microsoft.com/office/drawing/2014/main" id="{1482EEAB-FEDD-4653-A5C9-0B5FA0F6EEF6}"/>
              </a:ext>
            </a:extLst>
          </p:cNvPr>
          <p:cNvGrpSpPr/>
          <p:nvPr/>
        </p:nvGrpSpPr>
        <p:grpSpPr>
          <a:xfrm>
            <a:off x="6745045" y="2836028"/>
            <a:ext cx="2345436" cy="1876348"/>
            <a:chOff x="4885886" y="690360"/>
            <a:chExt cx="2345436" cy="1876348"/>
          </a:xfrm>
        </p:grpSpPr>
        <p:sp>
          <p:nvSpPr>
            <p:cNvPr id="30" name="Retângulo: Cantos Arredondados 29">
              <a:extLst>
                <a:ext uri="{FF2B5EF4-FFF2-40B4-BE49-F238E27FC236}">
                  <a16:creationId xmlns:a16="http://schemas.microsoft.com/office/drawing/2014/main" id="{D27D89E7-B128-41FB-AD34-6719A5602DC4}"/>
                </a:ext>
              </a:extLst>
            </p:cNvPr>
            <p:cNvSpPr/>
            <p:nvPr/>
          </p:nvSpPr>
          <p:spPr>
            <a:xfrm>
              <a:off x="4885886" y="690360"/>
              <a:ext cx="2345436" cy="1876348"/>
            </a:xfrm>
            <a:prstGeom prst="roundRect">
              <a:avLst>
                <a:gd name="adj" fmla="val 10000"/>
              </a:avLst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etângulo: Cantos Arredondados 4">
              <a:extLst>
                <a:ext uri="{FF2B5EF4-FFF2-40B4-BE49-F238E27FC236}">
                  <a16:creationId xmlns:a16="http://schemas.microsoft.com/office/drawing/2014/main" id="{D67E729C-ACD1-47A5-A96A-C8E788756EEB}"/>
                </a:ext>
              </a:extLst>
            </p:cNvPr>
            <p:cNvSpPr txBox="1"/>
            <p:nvPr/>
          </p:nvSpPr>
          <p:spPr>
            <a:xfrm>
              <a:off x="4988031" y="719824"/>
              <a:ext cx="2235524" cy="1766436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100" b="1" kern="1200" dirty="0"/>
                <a:t>Fidelização dos membros </a:t>
              </a:r>
            </a:p>
          </p:txBody>
        </p:sp>
      </p:grpSp>
      <p:grpSp>
        <p:nvGrpSpPr>
          <p:cNvPr id="32" name="Agrupar 31">
            <a:extLst>
              <a:ext uri="{FF2B5EF4-FFF2-40B4-BE49-F238E27FC236}">
                <a16:creationId xmlns:a16="http://schemas.microsoft.com/office/drawing/2014/main" id="{72A25472-E279-4596-9A5A-B92C563148CA}"/>
              </a:ext>
            </a:extLst>
          </p:cNvPr>
          <p:cNvGrpSpPr/>
          <p:nvPr/>
        </p:nvGrpSpPr>
        <p:grpSpPr>
          <a:xfrm>
            <a:off x="1931439" y="346553"/>
            <a:ext cx="2345436" cy="1876348"/>
            <a:chOff x="4885886" y="690360"/>
            <a:chExt cx="2345436" cy="1876348"/>
          </a:xfrm>
        </p:grpSpPr>
        <p:sp>
          <p:nvSpPr>
            <p:cNvPr id="33" name="Retângulo: Cantos Arredondados 32">
              <a:extLst>
                <a:ext uri="{FF2B5EF4-FFF2-40B4-BE49-F238E27FC236}">
                  <a16:creationId xmlns:a16="http://schemas.microsoft.com/office/drawing/2014/main" id="{B22684E2-155A-4113-8220-3058059D1497}"/>
                </a:ext>
              </a:extLst>
            </p:cNvPr>
            <p:cNvSpPr/>
            <p:nvPr/>
          </p:nvSpPr>
          <p:spPr>
            <a:xfrm>
              <a:off x="4885886" y="690360"/>
              <a:ext cx="2345436" cy="1876348"/>
            </a:xfrm>
            <a:prstGeom prst="roundRect">
              <a:avLst>
                <a:gd name="adj" fmla="val 10000"/>
              </a:avLst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Retângulo: Cantos Arredondados 4">
              <a:extLst>
                <a:ext uri="{FF2B5EF4-FFF2-40B4-BE49-F238E27FC236}">
                  <a16:creationId xmlns:a16="http://schemas.microsoft.com/office/drawing/2014/main" id="{9DCF96E2-0254-4EB8-9286-BF737F6CA0B6}"/>
                </a:ext>
              </a:extLst>
            </p:cNvPr>
            <p:cNvSpPr txBox="1"/>
            <p:nvPr/>
          </p:nvSpPr>
          <p:spPr>
            <a:xfrm>
              <a:off x="4940842" y="745316"/>
              <a:ext cx="2235524" cy="1766436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100" b="1" kern="1200" dirty="0"/>
                <a:t>uso de estratégias sofisticadas de criminalidade </a:t>
              </a:r>
            </a:p>
          </p:txBody>
        </p:sp>
      </p:grpSp>
      <p:sp>
        <p:nvSpPr>
          <p:cNvPr id="35" name="Seta: para a Direita 34">
            <a:extLst>
              <a:ext uri="{FF2B5EF4-FFF2-40B4-BE49-F238E27FC236}">
                <a16:creationId xmlns:a16="http://schemas.microsoft.com/office/drawing/2014/main" id="{29BF41FF-9F22-416A-B6C1-FBD4CC150715}"/>
              </a:ext>
            </a:extLst>
          </p:cNvPr>
          <p:cNvSpPr/>
          <p:nvPr/>
        </p:nvSpPr>
        <p:spPr>
          <a:xfrm>
            <a:off x="2730853" y="3709544"/>
            <a:ext cx="5760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Seta: para a Direita 35">
            <a:extLst>
              <a:ext uri="{FF2B5EF4-FFF2-40B4-BE49-F238E27FC236}">
                <a16:creationId xmlns:a16="http://schemas.microsoft.com/office/drawing/2014/main" id="{A4B3C85B-4F02-42F3-ACD7-F663D271FBA6}"/>
              </a:ext>
            </a:extLst>
          </p:cNvPr>
          <p:cNvSpPr/>
          <p:nvPr/>
        </p:nvSpPr>
        <p:spPr>
          <a:xfrm rot="2999944">
            <a:off x="3094247" y="2479820"/>
            <a:ext cx="5760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Seta: para a Direita 36">
            <a:extLst>
              <a:ext uri="{FF2B5EF4-FFF2-40B4-BE49-F238E27FC236}">
                <a16:creationId xmlns:a16="http://schemas.microsoft.com/office/drawing/2014/main" id="{392CEF1A-B02C-4205-99AE-4F41F997FB4C}"/>
              </a:ext>
            </a:extLst>
          </p:cNvPr>
          <p:cNvSpPr/>
          <p:nvPr/>
        </p:nvSpPr>
        <p:spPr>
          <a:xfrm rot="7889205">
            <a:off x="5622636" y="2444493"/>
            <a:ext cx="5760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Seta: para a Direita 37">
            <a:extLst>
              <a:ext uri="{FF2B5EF4-FFF2-40B4-BE49-F238E27FC236}">
                <a16:creationId xmlns:a16="http://schemas.microsoft.com/office/drawing/2014/main" id="{7993C6DD-8956-4FB1-B24C-007F636E5C29}"/>
              </a:ext>
            </a:extLst>
          </p:cNvPr>
          <p:cNvSpPr/>
          <p:nvPr/>
        </p:nvSpPr>
        <p:spPr>
          <a:xfrm rot="10800000">
            <a:off x="6132893" y="3580763"/>
            <a:ext cx="5760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Texto Explicativo: Seta para Cima 38">
            <a:extLst>
              <a:ext uri="{FF2B5EF4-FFF2-40B4-BE49-F238E27FC236}">
                <a16:creationId xmlns:a16="http://schemas.microsoft.com/office/drawing/2014/main" id="{6847EAA6-AA4C-4058-AE6F-6A3672E8FD4C}"/>
              </a:ext>
            </a:extLst>
          </p:cNvPr>
          <p:cNvSpPr/>
          <p:nvPr/>
        </p:nvSpPr>
        <p:spPr>
          <a:xfrm>
            <a:off x="2582180" y="5149593"/>
            <a:ext cx="4265010" cy="1224399"/>
          </a:xfrm>
          <a:prstGeom prst="upArrowCallout">
            <a:avLst/>
          </a:prstGeom>
          <a:solidFill>
            <a:schemeClr val="accent3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100" b="1" dirty="0"/>
              <a:t>Insuficiência dos métodos tradicionais de investigação</a:t>
            </a:r>
          </a:p>
        </p:txBody>
      </p:sp>
    </p:spTree>
    <p:extLst>
      <p:ext uri="{BB962C8B-B14F-4D97-AF65-F5344CB8AC3E}">
        <p14:creationId xmlns:p14="http://schemas.microsoft.com/office/powerpoint/2010/main" val="192736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>
            <a:extLst>
              <a:ext uri="{FF2B5EF4-FFF2-40B4-BE49-F238E27FC236}">
                <a16:creationId xmlns:a16="http://schemas.microsoft.com/office/drawing/2014/main" id="{EE78858E-2F6F-40AA-95BE-66B7DB471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542" y="14063"/>
            <a:ext cx="9200542" cy="6858324"/>
          </a:xfrm>
          <a:prstGeom prst="rect">
            <a:avLst/>
          </a:prstGeom>
          <a:noFill/>
          <a:effectLst>
            <a:outerShdw blurRad="520700" dist="50800" dir="5400000" algn="ctr" rotWithShape="0">
              <a:schemeClr val="tx1">
                <a:lumMod val="50000"/>
                <a:lumOff val="50000"/>
                <a:alpha val="34000"/>
              </a:schemeClr>
            </a:outerShdw>
            <a:softEdge rad="127000"/>
          </a:effectLst>
        </p:spPr>
      </p:pic>
      <p:sp>
        <p:nvSpPr>
          <p:cNvPr id="4" name="Elipse 3">
            <a:extLst>
              <a:ext uri="{FF2B5EF4-FFF2-40B4-BE49-F238E27FC236}">
                <a16:creationId xmlns:a16="http://schemas.microsoft.com/office/drawing/2014/main" id="{C9889031-9220-4632-B98B-D09B7306B785}"/>
              </a:ext>
            </a:extLst>
          </p:cNvPr>
          <p:cNvSpPr/>
          <p:nvPr/>
        </p:nvSpPr>
        <p:spPr>
          <a:xfrm>
            <a:off x="3336923" y="297536"/>
            <a:ext cx="2370838" cy="1346448"/>
          </a:xfrm>
          <a:prstGeom prst="ellipse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/>
              <a:t>Colaboração premiada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292FEFFE-EAFC-4C05-ADEC-BE221C75B518}"/>
              </a:ext>
            </a:extLst>
          </p:cNvPr>
          <p:cNvSpPr/>
          <p:nvPr/>
        </p:nvSpPr>
        <p:spPr>
          <a:xfrm>
            <a:off x="543382" y="1548094"/>
            <a:ext cx="2838890" cy="1296144"/>
          </a:xfrm>
          <a:prstGeom prst="ellipse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/>
              <a:t>Admissão de responsabilidade</a:t>
            </a:r>
          </a:p>
        </p:txBody>
      </p:sp>
      <p:sp>
        <p:nvSpPr>
          <p:cNvPr id="7" name="Sinal de Adição 6">
            <a:extLst>
              <a:ext uri="{FF2B5EF4-FFF2-40B4-BE49-F238E27FC236}">
                <a16:creationId xmlns:a16="http://schemas.microsoft.com/office/drawing/2014/main" id="{2BCC9819-6CF3-49AD-89AE-D5608EE615F4}"/>
              </a:ext>
            </a:extLst>
          </p:cNvPr>
          <p:cNvSpPr/>
          <p:nvPr/>
        </p:nvSpPr>
        <p:spPr>
          <a:xfrm>
            <a:off x="4181382" y="1930267"/>
            <a:ext cx="781236" cy="842392"/>
          </a:xfrm>
          <a:prstGeom prst="mathPlus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B4B6C9D3-885D-4122-A82E-D8E77E24121B}"/>
              </a:ext>
            </a:extLst>
          </p:cNvPr>
          <p:cNvSpPr/>
          <p:nvPr/>
        </p:nvSpPr>
        <p:spPr>
          <a:xfrm>
            <a:off x="5868144" y="1577665"/>
            <a:ext cx="2664297" cy="1224135"/>
          </a:xfrm>
          <a:prstGeom prst="ellipse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/>
              <a:t>Colaboração processual </a:t>
            </a:r>
          </a:p>
        </p:txBody>
      </p: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732427EF-2B2F-4EA1-AD25-79E4BFD99D19}"/>
              </a:ext>
            </a:extLst>
          </p:cNvPr>
          <p:cNvCxnSpPr>
            <a:cxnSpLocks/>
          </p:cNvCxnSpPr>
          <p:nvPr/>
        </p:nvCxnSpPr>
        <p:spPr>
          <a:xfrm>
            <a:off x="3179837" y="3104964"/>
            <a:ext cx="725506" cy="698376"/>
          </a:xfrm>
          <a:prstGeom prst="line">
            <a:avLst/>
          </a:prstGeom>
          <a:ln w="28575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DE8B41F0-32D8-4851-936B-B7913BCD8941}"/>
              </a:ext>
            </a:extLst>
          </p:cNvPr>
          <p:cNvCxnSpPr>
            <a:cxnSpLocks/>
          </p:cNvCxnSpPr>
          <p:nvPr/>
        </p:nvCxnSpPr>
        <p:spPr>
          <a:xfrm flipH="1">
            <a:off x="5113421" y="3058943"/>
            <a:ext cx="625280" cy="745232"/>
          </a:xfrm>
          <a:prstGeom prst="line">
            <a:avLst/>
          </a:prstGeom>
          <a:ln w="28575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ipse 25">
            <a:extLst>
              <a:ext uri="{FF2B5EF4-FFF2-40B4-BE49-F238E27FC236}">
                <a16:creationId xmlns:a16="http://schemas.microsoft.com/office/drawing/2014/main" id="{EA0BFB50-C97D-4D68-BC75-43DE2BF04366}"/>
              </a:ext>
            </a:extLst>
          </p:cNvPr>
          <p:cNvSpPr/>
          <p:nvPr/>
        </p:nvSpPr>
        <p:spPr>
          <a:xfrm>
            <a:off x="3382272" y="3935506"/>
            <a:ext cx="2223234" cy="1301043"/>
          </a:xfrm>
          <a:prstGeom prst="ellipse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/>
              <a:t>Benefício punitivo</a:t>
            </a:r>
          </a:p>
          <a:p>
            <a:pPr algn="ctr"/>
            <a:r>
              <a:rPr lang="pt-BR" sz="1600" b="1" dirty="0"/>
              <a:t>(prêmio)</a:t>
            </a:r>
          </a:p>
        </p:txBody>
      </p:sp>
      <p:sp>
        <p:nvSpPr>
          <p:cNvPr id="5" name="Texto Explicativo: Seta para a Direita 4">
            <a:extLst>
              <a:ext uri="{FF2B5EF4-FFF2-40B4-BE49-F238E27FC236}">
                <a16:creationId xmlns:a16="http://schemas.microsoft.com/office/drawing/2014/main" id="{ABE8AD68-F651-4722-AE18-2EA50BA9F9F7}"/>
              </a:ext>
            </a:extLst>
          </p:cNvPr>
          <p:cNvSpPr/>
          <p:nvPr/>
        </p:nvSpPr>
        <p:spPr>
          <a:xfrm>
            <a:off x="73654" y="3061791"/>
            <a:ext cx="3248885" cy="306034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4308"/>
            </a:avLst>
          </a:prstGeom>
          <a:solidFill>
            <a:srgbClr val="FFC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 b="1" dirty="0">
              <a:solidFill>
                <a:schemeClr val="bg1"/>
              </a:solidFill>
            </a:endParaRPr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não oferecimento de ação penal</a:t>
            </a:r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(imunidade processual)</a:t>
            </a:r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(art. 4º, par. 4º, I e II)</a:t>
            </a:r>
          </a:p>
          <a:p>
            <a:pPr algn="ctr"/>
            <a:endParaRPr lang="pt-BR" sz="1400" b="1" dirty="0">
              <a:solidFill>
                <a:schemeClr val="bg1"/>
              </a:solidFill>
            </a:endParaRPr>
          </a:p>
          <a:p>
            <a:pPr algn="ctr"/>
            <a:endParaRPr lang="pt-BR" sz="1400" b="1" dirty="0">
              <a:solidFill>
                <a:schemeClr val="bg1"/>
              </a:solidFill>
            </a:endParaRPr>
          </a:p>
          <a:p>
            <a:pPr algn="ctr"/>
            <a:endParaRPr lang="pt-BR" sz="1400" b="1" dirty="0">
              <a:solidFill>
                <a:schemeClr val="bg1"/>
              </a:solidFill>
            </a:endParaRPr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Não for líder da organização </a:t>
            </a:r>
          </a:p>
          <a:p>
            <a:pPr algn="ctr"/>
            <a:endParaRPr lang="pt-BR" sz="1400" b="1" dirty="0">
              <a:solidFill>
                <a:schemeClr val="bg1"/>
              </a:solidFill>
            </a:endParaRPr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For o primeiro a prestar efetiva colaboração </a:t>
            </a:r>
          </a:p>
          <a:p>
            <a:pPr algn="ctr"/>
            <a:endParaRPr lang="pt-BR" sz="1400" b="1" dirty="0">
              <a:solidFill>
                <a:schemeClr val="bg1"/>
              </a:solidFill>
            </a:endParaRPr>
          </a:p>
          <a:p>
            <a:pPr algn="ctr"/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2" name="Texto Explicativo: Seta para Cima 1">
            <a:extLst>
              <a:ext uri="{FF2B5EF4-FFF2-40B4-BE49-F238E27FC236}">
                <a16:creationId xmlns:a16="http://schemas.microsoft.com/office/drawing/2014/main" id="{989B7075-106A-4B67-8A89-38E77C8E4820}"/>
              </a:ext>
            </a:extLst>
          </p:cNvPr>
          <p:cNvSpPr/>
          <p:nvPr/>
        </p:nvSpPr>
        <p:spPr>
          <a:xfrm>
            <a:off x="5974967" y="2898293"/>
            <a:ext cx="2664297" cy="2962345"/>
          </a:xfrm>
          <a:prstGeom prst="upArrowCallou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1400" dirty="0">
              <a:solidFill>
                <a:schemeClr val="bg1"/>
              </a:solidFill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6B07E217-008E-40E0-AA64-7C4EB1A1C025}"/>
              </a:ext>
            </a:extLst>
          </p:cNvPr>
          <p:cNvSpPr/>
          <p:nvPr/>
        </p:nvSpPr>
        <p:spPr>
          <a:xfrm>
            <a:off x="5950567" y="3962523"/>
            <a:ext cx="2688698" cy="18350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b="1" dirty="0">
                <a:solidFill>
                  <a:schemeClr val="bg1"/>
                </a:solidFill>
              </a:rPr>
              <a:t>a identificação dos demais coautores e partícipes e das infrações penais por eles praticadas; </a:t>
            </a:r>
          </a:p>
          <a:p>
            <a:r>
              <a:rPr lang="pt-BR" sz="1400" b="1" dirty="0">
                <a:solidFill>
                  <a:schemeClr val="bg1"/>
                </a:solidFill>
              </a:rPr>
              <a:t>(art. 4º, I)</a:t>
            </a:r>
          </a:p>
          <a:p>
            <a:endParaRPr lang="pt-BR" sz="1400" b="1" dirty="0">
              <a:solidFill>
                <a:schemeClr val="bg1"/>
              </a:solidFill>
            </a:endParaRPr>
          </a:p>
          <a:p>
            <a:r>
              <a:rPr lang="pt-BR" sz="1400" b="1" dirty="0">
                <a:solidFill>
                  <a:srgbClr val="FF0000"/>
                </a:solidFill>
              </a:rPr>
              <a:t>“colaboração repressiva”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ADB12FF6-DFA0-4798-AD52-BCA01A2F95AE}"/>
              </a:ext>
            </a:extLst>
          </p:cNvPr>
          <p:cNvSpPr/>
          <p:nvPr/>
        </p:nvSpPr>
        <p:spPr>
          <a:xfrm>
            <a:off x="5974966" y="3979816"/>
            <a:ext cx="2664297" cy="185301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b="1" dirty="0">
                <a:solidFill>
                  <a:schemeClr val="bg1"/>
                </a:solidFill>
              </a:rPr>
              <a:t>a revelação da estrutura hierárquica e da divisão de tarefas da organização criminosa;</a:t>
            </a:r>
          </a:p>
          <a:p>
            <a:r>
              <a:rPr lang="pt-BR" sz="1400" b="1" dirty="0">
                <a:solidFill>
                  <a:schemeClr val="bg1"/>
                </a:solidFill>
              </a:rPr>
              <a:t>(art. 4º, II)</a:t>
            </a:r>
          </a:p>
          <a:p>
            <a:endParaRPr lang="pt-BR" sz="1400" b="1" dirty="0">
              <a:solidFill>
                <a:schemeClr val="bg1"/>
              </a:solidFill>
            </a:endParaRPr>
          </a:p>
          <a:p>
            <a:r>
              <a:rPr lang="pt-BR" sz="1400" b="1" dirty="0">
                <a:solidFill>
                  <a:srgbClr val="FF0000"/>
                </a:solidFill>
              </a:rPr>
              <a:t>“colaboração repressiva”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FE8E1015-7598-40FF-A33C-51F097FCD1C8}"/>
              </a:ext>
            </a:extLst>
          </p:cNvPr>
          <p:cNvSpPr/>
          <p:nvPr/>
        </p:nvSpPr>
        <p:spPr>
          <a:xfrm>
            <a:off x="5974966" y="3981102"/>
            <a:ext cx="2664297" cy="185301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b="1" dirty="0">
                <a:solidFill>
                  <a:schemeClr val="bg1"/>
                </a:solidFill>
              </a:rPr>
              <a:t>a prevenção de infrações penais decorrentes das atividades da organização criminosa</a:t>
            </a:r>
          </a:p>
          <a:p>
            <a:r>
              <a:rPr lang="pt-BR" sz="1400" b="1" dirty="0">
                <a:solidFill>
                  <a:schemeClr val="bg1"/>
                </a:solidFill>
              </a:rPr>
              <a:t>(art. 4º, III)</a:t>
            </a:r>
          </a:p>
          <a:p>
            <a:endParaRPr lang="pt-BR" sz="1400" b="1" dirty="0">
              <a:solidFill>
                <a:schemeClr val="bg1"/>
              </a:solidFill>
            </a:endParaRPr>
          </a:p>
          <a:p>
            <a:r>
              <a:rPr lang="pt-BR" sz="1400" b="1" dirty="0">
                <a:solidFill>
                  <a:srgbClr val="FF0000"/>
                </a:solidFill>
              </a:rPr>
              <a:t>“colaboração preventiva”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FAB8A40A-5F3B-4937-81B0-FD77EE2FB7A1}"/>
              </a:ext>
            </a:extLst>
          </p:cNvPr>
          <p:cNvSpPr/>
          <p:nvPr/>
        </p:nvSpPr>
        <p:spPr>
          <a:xfrm>
            <a:off x="5922113" y="3962523"/>
            <a:ext cx="2770002" cy="188760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b="1" dirty="0">
                <a:solidFill>
                  <a:schemeClr val="bg1"/>
                </a:solidFill>
              </a:rPr>
              <a:t>a recuperação total ou parcial do produto ou do proveito das infrações penais praticadas pela organização criminosa; </a:t>
            </a:r>
          </a:p>
          <a:p>
            <a:r>
              <a:rPr lang="pt-BR" sz="1400" b="1" dirty="0">
                <a:solidFill>
                  <a:schemeClr val="bg1"/>
                </a:solidFill>
              </a:rPr>
              <a:t>(art. 4º, IV)</a:t>
            </a:r>
          </a:p>
          <a:p>
            <a:endParaRPr lang="pt-BR" sz="1400" b="1" dirty="0">
              <a:solidFill>
                <a:schemeClr val="bg1"/>
              </a:solidFill>
            </a:endParaRPr>
          </a:p>
          <a:p>
            <a:r>
              <a:rPr lang="pt-BR" sz="1400" b="1" dirty="0">
                <a:solidFill>
                  <a:srgbClr val="FF0000"/>
                </a:solidFill>
              </a:rPr>
              <a:t>colaboração compensatória</a:t>
            </a: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37E55F14-8AB7-429D-B77D-C0631BBA9B12}"/>
              </a:ext>
            </a:extLst>
          </p:cNvPr>
          <p:cNvSpPr/>
          <p:nvPr/>
        </p:nvSpPr>
        <p:spPr>
          <a:xfrm>
            <a:off x="5950566" y="3970402"/>
            <a:ext cx="2721458" cy="1872669"/>
          </a:xfrm>
          <a:prstGeom prst="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b="1" dirty="0">
                <a:solidFill>
                  <a:schemeClr val="bg1"/>
                </a:solidFill>
              </a:rPr>
              <a:t>a localização de eventual vítima com a sua integridade física preservada.</a:t>
            </a:r>
          </a:p>
          <a:p>
            <a:r>
              <a:rPr lang="pt-BR" sz="1400" b="1" dirty="0">
                <a:solidFill>
                  <a:schemeClr val="bg1"/>
                </a:solidFill>
              </a:rPr>
              <a:t>(art. 4º, V)</a:t>
            </a:r>
          </a:p>
          <a:p>
            <a:endParaRPr lang="pt-BR" sz="1400" b="1" dirty="0">
              <a:solidFill>
                <a:schemeClr val="bg1"/>
              </a:solidFill>
            </a:endParaRPr>
          </a:p>
          <a:p>
            <a:r>
              <a:rPr lang="pt-BR" sz="1400" b="1" dirty="0">
                <a:solidFill>
                  <a:srgbClr val="FF0000"/>
                </a:solidFill>
              </a:rPr>
              <a:t>“colaboração preventiva”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A8DCEDEF-2E55-46D1-91B5-B79537CB41C8}"/>
              </a:ext>
            </a:extLst>
          </p:cNvPr>
          <p:cNvSpPr/>
          <p:nvPr/>
        </p:nvSpPr>
        <p:spPr>
          <a:xfrm>
            <a:off x="3427993" y="5396752"/>
            <a:ext cx="2223234" cy="1301043"/>
          </a:xfrm>
          <a:prstGeom prst="ellipse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/>
              <a:t>Direito </a:t>
            </a:r>
            <a:r>
              <a:rPr lang="pt-BR" sz="1600" b="1" dirty="0" err="1"/>
              <a:t>premial</a:t>
            </a:r>
            <a:endParaRPr lang="pt-BR" sz="1600" b="1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6D4AE9B9-99C9-423D-AB3C-53402CF59642}"/>
              </a:ext>
            </a:extLst>
          </p:cNvPr>
          <p:cNvSpPr/>
          <p:nvPr/>
        </p:nvSpPr>
        <p:spPr>
          <a:xfrm>
            <a:off x="0" y="402529"/>
            <a:ext cx="1944216" cy="666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Lei 12.850/13</a:t>
            </a:r>
          </a:p>
        </p:txBody>
      </p:sp>
      <p:sp>
        <p:nvSpPr>
          <p:cNvPr id="21" name="Texto Explicativo: Seta para a Direita 20">
            <a:extLst>
              <a:ext uri="{FF2B5EF4-FFF2-40B4-BE49-F238E27FC236}">
                <a16:creationId xmlns:a16="http://schemas.microsoft.com/office/drawing/2014/main" id="{83D888DA-BC66-4B1F-B719-F8C4BECBDCA8}"/>
              </a:ext>
            </a:extLst>
          </p:cNvPr>
          <p:cNvSpPr/>
          <p:nvPr/>
        </p:nvSpPr>
        <p:spPr>
          <a:xfrm>
            <a:off x="85613" y="3075214"/>
            <a:ext cx="3248885" cy="306034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4308"/>
            </a:avLst>
          </a:prstGeom>
          <a:solidFill>
            <a:srgbClr val="FFC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 b="1" dirty="0">
              <a:solidFill>
                <a:schemeClr val="bg1"/>
              </a:solidFill>
            </a:endParaRPr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Perdão judicial</a:t>
            </a:r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(art. 4º, caput)</a:t>
            </a:r>
          </a:p>
          <a:p>
            <a:pPr algn="ctr"/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25" name="Texto Explicativo: Seta para a Direita 24">
            <a:extLst>
              <a:ext uri="{FF2B5EF4-FFF2-40B4-BE49-F238E27FC236}">
                <a16:creationId xmlns:a16="http://schemas.microsoft.com/office/drawing/2014/main" id="{2F3F73A1-6956-41B5-9059-D6A6A323B6BC}"/>
              </a:ext>
            </a:extLst>
          </p:cNvPr>
          <p:cNvSpPr/>
          <p:nvPr/>
        </p:nvSpPr>
        <p:spPr>
          <a:xfrm>
            <a:off x="97845" y="3075214"/>
            <a:ext cx="3248885" cy="306034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4308"/>
            </a:avLst>
          </a:prstGeom>
          <a:solidFill>
            <a:srgbClr val="FFC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 b="1" dirty="0">
              <a:solidFill>
                <a:schemeClr val="bg1"/>
              </a:solidFill>
            </a:endParaRPr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diminuição da pena até 2/3</a:t>
            </a:r>
          </a:p>
          <a:p>
            <a:pPr algn="ctr"/>
            <a:endParaRPr lang="pt-BR" sz="1400" b="1" dirty="0">
              <a:solidFill>
                <a:schemeClr val="bg1"/>
              </a:solidFill>
            </a:endParaRPr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ou</a:t>
            </a:r>
          </a:p>
          <a:p>
            <a:pPr algn="ctr"/>
            <a:endParaRPr lang="pt-BR" sz="1400" b="1" dirty="0">
              <a:solidFill>
                <a:schemeClr val="bg1"/>
              </a:solidFill>
            </a:endParaRPr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Substituir pena privativa por restritiva de direitos</a:t>
            </a:r>
          </a:p>
          <a:p>
            <a:pPr algn="ctr"/>
            <a:endParaRPr lang="pt-BR" sz="1400" b="1" dirty="0">
              <a:solidFill>
                <a:schemeClr val="bg1"/>
              </a:solidFill>
            </a:endParaRPr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(art. 4º, caput) </a:t>
            </a:r>
          </a:p>
        </p:txBody>
      </p:sp>
      <p:sp>
        <p:nvSpPr>
          <p:cNvPr id="28" name="Texto Explicativo: Seta para a Direita 27">
            <a:extLst>
              <a:ext uri="{FF2B5EF4-FFF2-40B4-BE49-F238E27FC236}">
                <a16:creationId xmlns:a16="http://schemas.microsoft.com/office/drawing/2014/main" id="{B6FD083A-767F-4FC6-BDD3-068C52EC4BF9}"/>
              </a:ext>
            </a:extLst>
          </p:cNvPr>
          <p:cNvSpPr/>
          <p:nvPr/>
        </p:nvSpPr>
        <p:spPr>
          <a:xfrm>
            <a:off x="97844" y="3061791"/>
            <a:ext cx="3248885" cy="306034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4308"/>
            </a:avLst>
          </a:prstGeom>
          <a:solidFill>
            <a:srgbClr val="FFC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Redução da pena até a metade</a:t>
            </a:r>
          </a:p>
          <a:p>
            <a:pPr algn="ctr"/>
            <a:endParaRPr lang="pt-BR" sz="1400" b="1" dirty="0">
              <a:solidFill>
                <a:schemeClr val="bg1"/>
              </a:solidFill>
            </a:endParaRPr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Ou</a:t>
            </a:r>
          </a:p>
          <a:p>
            <a:pPr algn="ctr"/>
            <a:endParaRPr lang="pt-BR" sz="1400" b="1" dirty="0">
              <a:solidFill>
                <a:schemeClr val="bg1"/>
              </a:solidFill>
            </a:endParaRPr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Progressão do regime prisional mesmo que não estejam presentes os requisitos objetivos</a:t>
            </a:r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(art. 4º, par. 5º) </a:t>
            </a:r>
          </a:p>
          <a:p>
            <a:pPr algn="ctr"/>
            <a:endParaRPr lang="pt-BR" sz="1400" b="1" dirty="0">
              <a:solidFill>
                <a:schemeClr val="bg1"/>
              </a:solidFill>
            </a:endParaRPr>
          </a:p>
          <a:p>
            <a:pPr algn="ctr"/>
            <a:r>
              <a:rPr lang="pt-BR" sz="1400" b="1" dirty="0">
                <a:solidFill>
                  <a:srgbClr val="FF0000"/>
                </a:solidFill>
              </a:rPr>
              <a:t>Após a prolação de sentença</a:t>
            </a:r>
          </a:p>
        </p:txBody>
      </p:sp>
      <p:sp>
        <p:nvSpPr>
          <p:cNvPr id="9" name="Seta: Curva para Cima 8">
            <a:extLst>
              <a:ext uri="{FF2B5EF4-FFF2-40B4-BE49-F238E27FC236}">
                <a16:creationId xmlns:a16="http://schemas.microsoft.com/office/drawing/2014/main" id="{C062C79D-6108-4AAD-90C4-F60DC844D620}"/>
              </a:ext>
            </a:extLst>
          </p:cNvPr>
          <p:cNvSpPr/>
          <p:nvPr/>
        </p:nvSpPr>
        <p:spPr>
          <a:xfrm>
            <a:off x="2089383" y="6253462"/>
            <a:ext cx="1321606" cy="49702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50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26" grpId="0" animBg="1"/>
      <p:bldP spid="5" grpId="0" animBg="1"/>
      <p:bldP spid="2" grpId="0" animBg="1"/>
      <p:bldP spid="10" grpId="0" animBg="1"/>
      <p:bldP spid="17" grpId="0" animBg="1"/>
      <p:bldP spid="19" grpId="0" animBg="1"/>
      <p:bldP spid="22" grpId="0" animBg="1"/>
      <p:bldP spid="23" grpId="0" animBg="1"/>
      <p:bldP spid="24" grpId="0" animBg="1"/>
      <p:bldP spid="21" grpId="0" animBg="1"/>
      <p:bldP spid="25" grpId="0" animBg="1"/>
      <p:bldP spid="2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>
            <a:extLst>
              <a:ext uri="{FF2B5EF4-FFF2-40B4-BE49-F238E27FC236}">
                <a16:creationId xmlns:a16="http://schemas.microsoft.com/office/drawing/2014/main" id="{CBCB7BC8-A6BC-460A-ABB1-3CC98B8BA5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542" y="14063"/>
            <a:ext cx="9200542" cy="6858324"/>
          </a:xfrm>
          <a:prstGeom prst="rect">
            <a:avLst/>
          </a:prstGeom>
          <a:noFill/>
          <a:effectLst>
            <a:outerShdw blurRad="520700" dist="50800" dir="5400000" algn="ctr" rotWithShape="0">
              <a:schemeClr val="tx1">
                <a:lumMod val="50000"/>
                <a:lumOff val="50000"/>
                <a:alpha val="34000"/>
              </a:schemeClr>
            </a:outerShdw>
            <a:softEdge rad="127000"/>
          </a:effectLst>
        </p:spPr>
      </p:pic>
      <p:sp>
        <p:nvSpPr>
          <p:cNvPr id="4" name="Elipse 3"/>
          <p:cNvSpPr/>
          <p:nvPr/>
        </p:nvSpPr>
        <p:spPr>
          <a:xfrm>
            <a:off x="2361987" y="616742"/>
            <a:ext cx="2304253" cy="130009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700" b="1" dirty="0">
                <a:solidFill>
                  <a:schemeClr val="bg1"/>
                </a:solidFill>
              </a:rPr>
              <a:t>Investigado</a:t>
            </a:r>
          </a:p>
          <a:p>
            <a:pPr algn="ctr"/>
            <a:r>
              <a:rPr lang="pt-BR" sz="1700" b="1" dirty="0">
                <a:solidFill>
                  <a:schemeClr val="bg1"/>
                </a:solidFill>
              </a:rPr>
              <a:t>Réu</a:t>
            </a:r>
          </a:p>
          <a:p>
            <a:pPr algn="ctr"/>
            <a:r>
              <a:rPr lang="pt-BR" sz="1700" b="1" dirty="0">
                <a:solidFill>
                  <a:schemeClr val="bg1"/>
                </a:solidFill>
              </a:rPr>
              <a:t>Condenado</a:t>
            </a:r>
          </a:p>
        </p:txBody>
      </p:sp>
      <p:sp>
        <p:nvSpPr>
          <p:cNvPr id="6" name="Elipse 5"/>
          <p:cNvSpPr/>
          <p:nvPr/>
        </p:nvSpPr>
        <p:spPr>
          <a:xfrm>
            <a:off x="251520" y="632367"/>
            <a:ext cx="1944216" cy="129614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Defensor</a:t>
            </a:r>
          </a:p>
        </p:txBody>
      </p:sp>
      <p:sp>
        <p:nvSpPr>
          <p:cNvPr id="7" name="Seta para a esquerda e para a direita 6"/>
          <p:cNvSpPr/>
          <p:nvPr/>
        </p:nvSpPr>
        <p:spPr>
          <a:xfrm>
            <a:off x="4716015" y="1026444"/>
            <a:ext cx="1944215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6906500" y="616742"/>
            <a:ext cx="1944216" cy="129614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MP</a:t>
            </a:r>
          </a:p>
        </p:txBody>
      </p:sp>
      <p:sp>
        <p:nvSpPr>
          <p:cNvPr id="9" name="Seta para cima e para baixo 8"/>
          <p:cNvSpPr/>
          <p:nvPr/>
        </p:nvSpPr>
        <p:spPr>
          <a:xfrm>
            <a:off x="5324092" y="1653892"/>
            <a:ext cx="484632" cy="79208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4594300" y="2595258"/>
            <a:ext cx="1944216" cy="129614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Acordo</a:t>
            </a:r>
          </a:p>
        </p:txBody>
      </p:sp>
      <p:sp>
        <p:nvSpPr>
          <p:cNvPr id="13" name="Elipse 12"/>
          <p:cNvSpPr/>
          <p:nvPr/>
        </p:nvSpPr>
        <p:spPr>
          <a:xfrm>
            <a:off x="2195735" y="4797152"/>
            <a:ext cx="2520281" cy="129614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“colaborador</a:t>
            </a:r>
            <a:r>
              <a:rPr lang="pt-BR" dirty="0">
                <a:solidFill>
                  <a:schemeClr val="bg1"/>
                </a:solidFill>
              </a:rPr>
              <a:t>”</a:t>
            </a:r>
          </a:p>
        </p:txBody>
      </p:sp>
      <p:sp>
        <p:nvSpPr>
          <p:cNvPr id="14" name="Elipse 13"/>
          <p:cNvSpPr/>
          <p:nvPr/>
        </p:nvSpPr>
        <p:spPr>
          <a:xfrm>
            <a:off x="2267744" y="5688622"/>
            <a:ext cx="2304256" cy="110527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Fonte de prova</a:t>
            </a:r>
          </a:p>
        </p:txBody>
      </p:sp>
      <p:sp>
        <p:nvSpPr>
          <p:cNvPr id="16" name="Elipse 15"/>
          <p:cNvSpPr/>
          <p:nvPr/>
        </p:nvSpPr>
        <p:spPr>
          <a:xfrm>
            <a:off x="465052" y="4691240"/>
            <a:ext cx="2304256" cy="110527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Não é testemunha</a:t>
            </a:r>
          </a:p>
        </p:txBody>
      </p:sp>
      <p:sp>
        <p:nvSpPr>
          <p:cNvPr id="18" name="Seta para a esquerda e para a direita 17"/>
          <p:cNvSpPr/>
          <p:nvPr/>
        </p:nvSpPr>
        <p:spPr>
          <a:xfrm>
            <a:off x="4887908" y="5009118"/>
            <a:ext cx="1772323" cy="75174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Obrigações</a:t>
            </a:r>
          </a:p>
        </p:txBody>
      </p:sp>
      <p:sp>
        <p:nvSpPr>
          <p:cNvPr id="19" name="Elipse 18"/>
          <p:cNvSpPr/>
          <p:nvPr/>
        </p:nvSpPr>
        <p:spPr>
          <a:xfrm>
            <a:off x="6876256" y="4736919"/>
            <a:ext cx="1944216" cy="129614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MP</a:t>
            </a:r>
          </a:p>
        </p:txBody>
      </p:sp>
      <p:sp>
        <p:nvSpPr>
          <p:cNvPr id="22" name="Elipse 21"/>
          <p:cNvSpPr/>
          <p:nvPr/>
        </p:nvSpPr>
        <p:spPr>
          <a:xfrm>
            <a:off x="5808724" y="2678963"/>
            <a:ext cx="2304256" cy="110527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Meio de obtenção de prova</a:t>
            </a:r>
          </a:p>
        </p:txBody>
      </p:sp>
      <p:sp>
        <p:nvSpPr>
          <p:cNvPr id="25" name="Elipse 24"/>
          <p:cNvSpPr/>
          <p:nvPr/>
        </p:nvSpPr>
        <p:spPr>
          <a:xfrm>
            <a:off x="2101770" y="4000821"/>
            <a:ext cx="2520279" cy="110527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Dispõe do direito ao silêncio</a:t>
            </a:r>
          </a:p>
        </p:txBody>
      </p:sp>
      <p:sp>
        <p:nvSpPr>
          <p:cNvPr id="26" name="Elipse 25"/>
          <p:cNvSpPr/>
          <p:nvPr/>
        </p:nvSpPr>
        <p:spPr>
          <a:xfrm>
            <a:off x="396256" y="5627610"/>
            <a:ext cx="2484276" cy="110527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Compromisso de dizer a verdade</a:t>
            </a:r>
          </a:p>
        </p:txBody>
      </p:sp>
      <p:sp>
        <p:nvSpPr>
          <p:cNvPr id="27" name="Elipse 26"/>
          <p:cNvSpPr/>
          <p:nvPr/>
        </p:nvSpPr>
        <p:spPr>
          <a:xfrm>
            <a:off x="427555" y="3835897"/>
            <a:ext cx="2304256" cy="110527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Não comete falso testemunho</a:t>
            </a:r>
          </a:p>
        </p:txBody>
      </p:sp>
      <p:sp>
        <p:nvSpPr>
          <p:cNvPr id="28" name="Elipse 27"/>
          <p:cNvSpPr/>
          <p:nvPr/>
        </p:nvSpPr>
        <p:spPr>
          <a:xfrm>
            <a:off x="6615140" y="5568454"/>
            <a:ext cx="2304256" cy="110527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Posturas processuais</a:t>
            </a:r>
          </a:p>
        </p:txBody>
      </p:sp>
      <p:sp>
        <p:nvSpPr>
          <p:cNvPr id="2" name="Texto Explicativo: Seta para Baixo 1">
            <a:extLst>
              <a:ext uri="{FF2B5EF4-FFF2-40B4-BE49-F238E27FC236}">
                <a16:creationId xmlns:a16="http://schemas.microsoft.com/office/drawing/2014/main" id="{6FF93C63-E735-4089-B516-BBC1805D8D4D}"/>
              </a:ext>
            </a:extLst>
          </p:cNvPr>
          <p:cNvSpPr/>
          <p:nvPr/>
        </p:nvSpPr>
        <p:spPr>
          <a:xfrm>
            <a:off x="4932041" y="4096257"/>
            <a:ext cx="1584173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Homologação</a:t>
            </a:r>
          </a:p>
        </p:txBody>
      </p:sp>
    </p:spTree>
    <p:extLst>
      <p:ext uri="{BB962C8B-B14F-4D97-AF65-F5344CB8AC3E}">
        <p14:creationId xmlns:p14="http://schemas.microsoft.com/office/powerpoint/2010/main" val="1593797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6" grpId="0" animBg="1"/>
      <p:bldP spid="18" grpId="0" animBg="1"/>
      <p:bldP spid="19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O acordo de não persecução penal">
            <a:extLst>
              <a:ext uri="{FF2B5EF4-FFF2-40B4-BE49-F238E27FC236}">
                <a16:creationId xmlns:a16="http://schemas.microsoft.com/office/drawing/2014/main" id="{CC9B1D32-6335-4797-9CB7-B1A48B168A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6" t="9091" r="39008"/>
          <a:stretch/>
        </p:blipFill>
        <p:spPr bwMode="auto">
          <a:xfrm>
            <a:off x="2642631" y="20982"/>
            <a:ext cx="650138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7004404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0771" y="1604301"/>
            <a:ext cx="6013716" cy="3508959"/>
          </a:xfrm>
          <a:scene3d>
            <a:camera prst="orthographicFront"/>
            <a:lightRig rig="threePt" dir="t"/>
          </a:scene3d>
        </p:spPr>
        <p:txBody>
          <a:bodyPr anchor="b">
            <a:normAutofit fontScale="90000"/>
          </a:bodyPr>
          <a:lstStyle/>
          <a:p>
            <a:pPr algn="l"/>
            <a:br>
              <a:rPr lang="pt-BR" sz="2000" dirty="0">
                <a:effectLst/>
                <a:latin typeface="Calibri" panose="020F0502020204030204" pitchFamily="34" charset="0"/>
              </a:rPr>
            </a:br>
            <a:br>
              <a:rPr lang="pt-BR" sz="2000" dirty="0">
                <a:effectLst/>
                <a:latin typeface="Calibri" panose="020F0502020204030204" pitchFamily="34" charset="0"/>
              </a:rPr>
            </a:br>
            <a:br>
              <a:rPr lang="pt-BR" sz="2000" dirty="0">
                <a:effectLst/>
                <a:latin typeface="Calibri" panose="020F0502020204030204" pitchFamily="34" charset="0"/>
              </a:rPr>
            </a:br>
            <a:br>
              <a:rPr lang="pt-BR" sz="2000" dirty="0">
                <a:effectLst/>
                <a:latin typeface="Calibri" panose="020F0502020204030204" pitchFamily="34" charset="0"/>
              </a:rPr>
            </a:br>
            <a:r>
              <a:rPr lang="pt-BR" sz="2800" b="1" dirty="0">
                <a:effectLst/>
                <a:latin typeface="Calibri" panose="020F0502020204030204" pitchFamily="34" charset="0"/>
              </a:rPr>
              <a:t>Acordo de colaboração premiada</a:t>
            </a:r>
            <a:br>
              <a:rPr lang="pt-BR" sz="2800" b="1" dirty="0">
                <a:effectLst/>
                <a:latin typeface="Calibri" panose="020F0502020204030204" pitchFamily="34" charset="0"/>
              </a:rPr>
            </a:br>
            <a:br>
              <a:rPr lang="pt-BR" sz="2800" b="1" dirty="0">
                <a:effectLst/>
                <a:latin typeface="Calibri" panose="020F0502020204030204" pitchFamily="34" charset="0"/>
              </a:rPr>
            </a:br>
            <a:r>
              <a:rPr lang="pt-BR" sz="2800" b="1" dirty="0">
                <a:effectLst/>
                <a:latin typeface="Calibri" panose="020F0502020204030204" pitchFamily="34" charset="0"/>
              </a:rPr>
              <a:t>Lei 12.850/13</a:t>
            </a:r>
            <a:br>
              <a:rPr lang="pt-BR" sz="2800" b="1" dirty="0">
                <a:effectLst/>
                <a:latin typeface="Calibri" panose="020F0502020204030204" pitchFamily="34" charset="0"/>
              </a:rPr>
            </a:br>
            <a:br>
              <a:rPr lang="pt-BR" sz="2800" b="1" dirty="0">
                <a:effectLst/>
                <a:latin typeface="Calibri" panose="020F0502020204030204" pitchFamily="34" charset="0"/>
              </a:rPr>
            </a:br>
            <a:r>
              <a:rPr lang="pt-BR" sz="2800" b="1" dirty="0">
                <a:effectLst/>
                <a:latin typeface="Calibri" panose="020F0502020204030204" pitchFamily="34" charset="0"/>
              </a:rPr>
              <a:t>Leituras a partir da Lei 13.964/19</a:t>
            </a:r>
            <a:br>
              <a:rPr lang="pt-BR" sz="2800" b="1" dirty="0">
                <a:effectLst/>
                <a:latin typeface="Calibri" panose="020F0502020204030204" pitchFamily="34" charset="0"/>
              </a:rPr>
            </a:br>
            <a:br>
              <a:rPr lang="pt-BR" sz="2800" b="1" dirty="0">
                <a:effectLst/>
                <a:latin typeface="Calibri" panose="020F0502020204030204" pitchFamily="34" charset="0"/>
              </a:rPr>
            </a:br>
            <a:br>
              <a:rPr lang="pt-BR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</a:br>
            <a:br>
              <a:rPr lang="pt-BR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</a:br>
            <a:r>
              <a:rPr lang="pt-BR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					</a:t>
            </a:r>
            <a:endParaRPr lang="pt-BR" sz="2000" b="1" dirty="0">
              <a:effectLst/>
              <a:latin typeface="Calibri" panose="020F0502020204030204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1653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1" y="4546920"/>
            <a:ext cx="298323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4175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>
            <a:extLst>
              <a:ext uri="{FF2B5EF4-FFF2-40B4-BE49-F238E27FC236}">
                <a16:creationId xmlns:a16="http://schemas.microsoft.com/office/drawing/2014/main" id="{F7C70099-4D2D-4D6C-9BD0-DF3F961699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542" y="14063"/>
            <a:ext cx="9200542" cy="6858324"/>
          </a:xfrm>
          <a:prstGeom prst="rect">
            <a:avLst/>
          </a:prstGeom>
          <a:noFill/>
          <a:effectLst>
            <a:outerShdw blurRad="520700" dist="50800" dir="5400000" algn="ctr" rotWithShape="0">
              <a:schemeClr val="tx1">
                <a:lumMod val="50000"/>
                <a:lumOff val="50000"/>
                <a:alpha val="34000"/>
              </a:schemeClr>
            </a:outerShdw>
            <a:softEdge rad="127000"/>
          </a:effectLst>
        </p:spPr>
      </p:pic>
      <p:sp>
        <p:nvSpPr>
          <p:cNvPr id="2" name="Elipse 1">
            <a:extLst>
              <a:ext uri="{FF2B5EF4-FFF2-40B4-BE49-F238E27FC236}">
                <a16:creationId xmlns:a16="http://schemas.microsoft.com/office/drawing/2014/main" id="{6FCB4E61-0FB4-4AB8-B8D3-2C72A6283796}"/>
              </a:ext>
            </a:extLst>
          </p:cNvPr>
          <p:cNvSpPr/>
          <p:nvPr/>
        </p:nvSpPr>
        <p:spPr>
          <a:xfrm>
            <a:off x="2906105" y="2604242"/>
            <a:ext cx="2952328" cy="1727771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/>
              <a:t>Acordo de Colaboração</a:t>
            </a:r>
          </a:p>
          <a:p>
            <a:pPr algn="ctr"/>
            <a:r>
              <a:rPr lang="pt-BR" sz="2000" b="1" dirty="0"/>
              <a:t>Premiada </a:t>
            </a:r>
          </a:p>
        </p:txBody>
      </p:sp>
      <p:sp>
        <p:nvSpPr>
          <p:cNvPr id="3" name="Seta: para Cima 2">
            <a:extLst>
              <a:ext uri="{FF2B5EF4-FFF2-40B4-BE49-F238E27FC236}">
                <a16:creationId xmlns:a16="http://schemas.microsoft.com/office/drawing/2014/main" id="{7B61901D-4EB8-4683-9386-6A976EEFEDB2}"/>
              </a:ext>
            </a:extLst>
          </p:cNvPr>
          <p:cNvSpPr/>
          <p:nvPr/>
        </p:nvSpPr>
        <p:spPr>
          <a:xfrm rot="18105104">
            <a:off x="2590639" y="2257519"/>
            <a:ext cx="484632" cy="72733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EFFF2F06-7AA2-4267-A115-2478D6E1DCBB}"/>
              </a:ext>
            </a:extLst>
          </p:cNvPr>
          <p:cNvSpPr/>
          <p:nvPr/>
        </p:nvSpPr>
        <p:spPr>
          <a:xfrm>
            <a:off x="280538" y="1130722"/>
            <a:ext cx="2304256" cy="1490464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Fase das negociações preliminares?</a:t>
            </a:r>
          </a:p>
        </p:txBody>
      </p:sp>
      <p:sp>
        <p:nvSpPr>
          <p:cNvPr id="19" name="Seta: para Cima 18">
            <a:extLst>
              <a:ext uri="{FF2B5EF4-FFF2-40B4-BE49-F238E27FC236}">
                <a16:creationId xmlns:a16="http://schemas.microsoft.com/office/drawing/2014/main" id="{7E9AA140-14EB-42FE-8DDC-729172D44F14}"/>
              </a:ext>
            </a:extLst>
          </p:cNvPr>
          <p:cNvSpPr/>
          <p:nvPr/>
        </p:nvSpPr>
        <p:spPr>
          <a:xfrm>
            <a:off x="4087368" y="1767789"/>
            <a:ext cx="484632" cy="72733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596C1C36-135D-46B2-84C9-660E2CE27260}"/>
              </a:ext>
            </a:extLst>
          </p:cNvPr>
          <p:cNvSpPr/>
          <p:nvPr/>
        </p:nvSpPr>
        <p:spPr>
          <a:xfrm>
            <a:off x="3272727" y="116661"/>
            <a:ext cx="2304256" cy="1490464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err="1"/>
              <a:t>Premialidade</a:t>
            </a:r>
            <a:r>
              <a:rPr lang="pt-BR" b="1" dirty="0"/>
              <a:t> legal ou acordada?</a:t>
            </a:r>
          </a:p>
        </p:txBody>
      </p:sp>
      <p:sp>
        <p:nvSpPr>
          <p:cNvPr id="22" name="Seta: para Cima 21">
            <a:extLst>
              <a:ext uri="{FF2B5EF4-FFF2-40B4-BE49-F238E27FC236}">
                <a16:creationId xmlns:a16="http://schemas.microsoft.com/office/drawing/2014/main" id="{66674880-8932-408D-9777-CAE521E2D061}"/>
              </a:ext>
            </a:extLst>
          </p:cNvPr>
          <p:cNvSpPr/>
          <p:nvPr/>
        </p:nvSpPr>
        <p:spPr>
          <a:xfrm rot="2671905">
            <a:off x="5762446" y="2257519"/>
            <a:ext cx="484632" cy="727335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9EB0254B-89FB-439F-8C00-59FE49BCAE32}"/>
              </a:ext>
            </a:extLst>
          </p:cNvPr>
          <p:cNvSpPr/>
          <p:nvPr/>
        </p:nvSpPr>
        <p:spPr>
          <a:xfrm>
            <a:off x="6207313" y="1088102"/>
            <a:ext cx="2406029" cy="1490464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Voluntariedade e colaborador preso</a:t>
            </a:r>
          </a:p>
        </p:txBody>
      </p:sp>
      <p:sp>
        <p:nvSpPr>
          <p:cNvPr id="24" name="Seta: para Cima 23">
            <a:extLst>
              <a:ext uri="{FF2B5EF4-FFF2-40B4-BE49-F238E27FC236}">
                <a16:creationId xmlns:a16="http://schemas.microsoft.com/office/drawing/2014/main" id="{B67353E7-9A27-409A-9294-AB4392B6414A}"/>
              </a:ext>
            </a:extLst>
          </p:cNvPr>
          <p:cNvSpPr/>
          <p:nvPr/>
        </p:nvSpPr>
        <p:spPr>
          <a:xfrm rot="7797366">
            <a:off x="5843107" y="3790604"/>
            <a:ext cx="484632" cy="72733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36C235C6-24FD-43A0-BC7B-F15BA111908A}"/>
              </a:ext>
            </a:extLst>
          </p:cNvPr>
          <p:cNvSpPr/>
          <p:nvPr/>
        </p:nvSpPr>
        <p:spPr>
          <a:xfrm>
            <a:off x="6253317" y="4206782"/>
            <a:ext cx="2406029" cy="1490464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Limites do controle judicial</a:t>
            </a:r>
          </a:p>
        </p:txBody>
      </p:sp>
      <p:sp>
        <p:nvSpPr>
          <p:cNvPr id="26" name="Seta: para Cima 25">
            <a:extLst>
              <a:ext uri="{FF2B5EF4-FFF2-40B4-BE49-F238E27FC236}">
                <a16:creationId xmlns:a16="http://schemas.microsoft.com/office/drawing/2014/main" id="{A6A9C9B8-59BB-4386-88E1-65D35FC1E9E3}"/>
              </a:ext>
            </a:extLst>
          </p:cNvPr>
          <p:cNvSpPr/>
          <p:nvPr/>
        </p:nvSpPr>
        <p:spPr>
          <a:xfrm rot="10800000">
            <a:off x="4080721" y="4495809"/>
            <a:ext cx="484632" cy="72733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5C46C3B8-D0B3-4435-991A-086AB07410B8}"/>
              </a:ext>
            </a:extLst>
          </p:cNvPr>
          <p:cNvSpPr/>
          <p:nvPr/>
        </p:nvSpPr>
        <p:spPr>
          <a:xfrm>
            <a:off x="3170908" y="5275632"/>
            <a:ext cx="2304256" cy="1490464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Declarações do colaborador e justa causa </a:t>
            </a:r>
          </a:p>
        </p:txBody>
      </p:sp>
      <p:sp>
        <p:nvSpPr>
          <p:cNvPr id="28" name="Seta: para Cima 27">
            <a:extLst>
              <a:ext uri="{FF2B5EF4-FFF2-40B4-BE49-F238E27FC236}">
                <a16:creationId xmlns:a16="http://schemas.microsoft.com/office/drawing/2014/main" id="{B824D58E-3364-42D0-BFD1-D3C4D7EB45BA}"/>
              </a:ext>
            </a:extLst>
          </p:cNvPr>
          <p:cNvSpPr/>
          <p:nvPr/>
        </p:nvSpPr>
        <p:spPr>
          <a:xfrm rot="13496462">
            <a:off x="2465936" y="3920246"/>
            <a:ext cx="484632" cy="72733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BA3DE4FA-BA38-4E71-8A3D-1FE8E750D8FE}"/>
              </a:ext>
            </a:extLst>
          </p:cNvPr>
          <p:cNvSpPr/>
          <p:nvPr/>
        </p:nvSpPr>
        <p:spPr>
          <a:xfrm>
            <a:off x="425808" y="4429707"/>
            <a:ext cx="2304256" cy="1490464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Situação jurídico-processual do colaborador</a:t>
            </a:r>
          </a:p>
        </p:txBody>
      </p:sp>
    </p:spTree>
    <p:extLst>
      <p:ext uri="{BB962C8B-B14F-4D97-AF65-F5344CB8AC3E}">
        <p14:creationId xmlns:p14="http://schemas.microsoft.com/office/powerpoint/2010/main" val="54411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>
            <a:extLst>
              <a:ext uri="{FF2B5EF4-FFF2-40B4-BE49-F238E27FC236}">
                <a16:creationId xmlns:a16="http://schemas.microsoft.com/office/drawing/2014/main" id="{F75C210E-9A3E-4845-8223-A18A53F7CA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542" y="14063"/>
            <a:ext cx="9200542" cy="6858324"/>
          </a:xfrm>
          <a:prstGeom prst="rect">
            <a:avLst/>
          </a:prstGeom>
          <a:noFill/>
          <a:effectLst>
            <a:outerShdw blurRad="520700" dist="50800" dir="5400000" algn="ctr" rotWithShape="0">
              <a:schemeClr val="tx1">
                <a:lumMod val="50000"/>
                <a:lumOff val="50000"/>
                <a:alpha val="34000"/>
              </a:schemeClr>
            </a:outerShdw>
            <a:softEdge rad="127000"/>
          </a:effectLst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09DA18B8-9D31-4B5C-97EE-815AD22E7BC9}"/>
              </a:ext>
            </a:extLst>
          </p:cNvPr>
          <p:cNvSpPr txBox="1"/>
          <p:nvPr/>
        </p:nvSpPr>
        <p:spPr>
          <a:xfrm>
            <a:off x="972108" y="1241660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b="1" dirty="0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DD42F623-4B53-41FE-A942-A7BB5A574FB2}"/>
              </a:ext>
            </a:extLst>
          </p:cNvPr>
          <p:cNvSpPr/>
          <p:nvPr/>
        </p:nvSpPr>
        <p:spPr>
          <a:xfrm>
            <a:off x="510410" y="2810128"/>
            <a:ext cx="1800708" cy="3248095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err="1"/>
              <a:t>Utiltarismo</a:t>
            </a:r>
            <a:endParaRPr lang="pt-BR" sz="2000" b="1" dirty="0"/>
          </a:p>
          <a:p>
            <a:pPr algn="ctr"/>
            <a:endParaRPr lang="pt-BR" sz="2000" b="1" dirty="0"/>
          </a:p>
          <a:p>
            <a:pPr algn="ctr"/>
            <a:r>
              <a:rPr lang="pt-BR" sz="2000" b="1" dirty="0"/>
              <a:t>Interesse público </a:t>
            </a:r>
            <a:r>
              <a:rPr lang="pt-BR" sz="2000" dirty="0"/>
              <a:t> </a:t>
            </a:r>
          </a:p>
        </p:txBody>
      </p:sp>
      <p:sp>
        <p:nvSpPr>
          <p:cNvPr id="22" name="Seta: para a Direita 21">
            <a:extLst>
              <a:ext uri="{FF2B5EF4-FFF2-40B4-BE49-F238E27FC236}">
                <a16:creationId xmlns:a16="http://schemas.microsoft.com/office/drawing/2014/main" id="{DE0A46FE-1769-4225-AA3E-5DCC824461BF}"/>
              </a:ext>
            </a:extLst>
          </p:cNvPr>
          <p:cNvSpPr/>
          <p:nvPr/>
        </p:nvSpPr>
        <p:spPr>
          <a:xfrm>
            <a:off x="2716092" y="2429569"/>
            <a:ext cx="978408" cy="484632"/>
          </a:xfrm>
          <a:prstGeom prst="right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325F034C-98C7-41F2-B3AB-AD3797266FD6}"/>
              </a:ext>
            </a:extLst>
          </p:cNvPr>
          <p:cNvSpPr/>
          <p:nvPr/>
        </p:nvSpPr>
        <p:spPr>
          <a:xfrm>
            <a:off x="3854816" y="2241117"/>
            <a:ext cx="1656184" cy="720080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Eficácia persecutória</a:t>
            </a:r>
            <a:r>
              <a:rPr lang="pt-BR" dirty="0"/>
              <a:t> </a:t>
            </a: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9D254886-8563-49E8-BEDB-5858F54509DB}"/>
              </a:ext>
            </a:extLst>
          </p:cNvPr>
          <p:cNvSpPr/>
          <p:nvPr/>
        </p:nvSpPr>
        <p:spPr>
          <a:xfrm>
            <a:off x="7092280" y="2105469"/>
            <a:ext cx="1800708" cy="1142129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Enfrentamento da criminalidade organizada </a:t>
            </a:r>
            <a:r>
              <a:rPr lang="pt-BR" dirty="0"/>
              <a:t> </a:t>
            </a:r>
          </a:p>
        </p:txBody>
      </p:sp>
      <p:sp>
        <p:nvSpPr>
          <p:cNvPr id="25" name="Seta: para a Direita 24">
            <a:extLst>
              <a:ext uri="{FF2B5EF4-FFF2-40B4-BE49-F238E27FC236}">
                <a16:creationId xmlns:a16="http://schemas.microsoft.com/office/drawing/2014/main" id="{21D00D0A-30C6-4E13-9AFE-3FD49495CEB8}"/>
              </a:ext>
            </a:extLst>
          </p:cNvPr>
          <p:cNvSpPr/>
          <p:nvPr/>
        </p:nvSpPr>
        <p:spPr>
          <a:xfrm>
            <a:off x="5831632" y="2434218"/>
            <a:ext cx="978408" cy="484632"/>
          </a:xfrm>
          <a:prstGeom prst="right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7E0C5293-0B90-493C-89C4-28E5699B391D}"/>
              </a:ext>
            </a:extLst>
          </p:cNvPr>
          <p:cNvSpPr/>
          <p:nvPr/>
        </p:nvSpPr>
        <p:spPr>
          <a:xfrm>
            <a:off x="3846517" y="3849042"/>
            <a:ext cx="1656184" cy="720080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Resguardo da ordem</a:t>
            </a:r>
          </a:p>
        </p:txBody>
      </p:sp>
      <p:sp>
        <p:nvSpPr>
          <p:cNvPr id="28" name="Seta: para a Direita 27">
            <a:extLst>
              <a:ext uri="{FF2B5EF4-FFF2-40B4-BE49-F238E27FC236}">
                <a16:creationId xmlns:a16="http://schemas.microsoft.com/office/drawing/2014/main" id="{97EF7FB5-1F76-44D4-A11F-87A9113D5E76}"/>
              </a:ext>
            </a:extLst>
          </p:cNvPr>
          <p:cNvSpPr/>
          <p:nvPr/>
        </p:nvSpPr>
        <p:spPr>
          <a:xfrm>
            <a:off x="5805683" y="4014607"/>
            <a:ext cx="978408" cy="484632"/>
          </a:xfrm>
          <a:prstGeom prst="right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39CDF28B-5C20-47A9-82BF-95BC7E0A20A5}"/>
              </a:ext>
            </a:extLst>
          </p:cNvPr>
          <p:cNvSpPr/>
          <p:nvPr/>
        </p:nvSpPr>
        <p:spPr>
          <a:xfrm>
            <a:off x="7087204" y="3570233"/>
            <a:ext cx="1800708" cy="1399777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Cessação no envolvimento na criminalidade</a:t>
            </a:r>
          </a:p>
          <a:p>
            <a:pPr algn="ctr"/>
            <a:r>
              <a:rPr lang="pt-BR" b="1" dirty="0">
                <a:solidFill>
                  <a:schemeClr val="bg1"/>
                </a:solidFill>
              </a:rPr>
              <a:t>(art. 4º, par.18)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1" name="Seta: para a Direita 30">
            <a:extLst>
              <a:ext uri="{FF2B5EF4-FFF2-40B4-BE49-F238E27FC236}">
                <a16:creationId xmlns:a16="http://schemas.microsoft.com/office/drawing/2014/main" id="{ABDC74BF-EA94-412B-A187-BCF65CF44FD6}"/>
              </a:ext>
            </a:extLst>
          </p:cNvPr>
          <p:cNvSpPr/>
          <p:nvPr/>
        </p:nvSpPr>
        <p:spPr>
          <a:xfrm>
            <a:off x="2599529" y="5490940"/>
            <a:ext cx="978408" cy="484632"/>
          </a:xfrm>
          <a:prstGeom prst="right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7B4EDAF6-0303-4990-9814-AF08CCD0D378}"/>
              </a:ext>
            </a:extLst>
          </p:cNvPr>
          <p:cNvSpPr/>
          <p:nvPr/>
        </p:nvSpPr>
        <p:spPr>
          <a:xfrm>
            <a:off x="3909881" y="5338143"/>
            <a:ext cx="1656184" cy="72008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Modulação do prêmio </a:t>
            </a:r>
          </a:p>
        </p:txBody>
      </p:sp>
      <p:sp>
        <p:nvSpPr>
          <p:cNvPr id="33" name="Seta: para a Direita 32">
            <a:extLst>
              <a:ext uri="{FF2B5EF4-FFF2-40B4-BE49-F238E27FC236}">
                <a16:creationId xmlns:a16="http://schemas.microsoft.com/office/drawing/2014/main" id="{264A0578-AFB4-4C3C-B90A-14366E09A917}"/>
              </a:ext>
            </a:extLst>
          </p:cNvPr>
          <p:cNvSpPr/>
          <p:nvPr/>
        </p:nvSpPr>
        <p:spPr>
          <a:xfrm>
            <a:off x="5831632" y="5455867"/>
            <a:ext cx="978408" cy="484632"/>
          </a:xfrm>
          <a:prstGeom prst="right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0A739396-2BD1-4BA7-B757-A7AE0C3C553F}"/>
              </a:ext>
            </a:extLst>
          </p:cNvPr>
          <p:cNvSpPr/>
          <p:nvPr/>
        </p:nvSpPr>
        <p:spPr>
          <a:xfrm>
            <a:off x="7096018" y="5206839"/>
            <a:ext cx="1800708" cy="148095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Imunidade </a:t>
            </a:r>
          </a:p>
          <a:p>
            <a:pPr algn="ctr"/>
            <a:r>
              <a:rPr lang="pt-BR" b="1" dirty="0">
                <a:solidFill>
                  <a:schemeClr val="bg1"/>
                </a:solidFill>
              </a:rPr>
              <a:t> inexistência de conhecimento prévio</a:t>
            </a:r>
          </a:p>
          <a:p>
            <a:pPr algn="ctr"/>
            <a:r>
              <a:rPr lang="pt-BR" b="1" dirty="0">
                <a:solidFill>
                  <a:schemeClr val="bg1"/>
                </a:solidFill>
              </a:rPr>
              <a:t>(art.4º, par.4-A)</a:t>
            </a:r>
          </a:p>
        </p:txBody>
      </p:sp>
      <p:sp>
        <p:nvSpPr>
          <p:cNvPr id="35" name="Seta: para a Direita 34">
            <a:extLst>
              <a:ext uri="{FF2B5EF4-FFF2-40B4-BE49-F238E27FC236}">
                <a16:creationId xmlns:a16="http://schemas.microsoft.com/office/drawing/2014/main" id="{0A23EE43-4665-4245-B740-676CFABDF421}"/>
              </a:ext>
            </a:extLst>
          </p:cNvPr>
          <p:cNvSpPr/>
          <p:nvPr/>
        </p:nvSpPr>
        <p:spPr>
          <a:xfrm>
            <a:off x="2678675" y="3883697"/>
            <a:ext cx="978408" cy="484632"/>
          </a:xfrm>
          <a:prstGeom prst="right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B8D1B431-5612-4751-936E-568C2AA1F5C9}"/>
              </a:ext>
            </a:extLst>
          </p:cNvPr>
          <p:cNvSpPr/>
          <p:nvPr/>
        </p:nvSpPr>
        <p:spPr>
          <a:xfrm>
            <a:off x="383249" y="599563"/>
            <a:ext cx="8377502" cy="768917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3º-A.</a:t>
            </a:r>
            <a:r>
              <a:rPr lang="pt-BR" b="1" dirty="0"/>
              <a:t> O acordo de colaboração premiada é </a:t>
            </a:r>
            <a:r>
              <a:rPr lang="pt-BR" b="1" dirty="0">
                <a:solidFill>
                  <a:schemeClr val="bg1"/>
                </a:solidFill>
              </a:rPr>
              <a:t>negócio jurídico processual </a:t>
            </a:r>
            <a:r>
              <a:rPr lang="pt-BR" b="1" dirty="0"/>
              <a:t>e meio de obtenção de prova, que pressupõe </a:t>
            </a:r>
            <a:r>
              <a:rPr lang="pt-BR" b="1" dirty="0">
                <a:solidFill>
                  <a:srgbClr val="FFFF00"/>
                </a:solidFill>
              </a:rPr>
              <a:t>utilidade e interesse públicos.</a:t>
            </a:r>
          </a:p>
        </p:txBody>
      </p:sp>
    </p:spTree>
    <p:extLst>
      <p:ext uri="{BB962C8B-B14F-4D97-AF65-F5344CB8AC3E}">
        <p14:creationId xmlns:p14="http://schemas.microsoft.com/office/powerpoint/2010/main" val="138958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</TotalTime>
  <Words>1599</Words>
  <Application>Microsoft Office PowerPoint</Application>
  <PresentationFormat>Apresentação na tela (4:3)</PresentationFormat>
  <Paragraphs>335</Paragraphs>
  <Slides>29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Tema do Office</vt:lpstr>
      <vt:lpstr>  Justiça penal negociada  Leituras a partir da Lei 13.964/19       Marcos Zilli - 2020  </vt:lpstr>
      <vt:lpstr>Apresentação do PowerPoint</vt:lpstr>
      <vt:lpstr>  Acordo de colaboração premiada  Lei 12.850/13         </vt:lpstr>
      <vt:lpstr>Apresentação do PowerPoint</vt:lpstr>
      <vt:lpstr>Apresentação do PowerPoint</vt:lpstr>
      <vt:lpstr>Apresentação do PowerPoint</vt:lpstr>
      <vt:lpstr>    Acordo de colaboração premiada  Lei 12.850/13  Leituras a partir da Lei 13.964/19      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Acordo de não persecução  Leituras a partir da Lei 13.964/19    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Justiça penal negociada  Leituras a partir da Lei 13.964/90</dc:title>
  <dc:creator>Marcos Alexandre Coelho Zilli</dc:creator>
  <cp:lastModifiedBy>Marcos Alexandre Coelho Zilli</cp:lastModifiedBy>
  <cp:revision>34</cp:revision>
  <dcterms:created xsi:type="dcterms:W3CDTF">2020-05-03T18:10:41Z</dcterms:created>
  <dcterms:modified xsi:type="dcterms:W3CDTF">2020-05-28T13:04:17Z</dcterms:modified>
</cp:coreProperties>
</file>