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94" r:id="rId4"/>
    <p:sldId id="295" r:id="rId5"/>
    <p:sldId id="296" r:id="rId6"/>
    <p:sldId id="258" r:id="rId7"/>
    <p:sldId id="259" r:id="rId8"/>
    <p:sldId id="260" r:id="rId9"/>
    <p:sldId id="302" r:id="rId10"/>
    <p:sldId id="263" r:id="rId1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080"/>
    <a:srgbClr val="005C00"/>
    <a:srgbClr val="050F0B"/>
    <a:srgbClr val="62701A"/>
    <a:srgbClr val="82F0DB"/>
    <a:srgbClr val="94DAD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634" y="-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26E7D01-1035-43A5-924B-039EE695DA93}" type="datetimeFigureOut">
              <a:rPr lang="pt-BR"/>
              <a:pPr>
                <a:defRPr/>
              </a:pPr>
              <a:t>09/08/2013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D94A89D-C27E-4DD9-A272-4393972DAA7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129040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783D83-570D-4D8D-8961-977D315E01C3}" type="datetimeFigureOut">
              <a:rPr lang="pt-BR" smtClean="0"/>
              <a:pPr>
                <a:defRPr/>
              </a:pPr>
              <a:t>09/08/2013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DF4B9D-7FF8-478A-A23C-D1561F2D17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14805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2AFCE2-B675-4766-9826-BFB71384EF36}" type="datetimeFigureOut">
              <a:rPr lang="pt-BR" smtClean="0"/>
              <a:pPr>
                <a:defRPr/>
              </a:pPr>
              <a:t>09/08/2013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7AD8D7-1DC1-42A2-AEC5-C1C22514A947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46468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AEB4FC-05D6-4626-88B7-E53E16E5D11A}" type="datetimeFigureOut">
              <a:rPr lang="pt-BR" smtClean="0"/>
              <a:pPr>
                <a:defRPr/>
              </a:pPr>
              <a:t>09/08/2013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C90F0F-F098-4DE7-BF55-EAAE8455813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03737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E48D75-EDDC-420C-AD76-E242C1AB5671}" type="datetimeFigureOut">
              <a:rPr lang="pt-BR" smtClean="0"/>
              <a:pPr>
                <a:defRPr/>
              </a:pPr>
              <a:t>09/08/2013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CC6CA6-77F6-4D3E-A8DF-F2DC7B4F4E5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7542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DCFA65-56CA-4109-AACD-86296426AF62}" type="datetimeFigureOut">
              <a:rPr lang="pt-BR" smtClean="0"/>
              <a:pPr>
                <a:defRPr/>
              </a:pPr>
              <a:t>09/08/2013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076EDC-4F88-45C5-97A3-389485AB84C7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02271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BC4BE2-83BB-4523-947E-7B74DAD0041B}" type="datetimeFigureOut">
              <a:rPr lang="pt-BR" smtClean="0"/>
              <a:pPr>
                <a:defRPr/>
              </a:pPr>
              <a:t>09/08/2013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609182-46A2-4B65-9C48-7456F3165FE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76052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B0C843-FDC6-4FDF-90C3-9204292E9B19}" type="datetimeFigureOut">
              <a:rPr lang="pt-BR" smtClean="0"/>
              <a:pPr>
                <a:defRPr/>
              </a:pPr>
              <a:t>09/08/2013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3B9236-85F0-4AEA-B357-B10A64975ED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74154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6CF7F2-2B8F-4162-BAEA-106E0D6FA082}" type="datetimeFigureOut">
              <a:rPr lang="pt-BR" smtClean="0"/>
              <a:pPr>
                <a:defRPr/>
              </a:pPr>
              <a:t>09/08/2013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62145-C9BC-44BA-8E5B-ACF31E49FA3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45457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F14DF4-525D-4F4A-9AEB-506558087634}" type="datetimeFigureOut">
              <a:rPr lang="pt-BR" smtClean="0"/>
              <a:pPr>
                <a:defRPr/>
              </a:pPr>
              <a:t>09/08/2013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C321CC-851F-479E-A2A3-DBDDB378BBB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93065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E4A82B-8DF1-486C-B4EE-7C2B97AFD3FC}" type="datetimeFigureOut">
              <a:rPr lang="pt-BR" smtClean="0"/>
              <a:pPr>
                <a:defRPr/>
              </a:pPr>
              <a:t>09/08/2013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FDA0E4-7AEA-4C06-B055-898B972A1A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36141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DF8451-F244-4577-BE19-46F7EAAE3A55}" type="datetimeFigureOut">
              <a:rPr lang="pt-BR" smtClean="0"/>
              <a:pPr>
                <a:defRPr/>
              </a:pPr>
              <a:t>09/08/2013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741B74-69EC-4DB9-AD20-A59A09745A9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4753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BFB259E-5E44-4E93-80B2-858BD784B0ED}" type="datetimeFigureOut">
              <a:rPr lang="pt-BR" smtClean="0"/>
              <a:pPr>
                <a:defRPr/>
              </a:pPr>
              <a:t>09/08/2013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416CB52-DE3A-4E8B-B299-CB48395EFF8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43505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sa.un.org/wpp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sa.un.org/wpp" TargetMode="Externa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>
            <a:spLocks noGrp="1"/>
          </p:cNvSpPr>
          <p:nvPr>
            <p:ph type="ctrTitle"/>
          </p:nvPr>
        </p:nvSpPr>
        <p:spPr>
          <a:xfrm>
            <a:off x="900113" y="1989138"/>
            <a:ext cx="7772400" cy="2116137"/>
          </a:xfrm>
        </p:spPr>
        <p:txBody>
          <a:bodyPr/>
          <a:lstStyle/>
          <a:p>
            <a:pPr eaLnBrk="1" hangingPunct="1"/>
            <a:r>
              <a:rPr lang="pt-BR" sz="2800" dirty="0" smtClean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Impacto da prática da atividade física moderada regular no retardo da </a:t>
            </a:r>
            <a:r>
              <a:rPr lang="pt-BR" sz="2800" smtClean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imunossenescência em </a:t>
            </a:r>
            <a:r>
              <a:rPr lang="pt-BR" sz="2800" dirty="0" smtClean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idosos </a:t>
            </a:r>
            <a:br>
              <a:rPr lang="pt-BR" sz="2800" dirty="0" smtClean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</a:br>
            <a:endParaRPr lang="pt-BR" sz="2800" dirty="0" smtClean="0">
              <a:solidFill>
                <a:srgbClr val="005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76375" y="3789363"/>
            <a:ext cx="6327775" cy="14398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600" dirty="0" smtClean="0">
                <a:solidFill>
                  <a:srgbClr val="050F0B"/>
                </a:solidFill>
                <a:latin typeface="Arial" pitchFamily="34" charset="0"/>
                <a:cs typeface="Arial" pitchFamily="34" charset="0"/>
              </a:rPr>
              <a:t>Léia Rodrigues </a:t>
            </a:r>
          </a:p>
        </p:txBody>
      </p:sp>
      <p:pic>
        <p:nvPicPr>
          <p:cNvPr id="2052" name="Imagem 3" descr="fmusp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3375"/>
            <a:ext cx="2376488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ext Box 7"/>
          <p:cNvSpPr txBox="1">
            <a:spLocks noChangeArrowheads="1"/>
          </p:cNvSpPr>
          <p:nvPr/>
        </p:nvSpPr>
        <p:spPr bwMode="auto">
          <a:xfrm>
            <a:off x="682625" y="5281613"/>
            <a:ext cx="8137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t-BR" sz="1200" dirty="0"/>
              <a:t>Laboratório de Investigação Médica em Dermatologia e Imunodeficiências – LIM56</a:t>
            </a:r>
          </a:p>
          <a:p>
            <a:pPr algn="ctr" eaLnBrk="1" hangingPunct="1"/>
            <a:r>
              <a:rPr lang="pt-BR" sz="1200" dirty="0"/>
              <a:t>Departamento de Patologia - FMUSP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de cantos arredondados 4"/>
          <p:cNvSpPr/>
          <p:nvPr/>
        </p:nvSpPr>
        <p:spPr>
          <a:xfrm>
            <a:off x="539552" y="1484784"/>
            <a:ext cx="8064896" cy="439248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21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dirty="0" smtClean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Prática de atividade física</a:t>
            </a:r>
          </a:p>
        </p:txBody>
      </p:sp>
      <p:pic>
        <p:nvPicPr>
          <p:cNvPr id="9219" name="Imagem 5" descr="idosos atlétic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088" y="1916113"/>
            <a:ext cx="2305050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CaixaDeTexto 6"/>
          <p:cNvSpPr txBox="1">
            <a:spLocks noChangeArrowheads="1"/>
          </p:cNvSpPr>
          <p:nvPr/>
        </p:nvSpPr>
        <p:spPr bwMode="auto">
          <a:xfrm>
            <a:off x="4427538" y="2089150"/>
            <a:ext cx="3673475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  <a:buFont typeface="Symbol" pitchFamily="18" charset="2"/>
              <a:buChar char="·"/>
            </a:pPr>
            <a:r>
              <a:rPr lang="pt-BR" sz="2800"/>
              <a:t> Eficácia;</a:t>
            </a:r>
          </a:p>
          <a:p>
            <a:pPr eaLnBrk="1" hangingPunct="1">
              <a:lnSpc>
                <a:spcPct val="150000"/>
              </a:lnSpc>
              <a:buFont typeface="Symbol" pitchFamily="18" charset="2"/>
              <a:buChar char="·"/>
            </a:pPr>
            <a:r>
              <a:rPr lang="pt-BR" sz="2800"/>
              <a:t> Baixo custo;</a:t>
            </a:r>
          </a:p>
          <a:p>
            <a:pPr eaLnBrk="1" hangingPunct="1">
              <a:lnSpc>
                <a:spcPct val="150000"/>
              </a:lnSpc>
              <a:buFont typeface="Symbol" pitchFamily="18" charset="2"/>
              <a:buChar char="·"/>
            </a:pPr>
            <a:r>
              <a:rPr lang="pt-BR" sz="2800"/>
              <a:t> Não invasivo;</a:t>
            </a:r>
          </a:p>
          <a:p>
            <a:pPr eaLnBrk="1" hangingPunct="1">
              <a:lnSpc>
                <a:spcPct val="150000"/>
              </a:lnSpc>
              <a:buFont typeface="Symbol" pitchFamily="18" charset="2"/>
              <a:buChar char="·"/>
            </a:pPr>
            <a:r>
              <a:rPr lang="pt-BR" sz="2800"/>
              <a:t> Fácil execução.</a:t>
            </a:r>
          </a:p>
          <a:p>
            <a:pPr eaLnBrk="1" hangingPunct="1">
              <a:lnSpc>
                <a:spcPct val="150000"/>
              </a:lnSpc>
              <a:buFont typeface="Symbol" pitchFamily="18" charset="2"/>
              <a:buChar char="·"/>
            </a:pPr>
            <a:endParaRPr lang="pt-BR" sz="2800"/>
          </a:p>
          <a:p>
            <a:pPr eaLnBrk="1" hangingPunct="1">
              <a:lnSpc>
                <a:spcPct val="150000"/>
              </a:lnSpc>
            </a:pPr>
            <a:r>
              <a:rPr lang="pt-BR" sz="2800"/>
              <a:t>	</a:t>
            </a:r>
          </a:p>
          <a:p>
            <a:pPr eaLnBrk="1" hangingPunct="1"/>
            <a:r>
              <a:rPr lang="pt-BR" sz="2800"/>
              <a:t>	</a:t>
            </a:r>
            <a:endParaRPr lang="pt-BR" sz="2800">
              <a:solidFill>
                <a:srgbClr val="922223"/>
              </a:solidFill>
            </a:endParaRPr>
          </a:p>
          <a:p>
            <a:pPr eaLnBrk="1" hangingPunct="1"/>
            <a:endParaRPr lang="pt-BR" sz="28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288032" y="1412776"/>
            <a:ext cx="8604448" cy="504056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7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sz="3600" dirty="0" smtClean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Aumento da expectativa de vida</a:t>
            </a:r>
          </a:p>
        </p:txBody>
      </p:sp>
      <p:pic>
        <p:nvPicPr>
          <p:cNvPr id="1030" name="Picture 6" descr="http://comciencia.br/reportagens/envelhecimento/texto/img/env16_grafico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76872"/>
            <a:ext cx="5112568" cy="3283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upo 7"/>
          <p:cNvGrpSpPr/>
          <p:nvPr/>
        </p:nvGrpSpPr>
        <p:grpSpPr>
          <a:xfrm>
            <a:off x="5868144" y="1987347"/>
            <a:ext cx="2112086" cy="276999"/>
            <a:chOff x="6012160" y="1987347"/>
            <a:chExt cx="2112086" cy="276999"/>
          </a:xfrm>
        </p:grpSpPr>
        <p:cxnSp>
          <p:nvCxnSpPr>
            <p:cNvPr id="5" name="Conector reto 4"/>
            <p:cNvCxnSpPr/>
            <p:nvPr/>
          </p:nvCxnSpPr>
          <p:spPr>
            <a:xfrm>
              <a:off x="6012160" y="2132856"/>
              <a:ext cx="180020" cy="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CaixaDeTexto 6"/>
            <p:cNvSpPr txBox="1"/>
            <p:nvPr/>
          </p:nvSpPr>
          <p:spPr>
            <a:xfrm>
              <a:off x="6160391" y="1987347"/>
              <a:ext cx="196385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 smtClean="0"/>
                <a:t>População Mundial</a:t>
              </a:r>
              <a:endParaRPr lang="pt-BR" sz="1200" dirty="0"/>
            </a:p>
          </p:txBody>
        </p:sp>
      </p:grpSp>
      <p:cxnSp>
        <p:nvCxnSpPr>
          <p:cNvPr id="17" name="Conector reto 16"/>
          <p:cNvCxnSpPr/>
          <p:nvPr/>
        </p:nvCxnSpPr>
        <p:spPr>
          <a:xfrm>
            <a:off x="5868144" y="2921958"/>
            <a:ext cx="180020" cy="0"/>
          </a:xfrm>
          <a:prstGeom prst="line">
            <a:avLst/>
          </a:prstGeom>
          <a:ln w="76200"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>
          <a:xfrm>
            <a:off x="5868144" y="3166020"/>
            <a:ext cx="180020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upo 10"/>
          <p:cNvGrpSpPr/>
          <p:nvPr/>
        </p:nvGrpSpPr>
        <p:grpSpPr>
          <a:xfrm>
            <a:off x="5858672" y="2267494"/>
            <a:ext cx="2688536" cy="276999"/>
            <a:chOff x="6003716" y="2254968"/>
            <a:chExt cx="2444124" cy="276999"/>
          </a:xfrm>
        </p:grpSpPr>
        <p:cxnSp>
          <p:nvCxnSpPr>
            <p:cNvPr id="15" name="Conector reto 14"/>
            <p:cNvCxnSpPr/>
            <p:nvPr/>
          </p:nvCxnSpPr>
          <p:spPr>
            <a:xfrm>
              <a:off x="6003716" y="2408362"/>
              <a:ext cx="180020" cy="0"/>
            </a:xfrm>
            <a:prstGeom prst="line">
              <a:avLst/>
            </a:prstGeom>
            <a:ln w="762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CaixaDeTexto 8"/>
            <p:cNvSpPr txBox="1"/>
            <p:nvPr/>
          </p:nvSpPr>
          <p:spPr>
            <a:xfrm>
              <a:off x="6143584" y="2254968"/>
              <a:ext cx="23042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 smtClean="0"/>
                <a:t>População da América Latina</a:t>
              </a:r>
              <a:endParaRPr lang="pt-BR" sz="1200" dirty="0"/>
            </a:p>
          </p:txBody>
        </p:sp>
      </p:grpSp>
      <p:grpSp>
        <p:nvGrpSpPr>
          <p:cNvPr id="19" name="Grupo 18"/>
          <p:cNvGrpSpPr/>
          <p:nvPr/>
        </p:nvGrpSpPr>
        <p:grpSpPr>
          <a:xfrm>
            <a:off x="5872800" y="2530474"/>
            <a:ext cx="3025910" cy="276999"/>
            <a:chOff x="6010586" y="2530474"/>
            <a:chExt cx="3025910" cy="276999"/>
          </a:xfrm>
        </p:grpSpPr>
        <p:cxnSp>
          <p:nvCxnSpPr>
            <p:cNvPr id="16" name="Conector reto 15"/>
            <p:cNvCxnSpPr/>
            <p:nvPr/>
          </p:nvCxnSpPr>
          <p:spPr>
            <a:xfrm>
              <a:off x="6010586" y="2674490"/>
              <a:ext cx="180020" cy="0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CaixaDeTexto 12"/>
            <p:cNvSpPr txBox="1"/>
            <p:nvPr/>
          </p:nvSpPr>
          <p:spPr>
            <a:xfrm>
              <a:off x="6156176" y="2530474"/>
              <a:ext cx="28803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 smtClean="0"/>
                <a:t>População Países Desenvolvidos</a:t>
              </a:r>
              <a:endParaRPr lang="pt-BR" sz="1200" dirty="0"/>
            </a:p>
          </p:txBody>
        </p:sp>
      </p:grpSp>
      <p:sp>
        <p:nvSpPr>
          <p:cNvPr id="14" name="CaixaDeTexto 13"/>
          <p:cNvSpPr txBox="1"/>
          <p:nvPr/>
        </p:nvSpPr>
        <p:spPr>
          <a:xfrm>
            <a:off x="6026006" y="279061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População Países em desenvolvimento</a:t>
            </a:r>
            <a:endParaRPr lang="pt-BR" sz="1200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6027768" y="3043908"/>
            <a:ext cx="2319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População Brasileira</a:t>
            </a:r>
            <a:endParaRPr lang="pt-BR" sz="1200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3333096" y="6525344"/>
            <a:ext cx="5631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 smtClean="0"/>
              <a:t>Organização das Nações Unidas, 2002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pt-BR" sz="3600" dirty="0" smtClean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 mundo está envelhecendo!</a:t>
            </a:r>
          </a:p>
        </p:txBody>
      </p:sp>
      <p:pic>
        <p:nvPicPr>
          <p:cNvPr id="3076" name="Picture 4" descr="http://2.bp.blogspot.com/_x1Asc0kbYvo/TPP0eh93W_I/AAAAAAAAADQ/3lrz5nIyZWY/s1600/tab_esp_vida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8702" y="2564904"/>
            <a:ext cx="2914650" cy="2609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upo 6"/>
          <p:cNvGrpSpPr/>
          <p:nvPr/>
        </p:nvGrpSpPr>
        <p:grpSpPr>
          <a:xfrm>
            <a:off x="269776" y="1268760"/>
            <a:ext cx="8604448" cy="5040560"/>
            <a:chOff x="288032" y="1340768"/>
            <a:chExt cx="8604448" cy="5040560"/>
          </a:xfrm>
        </p:grpSpPr>
        <p:sp>
          <p:nvSpPr>
            <p:cNvPr id="5" name="Retângulo de cantos arredondados 4"/>
            <p:cNvSpPr/>
            <p:nvPr/>
          </p:nvSpPr>
          <p:spPr>
            <a:xfrm>
              <a:off x="288032" y="1340768"/>
              <a:ext cx="8604448" cy="504056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2" name="Imagem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2836" b="18177"/>
            <a:stretch>
              <a:fillRect/>
            </a:stretch>
          </p:blipFill>
          <p:spPr>
            <a:xfrm>
              <a:off x="467544" y="1916832"/>
              <a:ext cx="8136904" cy="3888432"/>
            </a:xfrm>
            <a:prstGeom prst="rect">
              <a:avLst/>
            </a:prstGeom>
          </p:spPr>
        </p:pic>
      </p:grpSp>
      <p:sp>
        <p:nvSpPr>
          <p:cNvPr id="6" name="CaixaDeTexto 5"/>
          <p:cNvSpPr txBox="1"/>
          <p:nvPr/>
        </p:nvSpPr>
        <p:spPr>
          <a:xfrm>
            <a:off x="3779912" y="6536377"/>
            <a:ext cx="52565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 smtClean="0"/>
              <a:t>ONU: Desenvolvimento do Envelhecimento da população 2009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xmlns="" val="242894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/>
        </p:nvGrpSpPr>
        <p:grpSpPr>
          <a:xfrm>
            <a:off x="503548" y="512676"/>
            <a:ext cx="8136904" cy="5832648"/>
            <a:chOff x="539552" y="620688"/>
            <a:chExt cx="8136904" cy="5832648"/>
          </a:xfrm>
        </p:grpSpPr>
        <p:sp>
          <p:nvSpPr>
            <p:cNvPr id="4" name="Retângulo de cantos arredondados 3"/>
            <p:cNvSpPr/>
            <p:nvPr/>
          </p:nvSpPr>
          <p:spPr>
            <a:xfrm>
              <a:off x="539552" y="620688"/>
              <a:ext cx="8136904" cy="58326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3080" name="Picture 8" descr="http://www.gerontologiaonline.com.br/wp-content/uploads/2011/03/img0005-140211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609" y="920660"/>
              <a:ext cx="7128791" cy="5232705"/>
            </a:xfrm>
            <a:prstGeom prst="rect">
              <a:avLst/>
            </a:prstGeom>
            <a:ln>
              <a:noFill/>
            </a:ln>
            <a:effectLst>
              <a:softEdge rad="31750"/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style>
            <a:lnRef idx="0">
              <a:scrgbClr r="0" g="0" b="0"/>
            </a:lnRef>
            <a:fillRef idx="1001">
              <a:schemeClr val="lt1"/>
            </a:fillRef>
            <a:effectRef idx="0">
              <a:scrgbClr r="0" g="0" b="0"/>
            </a:effectRef>
            <a:fontRef idx="major"/>
          </p:style>
        </p:pic>
      </p:grpSp>
      <p:sp>
        <p:nvSpPr>
          <p:cNvPr id="5" name="CaixaDeTexto 4"/>
          <p:cNvSpPr txBox="1"/>
          <p:nvPr/>
        </p:nvSpPr>
        <p:spPr>
          <a:xfrm>
            <a:off x="1619672" y="6525344"/>
            <a:ext cx="72728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 err="1" smtClean="0"/>
              <a:t>United</a:t>
            </a:r>
            <a:r>
              <a:rPr lang="pt-BR" sz="1200" dirty="0" smtClean="0"/>
              <a:t> </a:t>
            </a:r>
            <a:r>
              <a:rPr lang="pt-BR" sz="1200" dirty="0" err="1" smtClean="0"/>
              <a:t>Nations</a:t>
            </a:r>
            <a:r>
              <a:rPr lang="pt-BR" sz="1200" dirty="0" smtClean="0"/>
              <a:t>: world </a:t>
            </a:r>
            <a:r>
              <a:rPr lang="pt-BR" sz="1200" dirty="0" err="1" smtClean="0"/>
              <a:t>prospects</a:t>
            </a:r>
            <a:r>
              <a:rPr lang="pt-BR" sz="1200" dirty="0" smtClean="0"/>
              <a:t> 2012. In: </a:t>
            </a:r>
            <a:r>
              <a:rPr lang="pt-BR" sz="1200" dirty="0" smtClean="0">
                <a:hlinkClick r:id="rId3"/>
              </a:rPr>
              <a:t>http://esa.un.org/wpp</a:t>
            </a:r>
            <a:r>
              <a:rPr lang="pt-BR" sz="1200" dirty="0" smtClean="0"/>
              <a:t>. Acessado em: 05/08/2013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xmlns="" val="2596512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288032" y="1412776"/>
            <a:ext cx="8604448" cy="504056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dirty="0" smtClean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Projeção das Nações Unidas: População com idade superior a 65 anos</a:t>
            </a:r>
            <a:endParaRPr lang="pt-BR" sz="3200" dirty="0">
              <a:solidFill>
                <a:srgbClr val="005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esa.un.org/unpd/ppp/Figures-Output/Population/Pop65Plus/Brazi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523639"/>
            <a:ext cx="5904656" cy="4818835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1619672" y="6525344"/>
            <a:ext cx="72728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 err="1" smtClean="0"/>
              <a:t>United</a:t>
            </a:r>
            <a:r>
              <a:rPr lang="pt-BR" sz="1200" dirty="0" smtClean="0"/>
              <a:t> </a:t>
            </a:r>
            <a:r>
              <a:rPr lang="pt-BR" sz="1200" dirty="0" err="1" smtClean="0"/>
              <a:t>Nations</a:t>
            </a:r>
            <a:r>
              <a:rPr lang="pt-BR" sz="1200" dirty="0" smtClean="0"/>
              <a:t>: world </a:t>
            </a:r>
            <a:r>
              <a:rPr lang="pt-BR" sz="1200" dirty="0" err="1" smtClean="0"/>
              <a:t>prospects</a:t>
            </a:r>
            <a:r>
              <a:rPr lang="pt-BR" sz="1200" dirty="0" smtClean="0"/>
              <a:t> 2012. In: </a:t>
            </a:r>
            <a:r>
              <a:rPr lang="pt-BR" sz="1200" dirty="0" smtClean="0">
                <a:hlinkClick r:id="rId3"/>
              </a:rPr>
              <a:t>http://esa.un.org/wpp</a:t>
            </a:r>
            <a:r>
              <a:rPr lang="pt-BR" sz="1200" dirty="0" smtClean="0"/>
              <a:t>. Acessado em: 05/08/2013</a:t>
            </a:r>
            <a:endParaRPr lang="pt-B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539552" y="1484784"/>
            <a:ext cx="8064896" cy="439248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sz="3600" dirty="0" smtClean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Implicações para o SUS</a:t>
            </a:r>
          </a:p>
        </p:txBody>
      </p:sp>
      <p:sp>
        <p:nvSpPr>
          <p:cNvPr id="4099" name="CaixaDeTexto 2"/>
          <p:cNvSpPr txBox="1">
            <a:spLocks noChangeArrowheads="1"/>
          </p:cNvSpPr>
          <p:nvPr/>
        </p:nvSpPr>
        <p:spPr bwMode="auto">
          <a:xfrm>
            <a:off x="1188218" y="1989138"/>
            <a:ext cx="7488238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Symbol" pitchFamily="18" charset="2"/>
              <a:buChar char="·"/>
            </a:pPr>
            <a:r>
              <a:rPr lang="pt-BR" sz="2400" dirty="0">
                <a:sym typeface="Symbol" pitchFamily="18" charset="2"/>
              </a:rPr>
              <a:t>Aumento na incidência de infecções;</a:t>
            </a:r>
          </a:p>
          <a:p>
            <a:pPr eaLnBrk="1" hangingPunct="1">
              <a:buFont typeface="Symbol" pitchFamily="18" charset="2"/>
              <a:buChar char="·"/>
            </a:pPr>
            <a:endParaRPr lang="pt-BR" sz="2400" dirty="0">
              <a:sym typeface="Symbol" pitchFamily="18" charset="2"/>
            </a:endParaRPr>
          </a:p>
          <a:p>
            <a:pPr eaLnBrk="1" hangingPunct="1">
              <a:buFont typeface="Symbol" pitchFamily="18" charset="2"/>
              <a:buChar char="·"/>
            </a:pPr>
            <a:r>
              <a:rPr lang="pt-BR" sz="2400" dirty="0">
                <a:sym typeface="Symbol" pitchFamily="18" charset="2"/>
              </a:rPr>
              <a:t>Diminuição na eficiência nas vacinações;</a:t>
            </a:r>
          </a:p>
          <a:p>
            <a:pPr eaLnBrk="1" hangingPunct="1">
              <a:buFont typeface="Symbol" pitchFamily="18" charset="2"/>
              <a:buChar char="·"/>
            </a:pPr>
            <a:endParaRPr lang="pt-BR" sz="2400" dirty="0">
              <a:sym typeface="Symbol" pitchFamily="18" charset="2"/>
            </a:endParaRPr>
          </a:p>
          <a:p>
            <a:pPr eaLnBrk="1" hangingPunct="1">
              <a:buFont typeface="Symbol" pitchFamily="18" charset="2"/>
              <a:buChar char="·"/>
            </a:pPr>
            <a:r>
              <a:rPr lang="pt-BR" sz="2400" dirty="0">
                <a:sym typeface="Symbol" pitchFamily="18" charset="2"/>
              </a:rPr>
              <a:t>Maior susceptibilidade a autoimunidade;</a:t>
            </a:r>
          </a:p>
          <a:p>
            <a:pPr eaLnBrk="1" hangingPunct="1">
              <a:buFont typeface="Symbol" pitchFamily="18" charset="2"/>
              <a:buChar char="·"/>
            </a:pPr>
            <a:endParaRPr lang="pt-BR" sz="2400" dirty="0">
              <a:sym typeface="Symbol" pitchFamily="18" charset="2"/>
            </a:endParaRPr>
          </a:p>
          <a:p>
            <a:pPr eaLnBrk="1" hangingPunct="1">
              <a:buFont typeface="Symbol" pitchFamily="18" charset="2"/>
              <a:buChar char="·"/>
            </a:pPr>
            <a:r>
              <a:rPr lang="pt-BR" sz="2400" dirty="0">
                <a:sym typeface="Symbol" pitchFamily="18" charset="2"/>
              </a:rPr>
              <a:t>Aumento na incidência de câncer.</a:t>
            </a:r>
          </a:p>
          <a:p>
            <a:pPr eaLnBrk="1" hangingPunct="1"/>
            <a:endParaRPr lang="pt-BR" sz="2400" dirty="0">
              <a:sym typeface="Symbol" pitchFamily="18" charset="2"/>
            </a:endParaRPr>
          </a:p>
          <a:p>
            <a:pPr eaLnBrk="1" hangingPunct="1"/>
            <a:r>
              <a:rPr lang="pt-BR" sz="2400" dirty="0">
                <a:sym typeface="Symbol" pitchFamily="18" charset="2"/>
              </a:rPr>
              <a:t> 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4100" name="CaixaDeTexto 3"/>
          <p:cNvSpPr txBox="1">
            <a:spLocks noChangeArrowheads="1"/>
          </p:cNvSpPr>
          <p:nvPr/>
        </p:nvSpPr>
        <p:spPr bwMode="auto">
          <a:xfrm>
            <a:off x="539750" y="6237288"/>
            <a:ext cx="842486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pt-BR" sz="1100"/>
              <a:t>Simpson RJ,</a:t>
            </a:r>
            <a:r>
              <a:rPr lang="pt-BR" sz="1100" i="1"/>
              <a:t> et al. Ageing Res Rev </a:t>
            </a:r>
            <a:r>
              <a:rPr lang="pt-BR" sz="1100"/>
              <a:t>11(3)[2012]; Targonski PV, </a:t>
            </a:r>
            <a:r>
              <a:rPr lang="pt-BR" sz="1100" i="1"/>
              <a:t>et al. Vaccine </a:t>
            </a:r>
            <a:r>
              <a:rPr lang="pt-BR" sz="1100"/>
              <a:t>25(16) [2007]; Malaguarnera M, </a:t>
            </a:r>
            <a:r>
              <a:rPr lang="pt-BR" sz="1100" i="1"/>
              <a:t>et al. J CancerRes Ther </a:t>
            </a:r>
            <a:r>
              <a:rPr lang="pt-BR" sz="1100"/>
              <a:t>8(4) [2012]    Bigley AB, </a:t>
            </a:r>
            <a:r>
              <a:rPr lang="pt-BR" sz="1100" i="1"/>
              <a:t>Maturitas  </a:t>
            </a:r>
            <a:r>
              <a:rPr lang="pt-BR" sz="1100"/>
              <a:t>doi: 10.1016/j.maturitas.2013.06.010.</a:t>
            </a:r>
            <a:endParaRPr lang="pt-BR" sz="11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539552" y="1484784"/>
            <a:ext cx="8280920" cy="439248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12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sz="3600" dirty="0" smtClean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Conceito homeostático</a:t>
            </a:r>
          </a:p>
        </p:txBody>
      </p:sp>
      <p:sp>
        <p:nvSpPr>
          <p:cNvPr id="5123" name="CaixaDeTexto 2"/>
          <p:cNvSpPr txBox="1">
            <a:spLocks noChangeArrowheads="1"/>
          </p:cNvSpPr>
          <p:nvPr/>
        </p:nvSpPr>
        <p:spPr bwMode="auto">
          <a:xfrm>
            <a:off x="611188" y="2252663"/>
            <a:ext cx="7993062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pt-BR" sz="2800" dirty="0"/>
              <a:t>“ O </a:t>
            </a:r>
            <a:r>
              <a:rPr lang="pt-BR" sz="2400" dirty="0"/>
              <a:t>envelhecimento é caracterizado pela INCAPACIDADE de manutenção da homeostasia em condições de sobrecarga funcional”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sz="2800" dirty="0"/>
              <a:t> </a:t>
            </a:r>
          </a:p>
          <a:p>
            <a:pPr algn="r" eaLnBrk="1" hangingPunct="1"/>
            <a:r>
              <a:rPr lang="pt-BR" sz="2000" dirty="0"/>
              <a:t>Comfort  A, 1979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539552" y="1484784"/>
            <a:ext cx="8064896" cy="439248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146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sz="3600" dirty="0" smtClean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Com o aumento da idade...</a:t>
            </a:r>
          </a:p>
        </p:txBody>
      </p:sp>
      <p:sp>
        <p:nvSpPr>
          <p:cNvPr id="6147" name="CaixaDeTexto 3"/>
          <p:cNvSpPr txBox="1">
            <a:spLocks noChangeArrowheads="1"/>
          </p:cNvSpPr>
          <p:nvPr/>
        </p:nvSpPr>
        <p:spPr bwMode="auto">
          <a:xfrm>
            <a:off x="1043608" y="2127250"/>
            <a:ext cx="7704138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  <a:buFont typeface="Symbol" pitchFamily="18" charset="2"/>
              <a:buChar char="·"/>
            </a:pPr>
            <a:r>
              <a:rPr lang="pt-BR" sz="2800" dirty="0">
                <a:sym typeface="Symbol" pitchFamily="18" charset="2"/>
              </a:rPr>
              <a:t> </a:t>
            </a:r>
            <a:r>
              <a:rPr lang="pt-BR" sz="2800" dirty="0" smtClean="0">
                <a:sym typeface="Symbol" pitchFamily="18" charset="2"/>
              </a:rPr>
              <a:t>involução </a:t>
            </a:r>
            <a:r>
              <a:rPr lang="pt-BR" sz="2800" dirty="0">
                <a:sym typeface="Symbol" pitchFamily="18" charset="2"/>
              </a:rPr>
              <a:t>tímica;</a:t>
            </a:r>
          </a:p>
          <a:p>
            <a:pPr eaLnBrk="1" hangingPunct="1">
              <a:lnSpc>
                <a:spcPct val="150000"/>
              </a:lnSpc>
              <a:buFont typeface="Symbol" pitchFamily="18" charset="2"/>
              <a:buChar char="·"/>
            </a:pPr>
            <a:r>
              <a:rPr lang="pt-BR" sz="2800" dirty="0">
                <a:sym typeface="Symbol" pitchFamily="18" charset="2"/>
              </a:rPr>
              <a:t> </a:t>
            </a:r>
            <a:r>
              <a:rPr lang="pt-BR" sz="2800" dirty="0" smtClean="0">
                <a:sym typeface="Symbol" pitchFamily="18" charset="2"/>
              </a:rPr>
              <a:t>alterações na medula </a:t>
            </a:r>
            <a:r>
              <a:rPr lang="pt-BR" sz="2800" dirty="0">
                <a:sym typeface="Symbol" pitchFamily="18" charset="2"/>
              </a:rPr>
              <a:t>óssea;</a:t>
            </a:r>
          </a:p>
          <a:p>
            <a:pPr eaLnBrk="1" hangingPunct="1">
              <a:lnSpc>
                <a:spcPct val="150000"/>
              </a:lnSpc>
              <a:buFont typeface="Symbol" pitchFamily="18" charset="2"/>
              <a:buChar char="·"/>
            </a:pPr>
            <a:r>
              <a:rPr lang="pt-BR" sz="2800" dirty="0">
                <a:sym typeface="Symbol" pitchFamily="18" charset="2"/>
              </a:rPr>
              <a:t> diminuição na concentração </a:t>
            </a:r>
            <a:r>
              <a:rPr lang="pt-BR" sz="2800" dirty="0" smtClean="0">
                <a:sym typeface="Symbol" pitchFamily="18" charset="2"/>
              </a:rPr>
              <a:t>do hormônio de crescimento.</a:t>
            </a:r>
            <a:endParaRPr lang="pt-BR" sz="28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1547664" y="6248345"/>
            <a:ext cx="7344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/>
              <a:t>Freitas, EV. Tratado de geriatria e gerontologia. 2ed. Rio de Janeiro: Guanabara Koogan, 2006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539552" y="764704"/>
            <a:ext cx="8064896" cy="5688632"/>
            <a:chOff x="539552" y="188640"/>
            <a:chExt cx="8064896" cy="5688632"/>
          </a:xfrm>
        </p:grpSpPr>
        <p:sp>
          <p:nvSpPr>
            <p:cNvPr id="4" name="Retângulo de cantos arredondados 3"/>
            <p:cNvSpPr/>
            <p:nvPr/>
          </p:nvSpPr>
          <p:spPr>
            <a:xfrm>
              <a:off x="539552" y="188640"/>
              <a:ext cx="8064896" cy="568863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8194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1720" y="600089"/>
              <a:ext cx="5256088" cy="48657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195" name="CaixaDeTexto 2"/>
          <p:cNvSpPr txBox="1">
            <a:spLocks noChangeArrowheads="1"/>
          </p:cNvSpPr>
          <p:nvPr/>
        </p:nvSpPr>
        <p:spPr bwMode="auto">
          <a:xfrm>
            <a:off x="2771080" y="6551438"/>
            <a:ext cx="61214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pt-BR" sz="1100" dirty="0"/>
              <a:t>de Araújo AL, </a:t>
            </a:r>
            <a:r>
              <a:rPr lang="pt-BR" sz="1100" i="1" dirty="0"/>
              <a:t>et al. Immunotherapy  </a:t>
            </a:r>
            <a:r>
              <a:rPr lang="pt-BR" sz="1100" dirty="0"/>
              <a:t>2013;5(8): 1-15</a:t>
            </a:r>
          </a:p>
        </p:txBody>
      </p:sp>
      <p:sp>
        <p:nvSpPr>
          <p:cNvPr id="6" name="Título 2"/>
          <p:cNvSpPr txBox="1">
            <a:spLocks/>
          </p:cNvSpPr>
          <p:nvPr/>
        </p:nvSpPr>
        <p:spPr>
          <a:xfrm>
            <a:off x="457200" y="12576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3600" dirty="0" smtClean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Imunossenescência</a:t>
            </a:r>
          </a:p>
        </p:txBody>
      </p:sp>
    </p:spTree>
    <p:extLst>
      <p:ext uri="{BB962C8B-B14F-4D97-AF65-F5344CB8AC3E}">
        <p14:creationId xmlns:p14="http://schemas.microsoft.com/office/powerpoint/2010/main" xmlns="" val="40002273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2540</TotalTime>
  <Words>291</Words>
  <Application>Microsoft Office PowerPoint</Application>
  <PresentationFormat>Apresentação na tela (4:3)</PresentationFormat>
  <Paragraphs>46</Paragraphs>
  <Slides>10</Slides>
  <Notes>0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Impacto da prática da atividade física moderada regular no retardo da imunossenescência em idosos  </vt:lpstr>
      <vt:lpstr>Aumento da expectativa de vida</vt:lpstr>
      <vt:lpstr>O mundo está envelhecendo!</vt:lpstr>
      <vt:lpstr>Slide 4</vt:lpstr>
      <vt:lpstr>Projeção das Nações Unidas: População com idade superior a 65 anos</vt:lpstr>
      <vt:lpstr>Implicações para o SUS</vt:lpstr>
      <vt:lpstr>Conceito homeostático</vt:lpstr>
      <vt:lpstr>Com o aumento da idade...</vt:lpstr>
      <vt:lpstr>Slide 9</vt:lpstr>
      <vt:lpstr>Prática de atividade física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Impacto da prática da atividade física moderada regular no retardo da imunossenescência de idosos</dc:title>
  <dc:creator>leia</dc:creator>
  <cp:lastModifiedBy>jorge</cp:lastModifiedBy>
  <cp:revision>174</cp:revision>
  <dcterms:created xsi:type="dcterms:W3CDTF">2013-07-30T14:09:09Z</dcterms:created>
  <dcterms:modified xsi:type="dcterms:W3CDTF">2013-08-09T14:30:28Z</dcterms:modified>
</cp:coreProperties>
</file>