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379" r:id="rId2"/>
    <p:sldId id="260" r:id="rId3"/>
    <p:sldId id="261" r:id="rId4"/>
    <p:sldId id="262" r:id="rId5"/>
    <p:sldId id="263" r:id="rId6"/>
    <p:sldId id="264" r:id="rId7"/>
    <p:sldId id="266" r:id="rId8"/>
    <p:sldId id="267" r:id="rId9"/>
    <p:sldId id="382" r:id="rId10"/>
    <p:sldId id="270" r:id="rId11"/>
    <p:sldId id="428" r:id="rId12"/>
    <p:sldId id="383" r:id="rId13"/>
    <p:sldId id="272" r:id="rId14"/>
    <p:sldId id="273" r:id="rId15"/>
    <p:sldId id="274" r:id="rId16"/>
    <p:sldId id="275" r:id="rId17"/>
    <p:sldId id="276" r:id="rId18"/>
    <p:sldId id="277" r:id="rId19"/>
    <p:sldId id="429" r:id="rId20"/>
    <p:sldId id="430" r:id="rId21"/>
    <p:sldId id="424" r:id="rId22"/>
    <p:sldId id="426" r:id="rId23"/>
    <p:sldId id="427" r:id="rId24"/>
    <p:sldId id="281" r:id="rId25"/>
    <p:sldId id="282" r:id="rId26"/>
    <p:sldId id="284" r:id="rId27"/>
    <p:sldId id="285" r:id="rId28"/>
    <p:sldId id="431" r:id="rId29"/>
    <p:sldId id="360" r:id="rId30"/>
    <p:sldId id="286" r:id="rId31"/>
    <p:sldId id="287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50" r:id="rId41"/>
    <p:sldId id="351" r:id="rId42"/>
    <p:sldId id="422" r:id="rId43"/>
    <p:sldId id="354" r:id="rId44"/>
    <p:sldId id="316" r:id="rId45"/>
    <p:sldId id="319" r:id="rId4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3250" autoAdjust="0"/>
  </p:normalViewPr>
  <p:slideViewPr>
    <p:cSldViewPr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3115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image" Target="../media/image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72CC2F-E991-4F20-9E1A-232EE9CCE19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9F3578-4317-4CFD-BB49-85448A2C3630}">
      <dgm:prSet phldrT="[Texto]"/>
      <dgm:spPr/>
      <dgm:t>
        <a:bodyPr/>
        <a:lstStyle/>
        <a:p>
          <a:r>
            <a:rPr lang="pt-BR" dirty="0"/>
            <a:t>Mercado </a:t>
          </a:r>
          <a:r>
            <a:rPr lang="pt-BR" i="1" dirty="0"/>
            <a:t>Spot</a:t>
          </a:r>
          <a:endParaRPr lang="en-US" dirty="0"/>
        </a:p>
      </dgm:t>
    </dgm:pt>
    <dgm:pt modelId="{ABC020A6-6765-4337-A668-3C3718D9BD82}" type="parTrans" cxnId="{AB7DAB82-2943-4E07-9CF4-67EDE5B93B18}">
      <dgm:prSet/>
      <dgm:spPr/>
      <dgm:t>
        <a:bodyPr/>
        <a:lstStyle/>
        <a:p>
          <a:endParaRPr lang="en-US"/>
        </a:p>
      </dgm:t>
    </dgm:pt>
    <dgm:pt modelId="{27EA759E-AB70-4C67-B46D-2B30BFADBB27}" type="sibTrans" cxnId="{AB7DAB82-2943-4E07-9CF4-67EDE5B93B18}">
      <dgm:prSet/>
      <dgm:spPr/>
      <dgm:t>
        <a:bodyPr/>
        <a:lstStyle/>
        <a:p>
          <a:endParaRPr lang="en-US"/>
        </a:p>
      </dgm:t>
    </dgm:pt>
    <dgm:pt modelId="{9487ADF8-890A-4C93-AC8D-86CBBEB081C3}">
      <dgm:prSet phldrT="[Texto]"/>
      <dgm:spPr/>
      <dgm:t>
        <a:bodyPr/>
        <a:lstStyle/>
        <a:p>
          <a:r>
            <a:rPr lang="pt-BR" dirty="0"/>
            <a:t>Troca do produto físico por dinheiro</a:t>
          </a:r>
          <a:endParaRPr lang="en-US" dirty="0"/>
        </a:p>
      </dgm:t>
    </dgm:pt>
    <dgm:pt modelId="{58B3D461-9ED3-44BB-A634-F4EA57EF000E}" type="parTrans" cxnId="{FF5A2CFB-C849-4450-AD0D-3F9A58D27657}">
      <dgm:prSet/>
      <dgm:spPr/>
      <dgm:t>
        <a:bodyPr/>
        <a:lstStyle/>
        <a:p>
          <a:endParaRPr lang="en-US"/>
        </a:p>
      </dgm:t>
    </dgm:pt>
    <dgm:pt modelId="{B1D555B3-E8EE-40F8-B763-B2F0B1D9AC8B}" type="sibTrans" cxnId="{FF5A2CFB-C849-4450-AD0D-3F9A58D27657}">
      <dgm:prSet/>
      <dgm:spPr/>
      <dgm:t>
        <a:bodyPr/>
        <a:lstStyle/>
        <a:p>
          <a:endParaRPr lang="en-US"/>
        </a:p>
      </dgm:t>
    </dgm:pt>
    <dgm:pt modelId="{34814A5A-6498-40B6-9796-018E93836E04}">
      <dgm:prSet phldrT="[Texto]"/>
      <dgm:spPr/>
      <dgm:t>
        <a:bodyPr/>
        <a:lstStyle/>
        <a:p>
          <a:r>
            <a:rPr lang="pt-BR" dirty="0"/>
            <a:t>Liquidação financeira (caso soja)</a:t>
          </a:r>
          <a:endParaRPr lang="en-US" dirty="0"/>
        </a:p>
      </dgm:t>
    </dgm:pt>
    <dgm:pt modelId="{B9D9F20D-959F-4993-BBA1-8DC5C79538E7}">
      <dgm:prSet phldrT="[Texto]"/>
      <dgm:spPr/>
      <dgm:t>
        <a:bodyPr/>
        <a:lstStyle/>
        <a:p>
          <a:r>
            <a:rPr lang="pt-BR" dirty="0"/>
            <a:t>Negociados em bolsas, contratos de produtos padrão</a:t>
          </a:r>
          <a:endParaRPr lang="en-US" dirty="0"/>
        </a:p>
      </dgm:t>
    </dgm:pt>
    <dgm:pt modelId="{0DA96DBB-3745-4A35-9FBD-5A5C4252A0AE}">
      <dgm:prSet phldrT="[Texto]"/>
      <dgm:spPr/>
      <dgm:t>
        <a:bodyPr/>
        <a:lstStyle/>
        <a:p>
          <a:r>
            <a:rPr lang="pt-BR" dirty="0"/>
            <a:t>Mercado Futuro </a:t>
          </a:r>
          <a:endParaRPr lang="en-US" dirty="0"/>
        </a:p>
      </dgm:t>
    </dgm:pt>
    <dgm:pt modelId="{8542F529-9879-4F85-A44F-BCEDB72C3BD5}" type="sibTrans" cxnId="{95D40006-FBF6-4160-9DB6-0B8918A3CC71}">
      <dgm:prSet/>
      <dgm:spPr/>
      <dgm:t>
        <a:bodyPr/>
        <a:lstStyle/>
        <a:p>
          <a:endParaRPr lang="en-US"/>
        </a:p>
      </dgm:t>
    </dgm:pt>
    <dgm:pt modelId="{8A7B0E21-76E0-4242-884D-0417580B213D}" type="parTrans" cxnId="{95D40006-FBF6-4160-9DB6-0B8918A3CC71}">
      <dgm:prSet/>
      <dgm:spPr/>
      <dgm:t>
        <a:bodyPr/>
        <a:lstStyle/>
        <a:p>
          <a:endParaRPr lang="en-US"/>
        </a:p>
      </dgm:t>
    </dgm:pt>
    <dgm:pt modelId="{A2BE3A1B-8B9B-4F80-8AD3-F4EF80430A3B}" type="sibTrans" cxnId="{EF3AD0E5-025C-452E-A6C5-2ED46ED23E28}">
      <dgm:prSet/>
      <dgm:spPr/>
      <dgm:t>
        <a:bodyPr/>
        <a:lstStyle/>
        <a:p>
          <a:endParaRPr lang="en-US"/>
        </a:p>
      </dgm:t>
    </dgm:pt>
    <dgm:pt modelId="{87AF5587-4F9A-4B54-8135-2E7D47410D02}" type="parTrans" cxnId="{EF3AD0E5-025C-452E-A6C5-2ED46ED23E28}">
      <dgm:prSet/>
      <dgm:spPr/>
      <dgm:t>
        <a:bodyPr/>
        <a:lstStyle/>
        <a:p>
          <a:endParaRPr lang="en-US"/>
        </a:p>
      </dgm:t>
    </dgm:pt>
    <dgm:pt modelId="{59A39C3B-9758-4712-83B2-7C405C35EE32}" type="sibTrans" cxnId="{6B4CFE91-5AF0-48C7-9C6A-6B63ED854C0C}">
      <dgm:prSet/>
      <dgm:spPr/>
      <dgm:t>
        <a:bodyPr/>
        <a:lstStyle/>
        <a:p>
          <a:endParaRPr lang="en-US"/>
        </a:p>
      </dgm:t>
    </dgm:pt>
    <dgm:pt modelId="{9663FCCA-84A9-49B1-AF5A-99954462F988}" type="parTrans" cxnId="{6B4CFE91-5AF0-48C7-9C6A-6B63ED854C0C}">
      <dgm:prSet/>
      <dgm:spPr/>
      <dgm:t>
        <a:bodyPr/>
        <a:lstStyle/>
        <a:p>
          <a:endParaRPr lang="en-US"/>
        </a:p>
      </dgm:t>
    </dgm:pt>
    <dgm:pt modelId="{627E0D84-032C-4AC4-ABD1-20DF96F11C67}">
      <dgm:prSet phldrT="[Texto]"/>
      <dgm:spPr/>
      <dgm:t>
        <a:bodyPr/>
        <a:lstStyle/>
        <a:p>
          <a:r>
            <a:rPr lang="pt-BR" dirty="0"/>
            <a:t>Interesse da </a:t>
          </a:r>
          <a:r>
            <a:rPr lang="pt-BR" i="1" dirty="0"/>
            <a:t>trading </a:t>
          </a:r>
          <a:r>
            <a:rPr lang="pt-BR" i="0" dirty="0"/>
            <a:t>pela </a:t>
          </a:r>
          <a:r>
            <a:rPr lang="pt-BR" dirty="0"/>
            <a:t>entrega do produto </a:t>
          </a:r>
          <a:endParaRPr lang="en-US" dirty="0"/>
        </a:p>
      </dgm:t>
    </dgm:pt>
    <dgm:pt modelId="{F581AF8C-5F9F-4C96-85C6-16C18438890C}">
      <dgm:prSet phldrT="[Texto]"/>
      <dgm:spPr/>
      <dgm:t>
        <a:bodyPr/>
        <a:lstStyle/>
        <a:p>
          <a:r>
            <a:rPr lang="pt-BR" dirty="0"/>
            <a:t>Data, Preço, Local, Tipo de Entrega/Retirada combinados</a:t>
          </a:r>
          <a:endParaRPr lang="en-US" dirty="0"/>
        </a:p>
      </dgm:t>
    </dgm:pt>
    <dgm:pt modelId="{B1BA2ED1-9819-487B-9DBA-66BEDD822B41}">
      <dgm:prSet phldrT="[Texto]"/>
      <dgm:spPr/>
      <dgm:t>
        <a:bodyPr/>
        <a:lstStyle/>
        <a:p>
          <a:r>
            <a:rPr lang="pt-BR" dirty="0"/>
            <a:t>Mercado a Termo</a:t>
          </a:r>
        </a:p>
      </dgm:t>
    </dgm:pt>
    <dgm:pt modelId="{AAD7EF17-CC53-4181-90BB-22EF23C5FD6D}" type="sibTrans" cxnId="{3601CD70-2DBA-4CAC-BA37-1C3AD2BAC98C}">
      <dgm:prSet/>
      <dgm:spPr/>
      <dgm:t>
        <a:bodyPr/>
        <a:lstStyle/>
        <a:p>
          <a:endParaRPr lang="en-US"/>
        </a:p>
      </dgm:t>
    </dgm:pt>
    <dgm:pt modelId="{05810C23-EA43-4608-9CEB-6F3BFA4A3B92}" type="parTrans" cxnId="{3601CD70-2DBA-4CAC-BA37-1C3AD2BAC98C}">
      <dgm:prSet/>
      <dgm:spPr/>
      <dgm:t>
        <a:bodyPr/>
        <a:lstStyle/>
        <a:p>
          <a:endParaRPr lang="en-US"/>
        </a:p>
      </dgm:t>
    </dgm:pt>
    <dgm:pt modelId="{38AF5518-100A-4EA3-8B39-F37EBEF90744}" type="sibTrans" cxnId="{CB2181D2-06DA-4727-9FDA-93B72958CDE0}">
      <dgm:prSet/>
      <dgm:spPr/>
      <dgm:t>
        <a:bodyPr/>
        <a:lstStyle/>
        <a:p>
          <a:endParaRPr lang="en-US"/>
        </a:p>
      </dgm:t>
    </dgm:pt>
    <dgm:pt modelId="{F9DC73AE-C8AB-47B9-A6BD-4D282823DB37}" type="parTrans" cxnId="{CB2181D2-06DA-4727-9FDA-93B72958CDE0}">
      <dgm:prSet/>
      <dgm:spPr/>
      <dgm:t>
        <a:bodyPr/>
        <a:lstStyle/>
        <a:p>
          <a:endParaRPr lang="en-US"/>
        </a:p>
      </dgm:t>
    </dgm:pt>
    <dgm:pt modelId="{E7233D95-C42B-4E5C-8901-ACC33D8E613E}" type="sibTrans" cxnId="{3F8FE3AE-0481-49C4-9395-E6F58CEAAD37}">
      <dgm:prSet/>
      <dgm:spPr/>
      <dgm:t>
        <a:bodyPr/>
        <a:lstStyle/>
        <a:p>
          <a:endParaRPr lang="en-US"/>
        </a:p>
      </dgm:t>
    </dgm:pt>
    <dgm:pt modelId="{E273F430-6F15-4364-A419-9252C3EF0F8D}" type="parTrans" cxnId="{3F8FE3AE-0481-49C4-9395-E6F58CEAAD37}">
      <dgm:prSet/>
      <dgm:spPr/>
      <dgm:t>
        <a:bodyPr/>
        <a:lstStyle/>
        <a:p>
          <a:endParaRPr lang="en-US"/>
        </a:p>
      </dgm:t>
    </dgm:pt>
    <dgm:pt modelId="{A2144758-58B1-47AE-A773-80EC66BAFA9F}">
      <dgm:prSet phldrT="[Texto]"/>
      <dgm:spPr/>
      <dgm:t>
        <a:bodyPr/>
        <a:lstStyle/>
        <a:p>
          <a:r>
            <a:rPr lang="pt-BR" dirty="0"/>
            <a:t>Compra e </a:t>
          </a:r>
          <a:r>
            <a:rPr lang="pt-BR" dirty="0" err="1"/>
            <a:t>ervenda</a:t>
          </a:r>
          <a:r>
            <a:rPr lang="pt-BR" dirty="0"/>
            <a:t> imediata</a:t>
          </a:r>
          <a:endParaRPr lang="en-US" dirty="0"/>
        </a:p>
      </dgm:t>
    </dgm:pt>
    <dgm:pt modelId="{2DD6344F-7047-4C7A-B625-BE5C3DBE85DE}" type="parTrans" cxnId="{77EE06B2-A5D4-42FF-9383-D79EFBC055A8}">
      <dgm:prSet/>
      <dgm:spPr/>
      <dgm:t>
        <a:bodyPr/>
        <a:lstStyle/>
        <a:p>
          <a:endParaRPr lang="en-US"/>
        </a:p>
      </dgm:t>
    </dgm:pt>
    <dgm:pt modelId="{7173C0E1-5535-48FA-B674-41EB5C371009}" type="sibTrans" cxnId="{77EE06B2-A5D4-42FF-9383-D79EFBC055A8}">
      <dgm:prSet/>
      <dgm:spPr/>
      <dgm:t>
        <a:bodyPr/>
        <a:lstStyle/>
        <a:p>
          <a:endParaRPr lang="en-US"/>
        </a:p>
      </dgm:t>
    </dgm:pt>
    <dgm:pt modelId="{EE9EC7CA-E84B-4183-8033-84D4A71AFA4B}" type="pres">
      <dgm:prSet presAssocID="{5C72CC2F-E991-4F20-9E1A-232EE9CCE19C}" presName="linear" presStyleCnt="0">
        <dgm:presLayoutVars>
          <dgm:dir/>
          <dgm:resizeHandles val="exact"/>
        </dgm:presLayoutVars>
      </dgm:prSet>
      <dgm:spPr/>
    </dgm:pt>
    <dgm:pt modelId="{D3C5B4FF-2B4D-47E0-B75F-414404D06F6B}" type="pres">
      <dgm:prSet presAssocID="{579F3578-4317-4CFD-BB49-85448A2C3630}" presName="comp" presStyleCnt="0"/>
      <dgm:spPr/>
    </dgm:pt>
    <dgm:pt modelId="{8159E80B-0F51-4341-BDAB-1038EFCBCC2A}" type="pres">
      <dgm:prSet presAssocID="{579F3578-4317-4CFD-BB49-85448A2C3630}" presName="box" presStyleLbl="node1" presStyleIdx="0" presStyleCnt="3" custLinFactNeighborY="4578"/>
      <dgm:spPr/>
    </dgm:pt>
    <dgm:pt modelId="{E1AF0C0F-4F0E-443E-A259-FACC7483ABA1}" type="pres">
      <dgm:prSet presAssocID="{579F3578-4317-4CFD-BB49-85448A2C3630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B7600FE7-D663-45FC-958B-E2610362D3DD}" type="pres">
      <dgm:prSet presAssocID="{579F3578-4317-4CFD-BB49-85448A2C3630}" presName="text" presStyleLbl="node1" presStyleIdx="0" presStyleCnt="3">
        <dgm:presLayoutVars>
          <dgm:bulletEnabled val="1"/>
        </dgm:presLayoutVars>
      </dgm:prSet>
      <dgm:spPr/>
    </dgm:pt>
    <dgm:pt modelId="{5418AD78-1291-4C74-9039-2107244BA1BA}" type="pres">
      <dgm:prSet presAssocID="{27EA759E-AB70-4C67-B46D-2B30BFADBB27}" presName="spacer" presStyleCnt="0"/>
      <dgm:spPr/>
    </dgm:pt>
    <dgm:pt modelId="{0BEAF150-2182-47C3-90CC-79F78AFCFC9D}" type="pres">
      <dgm:prSet presAssocID="{B1BA2ED1-9819-487B-9DBA-66BEDD822B41}" presName="comp" presStyleCnt="0"/>
      <dgm:spPr/>
    </dgm:pt>
    <dgm:pt modelId="{D0EF58DA-91CA-43E6-8801-A9044F59CAAB}" type="pres">
      <dgm:prSet presAssocID="{B1BA2ED1-9819-487B-9DBA-66BEDD822B41}" presName="box" presStyleLbl="node1" presStyleIdx="1" presStyleCnt="3"/>
      <dgm:spPr/>
    </dgm:pt>
    <dgm:pt modelId="{56DDAED7-A401-4B97-A925-3A801CD52AE7}" type="pres">
      <dgm:prSet presAssocID="{B1BA2ED1-9819-487B-9DBA-66BEDD822B41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DED2149B-DE1B-45BB-AFD8-9AF9907F979B}" type="pres">
      <dgm:prSet presAssocID="{B1BA2ED1-9819-487B-9DBA-66BEDD822B41}" presName="text" presStyleLbl="node1" presStyleIdx="1" presStyleCnt="3">
        <dgm:presLayoutVars>
          <dgm:bulletEnabled val="1"/>
        </dgm:presLayoutVars>
      </dgm:prSet>
      <dgm:spPr/>
    </dgm:pt>
    <dgm:pt modelId="{1F36C498-200F-4812-8A40-6B0F1BA4CA67}" type="pres">
      <dgm:prSet presAssocID="{AAD7EF17-CC53-4181-90BB-22EF23C5FD6D}" presName="spacer" presStyleCnt="0"/>
      <dgm:spPr/>
    </dgm:pt>
    <dgm:pt modelId="{43BBB407-A6C2-4556-B372-06F2B468B289}" type="pres">
      <dgm:prSet presAssocID="{0DA96DBB-3745-4A35-9FBD-5A5C4252A0AE}" presName="comp" presStyleCnt="0"/>
      <dgm:spPr/>
    </dgm:pt>
    <dgm:pt modelId="{9D0D1126-98DD-4CD7-9744-14FAC01777C6}" type="pres">
      <dgm:prSet presAssocID="{0DA96DBB-3745-4A35-9FBD-5A5C4252A0AE}" presName="box" presStyleLbl="node1" presStyleIdx="2" presStyleCnt="3"/>
      <dgm:spPr/>
    </dgm:pt>
    <dgm:pt modelId="{10A30E4B-1616-48C0-9948-20B351F4862B}" type="pres">
      <dgm:prSet presAssocID="{0DA96DBB-3745-4A35-9FBD-5A5C4252A0AE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6D9DB057-6F5A-4736-B24B-B24A88E5FDBC}" type="pres">
      <dgm:prSet presAssocID="{0DA96DBB-3745-4A35-9FBD-5A5C4252A0AE}" presName="text" presStyleLbl="node1" presStyleIdx="2" presStyleCnt="3">
        <dgm:presLayoutVars>
          <dgm:bulletEnabled val="1"/>
        </dgm:presLayoutVars>
      </dgm:prSet>
      <dgm:spPr/>
    </dgm:pt>
  </dgm:ptLst>
  <dgm:cxnLst>
    <dgm:cxn modelId="{041C5B00-C992-4881-A3E0-4CC511CEB21F}" type="presOf" srcId="{0DA96DBB-3745-4A35-9FBD-5A5C4252A0AE}" destId="{6D9DB057-6F5A-4736-B24B-B24A88E5FDBC}" srcOrd="1" destOrd="0" presId="urn:microsoft.com/office/officeart/2005/8/layout/vList4"/>
    <dgm:cxn modelId="{95D40006-FBF6-4160-9DB6-0B8918A3CC71}" srcId="{5C72CC2F-E991-4F20-9E1A-232EE9CCE19C}" destId="{0DA96DBB-3745-4A35-9FBD-5A5C4252A0AE}" srcOrd="2" destOrd="0" parTransId="{8A7B0E21-76E0-4242-884D-0417580B213D}" sibTransId="{8542F529-9879-4F85-A44F-BCEDB72C3BD5}"/>
    <dgm:cxn modelId="{2EDFFA1A-A4EC-431E-97F7-ACE40573A405}" type="presOf" srcId="{F581AF8C-5F9F-4C96-85C6-16C18438890C}" destId="{DED2149B-DE1B-45BB-AFD8-9AF9907F979B}" srcOrd="1" destOrd="1" presId="urn:microsoft.com/office/officeart/2005/8/layout/vList4"/>
    <dgm:cxn modelId="{7DBDD221-03BB-42C8-A612-4E6F6A2BFFB1}" type="presOf" srcId="{B9D9F20D-959F-4993-BBA1-8DC5C79538E7}" destId="{9D0D1126-98DD-4CD7-9744-14FAC01777C6}" srcOrd="0" destOrd="1" presId="urn:microsoft.com/office/officeart/2005/8/layout/vList4"/>
    <dgm:cxn modelId="{FF301922-DD65-4FB3-9E13-FCFFE06D8FED}" type="presOf" srcId="{579F3578-4317-4CFD-BB49-85448A2C3630}" destId="{B7600FE7-D663-45FC-958B-E2610362D3DD}" srcOrd="1" destOrd="0" presId="urn:microsoft.com/office/officeart/2005/8/layout/vList4"/>
    <dgm:cxn modelId="{6E6D2D2A-FC40-43F5-A713-3FBF0E077451}" type="presOf" srcId="{34814A5A-6498-40B6-9796-018E93836E04}" destId="{9D0D1126-98DD-4CD7-9744-14FAC01777C6}" srcOrd="0" destOrd="2" presId="urn:microsoft.com/office/officeart/2005/8/layout/vList4"/>
    <dgm:cxn modelId="{7A0BD335-674D-4B85-ACAF-C13C2F6C2072}" type="presOf" srcId="{0DA96DBB-3745-4A35-9FBD-5A5C4252A0AE}" destId="{9D0D1126-98DD-4CD7-9744-14FAC01777C6}" srcOrd="0" destOrd="0" presId="urn:microsoft.com/office/officeart/2005/8/layout/vList4"/>
    <dgm:cxn modelId="{0A91B73F-C141-48F4-B4F3-A7B1CE4A5043}" type="presOf" srcId="{5C72CC2F-E991-4F20-9E1A-232EE9CCE19C}" destId="{EE9EC7CA-E84B-4183-8033-84D4A71AFA4B}" srcOrd="0" destOrd="0" presId="urn:microsoft.com/office/officeart/2005/8/layout/vList4"/>
    <dgm:cxn modelId="{3B85275C-5901-4BE1-A8C9-E2E8B6D13E0B}" type="presOf" srcId="{9487ADF8-890A-4C93-AC8D-86CBBEB081C3}" destId="{8159E80B-0F51-4341-BDAB-1038EFCBCC2A}" srcOrd="0" destOrd="1" presId="urn:microsoft.com/office/officeart/2005/8/layout/vList4"/>
    <dgm:cxn modelId="{9A5BC260-3713-4537-83BD-8C95E93E4FBE}" type="presOf" srcId="{579F3578-4317-4CFD-BB49-85448A2C3630}" destId="{8159E80B-0F51-4341-BDAB-1038EFCBCC2A}" srcOrd="0" destOrd="0" presId="urn:microsoft.com/office/officeart/2005/8/layout/vList4"/>
    <dgm:cxn modelId="{E7190E62-93EB-4E47-830D-9D5688D9D89A}" type="presOf" srcId="{627E0D84-032C-4AC4-ABD1-20DF96F11C67}" destId="{DED2149B-DE1B-45BB-AFD8-9AF9907F979B}" srcOrd="1" destOrd="2" presId="urn:microsoft.com/office/officeart/2005/8/layout/vList4"/>
    <dgm:cxn modelId="{E77D0569-18F1-488F-B71A-4FE44F4D31E3}" type="presOf" srcId="{34814A5A-6498-40B6-9796-018E93836E04}" destId="{6D9DB057-6F5A-4736-B24B-B24A88E5FDBC}" srcOrd="1" destOrd="2" presId="urn:microsoft.com/office/officeart/2005/8/layout/vList4"/>
    <dgm:cxn modelId="{5C670150-BF68-4300-9A86-993DBCD5D35A}" type="presOf" srcId="{627E0D84-032C-4AC4-ABD1-20DF96F11C67}" destId="{D0EF58DA-91CA-43E6-8801-A9044F59CAAB}" srcOrd="0" destOrd="2" presId="urn:microsoft.com/office/officeart/2005/8/layout/vList4"/>
    <dgm:cxn modelId="{3601CD70-2DBA-4CAC-BA37-1C3AD2BAC98C}" srcId="{5C72CC2F-E991-4F20-9E1A-232EE9CCE19C}" destId="{B1BA2ED1-9819-487B-9DBA-66BEDD822B41}" srcOrd="1" destOrd="0" parTransId="{05810C23-EA43-4608-9CEB-6F3BFA4A3B92}" sibTransId="{AAD7EF17-CC53-4181-90BB-22EF23C5FD6D}"/>
    <dgm:cxn modelId="{266E4B76-9DCB-42EB-92F8-53A27B8D8827}" type="presOf" srcId="{A2144758-58B1-47AE-A773-80EC66BAFA9F}" destId="{B7600FE7-D663-45FC-958B-E2610362D3DD}" srcOrd="1" destOrd="2" presId="urn:microsoft.com/office/officeart/2005/8/layout/vList4"/>
    <dgm:cxn modelId="{FF1F987C-F6C9-48E2-9F4F-6DBF521E36AC}" type="presOf" srcId="{B9D9F20D-959F-4993-BBA1-8DC5C79538E7}" destId="{6D9DB057-6F5A-4736-B24B-B24A88E5FDBC}" srcOrd="1" destOrd="1" presId="urn:microsoft.com/office/officeart/2005/8/layout/vList4"/>
    <dgm:cxn modelId="{AB7DAB82-2943-4E07-9CF4-67EDE5B93B18}" srcId="{5C72CC2F-E991-4F20-9E1A-232EE9CCE19C}" destId="{579F3578-4317-4CFD-BB49-85448A2C3630}" srcOrd="0" destOrd="0" parTransId="{ABC020A6-6765-4337-A668-3C3718D9BD82}" sibTransId="{27EA759E-AB70-4C67-B46D-2B30BFADBB27}"/>
    <dgm:cxn modelId="{383F7786-AA9B-4056-940B-8A3CE808E7CA}" type="presOf" srcId="{F581AF8C-5F9F-4C96-85C6-16C18438890C}" destId="{D0EF58DA-91CA-43E6-8801-A9044F59CAAB}" srcOrd="0" destOrd="1" presId="urn:microsoft.com/office/officeart/2005/8/layout/vList4"/>
    <dgm:cxn modelId="{46A9E290-E4BB-4B60-B37E-A16F4788EA73}" type="presOf" srcId="{B1BA2ED1-9819-487B-9DBA-66BEDD822B41}" destId="{DED2149B-DE1B-45BB-AFD8-9AF9907F979B}" srcOrd="1" destOrd="0" presId="urn:microsoft.com/office/officeart/2005/8/layout/vList4"/>
    <dgm:cxn modelId="{6B4CFE91-5AF0-48C7-9C6A-6B63ED854C0C}" srcId="{0DA96DBB-3745-4A35-9FBD-5A5C4252A0AE}" destId="{B9D9F20D-959F-4993-BBA1-8DC5C79538E7}" srcOrd="0" destOrd="0" parTransId="{9663FCCA-84A9-49B1-AF5A-99954462F988}" sibTransId="{59A39C3B-9758-4712-83B2-7C405C35EE32}"/>
    <dgm:cxn modelId="{3F8FE3AE-0481-49C4-9395-E6F58CEAAD37}" srcId="{B1BA2ED1-9819-487B-9DBA-66BEDD822B41}" destId="{F581AF8C-5F9F-4C96-85C6-16C18438890C}" srcOrd="0" destOrd="0" parTransId="{E273F430-6F15-4364-A419-9252C3EF0F8D}" sibTransId="{E7233D95-C42B-4E5C-8901-ACC33D8E613E}"/>
    <dgm:cxn modelId="{77EE06B2-A5D4-42FF-9383-D79EFBC055A8}" srcId="{579F3578-4317-4CFD-BB49-85448A2C3630}" destId="{A2144758-58B1-47AE-A773-80EC66BAFA9F}" srcOrd="1" destOrd="0" parTransId="{2DD6344F-7047-4C7A-B625-BE5C3DBE85DE}" sibTransId="{7173C0E1-5535-48FA-B674-41EB5C371009}"/>
    <dgm:cxn modelId="{5A11C2B5-0E5E-49EC-9660-2E47A9B5DC20}" type="presOf" srcId="{9487ADF8-890A-4C93-AC8D-86CBBEB081C3}" destId="{B7600FE7-D663-45FC-958B-E2610362D3DD}" srcOrd="1" destOrd="1" presId="urn:microsoft.com/office/officeart/2005/8/layout/vList4"/>
    <dgm:cxn modelId="{CB2181D2-06DA-4727-9FDA-93B72958CDE0}" srcId="{B1BA2ED1-9819-487B-9DBA-66BEDD822B41}" destId="{627E0D84-032C-4AC4-ABD1-20DF96F11C67}" srcOrd="1" destOrd="0" parTransId="{F9DC73AE-C8AB-47B9-A6BD-4D282823DB37}" sibTransId="{38AF5518-100A-4EA3-8B39-F37EBEF90744}"/>
    <dgm:cxn modelId="{44CF1ED7-556C-4849-BF4F-1CBEB36D5ABC}" type="presOf" srcId="{A2144758-58B1-47AE-A773-80EC66BAFA9F}" destId="{8159E80B-0F51-4341-BDAB-1038EFCBCC2A}" srcOrd="0" destOrd="2" presId="urn:microsoft.com/office/officeart/2005/8/layout/vList4"/>
    <dgm:cxn modelId="{EF3AD0E5-025C-452E-A6C5-2ED46ED23E28}" srcId="{0DA96DBB-3745-4A35-9FBD-5A5C4252A0AE}" destId="{34814A5A-6498-40B6-9796-018E93836E04}" srcOrd="1" destOrd="0" parTransId="{87AF5587-4F9A-4B54-8135-2E7D47410D02}" sibTransId="{A2BE3A1B-8B9B-4F80-8AD3-F4EF80430A3B}"/>
    <dgm:cxn modelId="{08BEDCED-B2E3-41D6-B3DF-CE2536FA57B9}" type="presOf" srcId="{B1BA2ED1-9819-487B-9DBA-66BEDD822B41}" destId="{D0EF58DA-91CA-43E6-8801-A9044F59CAAB}" srcOrd="0" destOrd="0" presId="urn:microsoft.com/office/officeart/2005/8/layout/vList4"/>
    <dgm:cxn modelId="{FF5A2CFB-C849-4450-AD0D-3F9A58D27657}" srcId="{579F3578-4317-4CFD-BB49-85448A2C3630}" destId="{9487ADF8-890A-4C93-AC8D-86CBBEB081C3}" srcOrd="0" destOrd="0" parTransId="{58B3D461-9ED3-44BB-A634-F4EA57EF000E}" sibTransId="{B1D555B3-E8EE-40F8-B763-B2F0B1D9AC8B}"/>
    <dgm:cxn modelId="{DF96ADFE-C8C5-4337-8F60-F2B3DB4F50C3}" type="presParOf" srcId="{EE9EC7CA-E84B-4183-8033-84D4A71AFA4B}" destId="{D3C5B4FF-2B4D-47E0-B75F-414404D06F6B}" srcOrd="0" destOrd="0" presId="urn:microsoft.com/office/officeart/2005/8/layout/vList4"/>
    <dgm:cxn modelId="{E0153E36-C387-4403-83FD-7F76C2630E2A}" type="presParOf" srcId="{D3C5B4FF-2B4D-47E0-B75F-414404D06F6B}" destId="{8159E80B-0F51-4341-BDAB-1038EFCBCC2A}" srcOrd="0" destOrd="0" presId="urn:microsoft.com/office/officeart/2005/8/layout/vList4"/>
    <dgm:cxn modelId="{BD639BBF-A315-4728-B474-3CB939EA65D7}" type="presParOf" srcId="{D3C5B4FF-2B4D-47E0-B75F-414404D06F6B}" destId="{E1AF0C0F-4F0E-443E-A259-FACC7483ABA1}" srcOrd="1" destOrd="0" presId="urn:microsoft.com/office/officeart/2005/8/layout/vList4"/>
    <dgm:cxn modelId="{46A97F1A-8103-4B54-8129-5E82879DC5DA}" type="presParOf" srcId="{D3C5B4FF-2B4D-47E0-B75F-414404D06F6B}" destId="{B7600FE7-D663-45FC-958B-E2610362D3DD}" srcOrd="2" destOrd="0" presId="urn:microsoft.com/office/officeart/2005/8/layout/vList4"/>
    <dgm:cxn modelId="{44EC13EC-95F1-47D4-968E-F26575279FCE}" type="presParOf" srcId="{EE9EC7CA-E84B-4183-8033-84D4A71AFA4B}" destId="{5418AD78-1291-4C74-9039-2107244BA1BA}" srcOrd="1" destOrd="0" presId="urn:microsoft.com/office/officeart/2005/8/layout/vList4"/>
    <dgm:cxn modelId="{F286EB75-115C-42C4-B72D-8D5995CF9C24}" type="presParOf" srcId="{EE9EC7CA-E84B-4183-8033-84D4A71AFA4B}" destId="{0BEAF150-2182-47C3-90CC-79F78AFCFC9D}" srcOrd="2" destOrd="0" presId="urn:microsoft.com/office/officeart/2005/8/layout/vList4"/>
    <dgm:cxn modelId="{5E11E7C1-EEC4-4BB9-B1FC-1964D3592E47}" type="presParOf" srcId="{0BEAF150-2182-47C3-90CC-79F78AFCFC9D}" destId="{D0EF58DA-91CA-43E6-8801-A9044F59CAAB}" srcOrd="0" destOrd="0" presId="urn:microsoft.com/office/officeart/2005/8/layout/vList4"/>
    <dgm:cxn modelId="{A091274D-751F-4129-847E-E384B9F5D746}" type="presParOf" srcId="{0BEAF150-2182-47C3-90CC-79F78AFCFC9D}" destId="{56DDAED7-A401-4B97-A925-3A801CD52AE7}" srcOrd="1" destOrd="0" presId="urn:microsoft.com/office/officeart/2005/8/layout/vList4"/>
    <dgm:cxn modelId="{4411E524-0793-4411-A28A-CE21B409E045}" type="presParOf" srcId="{0BEAF150-2182-47C3-90CC-79F78AFCFC9D}" destId="{DED2149B-DE1B-45BB-AFD8-9AF9907F979B}" srcOrd="2" destOrd="0" presId="urn:microsoft.com/office/officeart/2005/8/layout/vList4"/>
    <dgm:cxn modelId="{98BA626C-2928-430C-993C-2A275293DD54}" type="presParOf" srcId="{EE9EC7CA-E84B-4183-8033-84D4A71AFA4B}" destId="{1F36C498-200F-4812-8A40-6B0F1BA4CA67}" srcOrd="3" destOrd="0" presId="urn:microsoft.com/office/officeart/2005/8/layout/vList4"/>
    <dgm:cxn modelId="{44ED6C9C-D61F-4758-B21D-691BE3F4D95A}" type="presParOf" srcId="{EE9EC7CA-E84B-4183-8033-84D4A71AFA4B}" destId="{43BBB407-A6C2-4556-B372-06F2B468B289}" srcOrd="4" destOrd="0" presId="urn:microsoft.com/office/officeart/2005/8/layout/vList4"/>
    <dgm:cxn modelId="{47581D31-D1A1-414B-8E2B-52B808978C1C}" type="presParOf" srcId="{43BBB407-A6C2-4556-B372-06F2B468B289}" destId="{9D0D1126-98DD-4CD7-9744-14FAC01777C6}" srcOrd="0" destOrd="0" presId="urn:microsoft.com/office/officeart/2005/8/layout/vList4"/>
    <dgm:cxn modelId="{49433A10-7166-4F81-B967-BFC39EFB3CA2}" type="presParOf" srcId="{43BBB407-A6C2-4556-B372-06F2B468B289}" destId="{10A30E4B-1616-48C0-9948-20B351F4862B}" srcOrd="1" destOrd="0" presId="urn:microsoft.com/office/officeart/2005/8/layout/vList4"/>
    <dgm:cxn modelId="{D4563096-149E-434E-8EF5-4A1BF4ACF719}" type="presParOf" srcId="{43BBB407-A6C2-4556-B372-06F2B468B289}" destId="{6D9DB057-6F5A-4736-B24B-B24A88E5FDB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9E80B-0F51-4341-BDAB-1038EFCBCC2A}">
      <dsp:nvSpPr>
        <dsp:cNvPr id="0" name=""/>
        <dsp:cNvSpPr/>
      </dsp:nvSpPr>
      <dsp:spPr>
        <a:xfrm>
          <a:off x="0" y="70796"/>
          <a:ext cx="8884227" cy="15464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Mercado </a:t>
          </a:r>
          <a:r>
            <a:rPr lang="pt-BR" sz="2800" i="1" kern="1200" dirty="0"/>
            <a:t>Spot</a:t>
          </a:r>
          <a:endParaRPr lang="en-US" sz="28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dirty="0"/>
            <a:t>Troca do produto físico por dinheiro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dirty="0"/>
            <a:t>Compra e </a:t>
          </a:r>
          <a:r>
            <a:rPr lang="pt-BR" sz="2200" kern="1200" dirty="0" err="1"/>
            <a:t>ervenda</a:t>
          </a:r>
          <a:r>
            <a:rPr lang="pt-BR" sz="2200" kern="1200" dirty="0"/>
            <a:t> imediata</a:t>
          </a:r>
          <a:endParaRPr lang="en-US" sz="2200" kern="1200" dirty="0"/>
        </a:p>
      </dsp:txBody>
      <dsp:txXfrm>
        <a:off x="1931491" y="70796"/>
        <a:ext cx="6952735" cy="1546459"/>
      </dsp:txXfrm>
    </dsp:sp>
    <dsp:sp modelId="{E1AF0C0F-4F0E-443E-A259-FACC7483ABA1}">
      <dsp:nvSpPr>
        <dsp:cNvPr id="0" name=""/>
        <dsp:cNvSpPr/>
      </dsp:nvSpPr>
      <dsp:spPr>
        <a:xfrm>
          <a:off x="154645" y="154645"/>
          <a:ext cx="1776845" cy="12371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EF58DA-91CA-43E6-8801-A9044F59CAAB}">
      <dsp:nvSpPr>
        <dsp:cNvPr id="0" name=""/>
        <dsp:cNvSpPr/>
      </dsp:nvSpPr>
      <dsp:spPr>
        <a:xfrm>
          <a:off x="0" y="1701105"/>
          <a:ext cx="8884227" cy="15464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Mercado a Termo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dirty="0"/>
            <a:t>Data, Preço, Local, Tipo de Entrega/Retirada combinados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dirty="0"/>
            <a:t>Interesse da </a:t>
          </a:r>
          <a:r>
            <a:rPr lang="pt-BR" sz="2200" i="1" kern="1200" dirty="0"/>
            <a:t>trading </a:t>
          </a:r>
          <a:r>
            <a:rPr lang="pt-BR" sz="2200" i="0" kern="1200" dirty="0"/>
            <a:t>pela </a:t>
          </a:r>
          <a:r>
            <a:rPr lang="pt-BR" sz="2200" kern="1200" dirty="0"/>
            <a:t>entrega do produto </a:t>
          </a:r>
          <a:endParaRPr lang="en-US" sz="2200" kern="1200" dirty="0"/>
        </a:p>
      </dsp:txBody>
      <dsp:txXfrm>
        <a:off x="1931491" y="1701105"/>
        <a:ext cx="6952735" cy="1546459"/>
      </dsp:txXfrm>
    </dsp:sp>
    <dsp:sp modelId="{56DDAED7-A401-4B97-A925-3A801CD52AE7}">
      <dsp:nvSpPr>
        <dsp:cNvPr id="0" name=""/>
        <dsp:cNvSpPr/>
      </dsp:nvSpPr>
      <dsp:spPr>
        <a:xfrm>
          <a:off x="154645" y="1855751"/>
          <a:ext cx="1776845" cy="12371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0D1126-98DD-4CD7-9744-14FAC01777C6}">
      <dsp:nvSpPr>
        <dsp:cNvPr id="0" name=""/>
        <dsp:cNvSpPr/>
      </dsp:nvSpPr>
      <dsp:spPr>
        <a:xfrm>
          <a:off x="0" y="3402210"/>
          <a:ext cx="8884227" cy="15464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Mercado Futuro </a:t>
          </a:r>
          <a:endParaRPr lang="en-US" sz="28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dirty="0"/>
            <a:t>Negociados em bolsas, contratos de produtos padrão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200" kern="1200" dirty="0"/>
            <a:t>Liquidação financeira (caso soja)</a:t>
          </a:r>
          <a:endParaRPr lang="en-US" sz="2200" kern="1200" dirty="0"/>
        </a:p>
      </dsp:txBody>
      <dsp:txXfrm>
        <a:off x="1931491" y="3402210"/>
        <a:ext cx="6952735" cy="1546459"/>
      </dsp:txXfrm>
    </dsp:sp>
    <dsp:sp modelId="{10A30E4B-1616-48C0-9948-20B351F4862B}">
      <dsp:nvSpPr>
        <dsp:cNvPr id="0" name=""/>
        <dsp:cNvSpPr/>
      </dsp:nvSpPr>
      <dsp:spPr>
        <a:xfrm>
          <a:off x="154645" y="3556856"/>
          <a:ext cx="1776845" cy="12371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56763-6C08-4BC7-B6D5-98C8847EABBD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1CDE1-2303-4E4D-AEC3-C65D97C7619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64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8-05T00:52:05.682"/>
    </inkml:context>
    <inkml:brush xml:id="br0">
      <inkml:brushProperty name="width" value="0.4" units="cm"/>
      <inkml:brushProperty name="height" value="0.8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4429 1431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8-05T00:52:09.729"/>
    </inkml:context>
    <inkml:brush xml:id="br0">
      <inkml:brushProperty name="width" value="0.4" units="cm"/>
      <inkml:brushProperty name="height" value="0.8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4424 1526,'7'0,"7"0,4 0,0 4,-1 0,6 1,2-1,4-1,1-2,3 0,-1 0,0-1,-4-1,-3 1,0 0,-3 0,1 0,2-1,2 1,3 0,1 0,-3 0,0 0,1 0,1 0,-2 0,-3 0,0 0,-2 0,1 0,-6 4,-1 1,0 0,0-1,6 2,2 1,2 2,1 1,-1 1,4-1,1-2,-1-2,-2-2,-2-3,1 0,1-1,-2-1,-1 1,-1 0,-2-1,-1 1,1 0,-2 0,1 0,3 0,3 0,-2 0,0 0,-2 0,0 0,0 0,2 0,1 0,4 0,6 0,3 0,0 0,2 0,2 0,-4 0,-5 0,-4 0,-1 0,0 0,-3 0,3 0,2 0,1 0,1 0,0 0,1 0,-2 0,1 0,2 0,-1 0,-2 0,-4 0,1-4,3-1,0 0,4 1,6 2,-3 0,1 1,-9-3,-4-1,-3 0,-3 2,-1 1,-1 0,1 1,0 0,1 2,-1-1,1 0,3 0,7 0,4 1,3-1,3 0,2 0,8 0,-1 0,-1 0,-5 0,-8 0,-5 0,-5-4,1-1,-1 0,-1 1,-2 2,0 0,-1 1,-1 1,0 0,0 0,0 0,-1-3,2-2,-2 0,5 1,-3-2,3-1,0 2,4 1,3 0,5 3,-1 0,0 1,-1 0,-4 1,-3-1,-3 0,-2 1,-6-5,-1-1,4 0,1 1,5 2,6-4,1 1,-3-4,-1-1,-3 3,-2 2,-2 1,-4-1,-2-1,0 1,0 1,-2-1,1-2,0 2,2 1,1 1,1 2,2 0,3 1,3 0,-1 1,-1-1,3 0,8 1,-4 2,2 2,-2 0,-3-1,-3-1,-2-2,-1 0,-2 0,0-1,-1-1,1 1,0 0,-1 0,1 3,0 2,4 0,1 3,-1-1,1 0,-2-3,-1-1,-2-1,1-1,7-1,1 0,1 0,5 0,0-1,-2 1,4 0,-1 0,-2 0,-5 0,-4 0,-1 0,-3 0,-1 0,3 0,1 0,1 0,-2 0,-1 0,0 0,-1 0,-1 0,1 0,-2 0,1 0,0 0,0 0,0 0,0 0,0 0,0 0,4 0,1 0,0 0,-1 0,-1 0,-2 0,0 0,0 0,-5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F4DF5-FA66-41DB-8E86-A262BCCDECFA}" type="datetimeFigureOut">
              <a:rPr lang="pt-BR" smtClean="0"/>
              <a:t>23/04/2020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pt-BR" dirty="0"/>
              <a:t>‘</a:t>
            </a:r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74698-F661-4AE6-8819-00153A6D68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1271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981E58-C96E-49E5-A95C-53BBD1874A4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922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B0109-F3DB-4928-B065-1C2E761224DC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5898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2B8057-03DE-4859-A515-213421C160D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3983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094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  <p:sp>
        <p:nvSpPr>
          <p:cNvPr id="21094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9C4CEA-61E4-43FF-BAC5-0BB2D32394D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34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97225E-7C11-459F-9088-7E7BAF89A134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0688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1DD562-9D96-40CF-9EB2-0CD4E15AAEE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94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1606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9AB34E-5CA7-48B4-9038-2EF17FDE2D7E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05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7504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  <p:sp>
        <p:nvSpPr>
          <p:cNvPr id="30720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E118D0-3D59-428C-8232-C01B0FC6FC9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2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6B0109-F3DB-4928-B065-1C2E761224DC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801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DA151D-CA45-41E6-AD5D-D613EE28EF4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8299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82DDB4-0D08-405A-BFDC-0F81CEE8ACB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3546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ECBB5B-FB34-4565-B7D8-E08BB13DC9E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7015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1168E6-78B9-4542-B5AB-0B8E3A4650E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7932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E153EB-6799-4632-B1E7-02B3AE8C22C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23075" cy="3838575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0891" y="4861792"/>
            <a:ext cx="5682283" cy="4604526"/>
          </a:xfrm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4854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5757FB-C637-4075-AC9A-4C41A8FD227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0739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1CC8C3-6438-43D5-8131-3FE7F65AC01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38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AAF2-F487-4E96-8366-21F7694B913C}" type="datetimeFigureOut">
              <a:rPr lang="pt-BR" smtClean="0"/>
              <a:t>23/04/2020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4EB1-1D97-4F7B-89FE-A6C90EAF97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7797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AAF2-F487-4E96-8366-21F7694B913C}" type="datetimeFigureOut">
              <a:rPr lang="pt-BR" smtClean="0"/>
              <a:t>23/04/2020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4EB1-1D97-4F7B-89FE-A6C90EAF97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1537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AAF2-F487-4E96-8366-21F7694B913C}" type="datetimeFigureOut">
              <a:rPr lang="pt-BR" smtClean="0"/>
              <a:t>23/04/2020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4EB1-1D97-4F7B-89FE-A6C90EAF97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741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8064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04545" y="281299"/>
            <a:ext cx="798291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3038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3632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97C2-57F1-451E-8F98-0F69842A9F6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42766"/>
      </p:ext>
    </p:extLst>
  </p:cSld>
  <p:clrMapOvr>
    <a:masterClrMapping/>
  </p:clrMapOvr>
  <p:transition spd="med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9990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AAF2-F487-4E96-8366-21F7694B913C}" type="datetimeFigureOut">
              <a:rPr lang="pt-BR" smtClean="0"/>
              <a:t>23/04/2020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4EB1-1D97-4F7B-89FE-A6C90EAF970D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E106B9E-008D-4AB9-8674-F532BBB16A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5383" y="298351"/>
            <a:ext cx="29432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43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AAF2-F487-4E96-8366-21F7694B913C}" type="datetimeFigureOut">
              <a:rPr lang="pt-BR" smtClean="0"/>
              <a:t>23/04/2020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4EB1-1D97-4F7B-89FE-A6C90EAF97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6683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AAF2-F487-4E96-8366-21F7694B913C}" type="datetimeFigureOut">
              <a:rPr lang="pt-BR" smtClean="0"/>
              <a:t>23/04/2020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4EB1-1D97-4F7B-89FE-A6C90EAF97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8119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AAF2-F487-4E96-8366-21F7694B913C}" type="datetimeFigureOut">
              <a:rPr lang="pt-BR" smtClean="0"/>
              <a:t>23/04/2020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4EB1-1D97-4F7B-89FE-A6C90EAF97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18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AAF2-F487-4E96-8366-21F7694B913C}" type="datetimeFigureOut">
              <a:rPr lang="pt-BR" smtClean="0"/>
              <a:t>23/04/2020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4EB1-1D97-4F7B-89FE-A6C90EAF97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5383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AAF2-F487-4E96-8366-21F7694B913C}" type="datetimeFigureOut">
              <a:rPr lang="pt-BR" smtClean="0"/>
              <a:t>23/04/2020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4EB1-1D97-4F7B-89FE-A6C90EAF97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7723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AAF2-F487-4E96-8366-21F7694B913C}" type="datetimeFigureOut">
              <a:rPr lang="pt-BR" smtClean="0"/>
              <a:t>23/04/2020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4EB1-1D97-4F7B-89FE-A6C90EAF97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8129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AAF2-F487-4E96-8366-21F7694B913C}" type="datetimeFigureOut">
              <a:rPr lang="pt-BR" smtClean="0"/>
              <a:t>23/04/2020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74EB1-1D97-4F7B-89FE-A6C90EAF97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3325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7AAF2-F487-4E96-8366-21F7694B913C}" type="datetimeFigureOut">
              <a:rPr lang="pt-BR" smtClean="0"/>
              <a:t>23/04/2020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74EB1-1D97-4F7B-89FE-A6C90EAF97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719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emf"/><Relationship Id="rId5" Type="http://schemas.openxmlformats.org/officeDocument/2006/relationships/customXml" Target="../ink/ink2.xml"/><Relationship Id="rId4" Type="http://schemas.openxmlformats.org/officeDocument/2006/relationships/image" Target="../media/image68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036DA2F4-251A-436E-87D1-39DA2C6E974C}"/>
              </a:ext>
            </a:extLst>
          </p:cNvPr>
          <p:cNvSpPr/>
          <p:nvPr/>
        </p:nvSpPr>
        <p:spPr>
          <a:xfrm>
            <a:off x="0" y="-963488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pt-BR" sz="3200" dirty="0">
                <a:solidFill>
                  <a:srgbClr val="000000"/>
                </a:solidFill>
              </a:rPr>
            </a:br>
            <a:endParaRPr lang="pt-BR" sz="3200" dirty="0">
              <a:solidFill>
                <a:srgbClr val="000000"/>
              </a:solidFill>
            </a:endParaRPr>
          </a:p>
          <a:p>
            <a:pPr algn="ctr"/>
            <a:endParaRPr lang="pt-BR" sz="3200" dirty="0">
              <a:solidFill>
                <a:srgbClr val="000000"/>
              </a:solidFill>
            </a:endParaRPr>
          </a:p>
          <a:p>
            <a:pPr algn="ctr"/>
            <a:endParaRPr lang="pt-BR" sz="3200" dirty="0">
              <a:solidFill>
                <a:srgbClr val="000000"/>
              </a:solidFill>
            </a:endParaRPr>
          </a:p>
          <a:p>
            <a:pPr algn="ctr"/>
            <a:endParaRPr lang="pt-BR" sz="3200" dirty="0">
              <a:solidFill>
                <a:srgbClr val="000000"/>
              </a:solidFill>
            </a:endParaRPr>
          </a:p>
          <a:p>
            <a:pPr algn="ctr"/>
            <a:endParaRPr lang="pt-BR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Fundamentos de Futuros Agropecuários</a:t>
            </a:r>
          </a:p>
          <a:p>
            <a:pPr algn="ctr"/>
            <a:r>
              <a:rPr lang="pt-B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Pedro V. Marques, Ph.D.</a:t>
            </a:r>
          </a:p>
          <a:p>
            <a:pPr algn="ctr"/>
            <a:r>
              <a:rPr lang="pt-B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</a:t>
            </a:r>
            <a:r>
              <a:rPr lang="pt-B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</a:t>
            </a:r>
            <a:r>
              <a:rPr lang="pt-B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Esalq</a:t>
            </a:r>
            <a:r>
              <a:rPr lang="pt-B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/USP </a:t>
            </a:r>
            <a:br>
              <a:rPr lang="pt-BR" sz="2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2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B03D9DB-93FB-40A1-AC2E-3B415E982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391" y="-27384"/>
            <a:ext cx="29432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08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7772400" cy="430887"/>
          </a:xfrm>
        </p:spPr>
        <p:txBody>
          <a:bodyPr/>
          <a:lstStyle/>
          <a:p>
            <a:r>
              <a:rPr lang="pt-BR" dirty="0"/>
              <a:t>Códigos de meses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143672" y="692696"/>
            <a:ext cx="5454698" cy="5813560"/>
          </a:xfrm>
          <a:prstGeom prst="rect">
            <a:avLst/>
          </a:prstGeo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680D9ED-D0F8-447D-A02C-910C97BDAFB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53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4D99AEC-3ECC-4FE6-9224-823157EAA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41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4B0F374-1004-42C7-A761-343A642EF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066AED0-EA75-4E82-AE5E-3DE83F259880}"/>
              </a:ext>
            </a:extLst>
          </p:cNvPr>
          <p:cNvSpPr txBox="1"/>
          <p:nvPr/>
        </p:nvSpPr>
        <p:spPr>
          <a:xfrm>
            <a:off x="5159896" y="24836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www.advfn.com</a:t>
            </a:r>
          </a:p>
        </p:txBody>
      </p:sp>
    </p:spTree>
    <p:extLst>
      <p:ext uri="{BB962C8B-B14F-4D97-AF65-F5344CB8AC3E}">
        <p14:creationId xmlns:p14="http://schemas.microsoft.com/office/powerpoint/2010/main" val="119149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35189" y="69851"/>
            <a:ext cx="7705725" cy="6632575"/>
          </a:xfrm>
          <a:prstGeom prst="rect">
            <a:avLst/>
          </a:prstGeom>
        </p:spPr>
      </p:pic>
      <p:sp>
        <p:nvSpPr>
          <p:cNvPr id="18435" name="CaixaDeTexto 2"/>
          <p:cNvSpPr txBox="1">
            <a:spLocks noChangeArrowheads="1"/>
          </p:cNvSpPr>
          <p:nvPr/>
        </p:nvSpPr>
        <p:spPr bwMode="auto">
          <a:xfrm>
            <a:off x="5448300" y="4724400"/>
            <a:ext cx="19431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>
                <a:solidFill>
                  <a:srgbClr val="000000"/>
                </a:solidFill>
              </a:rPr>
              <a:t>ELETRONICO</a:t>
            </a: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6275" y="5084764"/>
            <a:ext cx="225425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680D9ED-D0F8-447D-A02C-910C97BDAFB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10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09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716589" y="-33338"/>
            <a:ext cx="2008627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000000"/>
                </a:solidFill>
              </a:rPr>
              <a:t>Mesa de operações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680D9ED-D0F8-447D-A02C-910C97BDAFB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73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524000" y="-19050"/>
          <a:ext cx="9144000" cy="687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Photo Editor Photo" r:id="rId4" imgW="24380952" imgH="16309076" progId="">
                  <p:embed/>
                </p:oleObj>
              </mc:Choice>
              <mc:Fallback>
                <p:oleObj name="Photo Editor Photo" r:id="rId4" imgW="24380952" imgH="16309076" progId="">
                  <p:embed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-19050"/>
                        <a:ext cx="9144000" cy="687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827213" y="254000"/>
            <a:ext cx="1881412" cy="369332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000000"/>
                </a:solidFill>
              </a:rPr>
              <a:t>Pregao tradicional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680D9ED-D0F8-447D-A02C-910C97BDAFB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61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95438" y="44624"/>
            <a:ext cx="8964612" cy="1231106"/>
          </a:xfrm>
        </p:spPr>
        <p:txBody>
          <a:bodyPr/>
          <a:lstStyle/>
          <a:p>
            <a:r>
              <a:rPr lang="pt-BR" sz="4000" dirty="0"/>
              <a:t>Algumas considerações sobre a operação de hedge</a:t>
            </a:r>
            <a:endParaRPr lang="en-US" sz="4000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42256" y="1340769"/>
            <a:ext cx="8458200" cy="493058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pt-BR" sz="2400" dirty="0">
                <a:solidFill>
                  <a:srgbClr val="000000"/>
                </a:solidFill>
              </a:rPr>
              <a:t>Produtor  tipicamente compra insumos (terra, </a:t>
            </a:r>
            <a:r>
              <a:rPr lang="pt-BR" sz="2400" dirty="0" err="1">
                <a:solidFill>
                  <a:srgbClr val="000000"/>
                </a:solidFill>
              </a:rPr>
              <a:t>mao</a:t>
            </a:r>
            <a:r>
              <a:rPr lang="pt-BR" sz="2400" dirty="0">
                <a:solidFill>
                  <a:srgbClr val="000000"/>
                </a:solidFill>
              </a:rPr>
              <a:t> de obra, capital), utiliza sua capacidade produtiva e entrega o produto</a:t>
            </a:r>
          </a:p>
          <a:p>
            <a:pPr lvl="1">
              <a:lnSpc>
                <a:spcPct val="90000"/>
              </a:lnSpc>
            </a:pPr>
            <a:r>
              <a:rPr lang="pt-BR" sz="2000" dirty="0">
                <a:solidFill>
                  <a:srgbClr val="000000"/>
                </a:solidFill>
              </a:rPr>
              <a:t>Precisa garantir preço venda, entra vendido no futuro</a:t>
            </a:r>
          </a:p>
          <a:p>
            <a:pPr>
              <a:lnSpc>
                <a:spcPct val="90000"/>
              </a:lnSpc>
            </a:pPr>
            <a:endParaRPr lang="pt-BR" sz="2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pt-BR" sz="2400" dirty="0">
                <a:solidFill>
                  <a:srgbClr val="000000"/>
                </a:solidFill>
              </a:rPr>
              <a:t>Indústria de ração, assumiu um certo posicionamento estratégico vendendo contratos de ração (basicamente soja) para entregar na frente </a:t>
            </a:r>
          </a:p>
          <a:p>
            <a:pPr lvl="1">
              <a:lnSpc>
                <a:spcPct val="90000"/>
              </a:lnSpc>
            </a:pPr>
            <a:r>
              <a:rPr lang="pt-BR" sz="2000" dirty="0">
                <a:solidFill>
                  <a:srgbClr val="000000"/>
                </a:solidFill>
              </a:rPr>
              <a:t>está vendido no físico</a:t>
            </a:r>
          </a:p>
          <a:p>
            <a:pPr lvl="1">
              <a:lnSpc>
                <a:spcPct val="90000"/>
              </a:lnSpc>
            </a:pPr>
            <a:r>
              <a:rPr lang="pt-BR" sz="2000" dirty="0">
                <a:solidFill>
                  <a:srgbClr val="000000"/>
                </a:solidFill>
              </a:rPr>
              <a:t>para conseguir estes resultados, precisa  manter seus custos dentro de um certo limite </a:t>
            </a:r>
          </a:p>
          <a:p>
            <a:pPr lvl="1">
              <a:lnSpc>
                <a:spcPct val="90000"/>
              </a:lnSpc>
            </a:pPr>
            <a:r>
              <a:rPr lang="pt-BR" sz="2000" dirty="0">
                <a:solidFill>
                  <a:srgbClr val="000000"/>
                </a:solidFill>
              </a:rPr>
              <a:t>Vai entrar comprando no futuro</a:t>
            </a:r>
          </a:p>
          <a:p>
            <a:pPr>
              <a:lnSpc>
                <a:spcPct val="90000"/>
              </a:lnSpc>
            </a:pPr>
            <a:endParaRPr lang="pt-BR" sz="2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pt-BR" sz="2400" dirty="0">
                <a:solidFill>
                  <a:srgbClr val="000000"/>
                </a:solidFill>
              </a:rPr>
              <a:t>Dois momentos: </a:t>
            </a:r>
          </a:p>
          <a:p>
            <a:pPr lvl="1">
              <a:lnSpc>
                <a:spcPct val="90000"/>
              </a:lnSpc>
            </a:pPr>
            <a:r>
              <a:rPr lang="pt-BR" sz="2000" dirty="0">
                <a:solidFill>
                  <a:srgbClr val="000000"/>
                </a:solidFill>
              </a:rPr>
              <a:t>Planejamento </a:t>
            </a:r>
            <a:r>
              <a:rPr lang="pt-BR" sz="2000" dirty="0" err="1">
                <a:solidFill>
                  <a:srgbClr val="000000"/>
                </a:solidFill>
              </a:rPr>
              <a:t>Pobj</a:t>
            </a:r>
            <a:r>
              <a:rPr lang="pt-BR" sz="2000" dirty="0">
                <a:solidFill>
                  <a:srgbClr val="000000"/>
                </a:solidFill>
              </a:rPr>
              <a:t> = </a:t>
            </a:r>
            <a:r>
              <a:rPr lang="pt-BR" sz="2000" dirty="0" err="1">
                <a:solidFill>
                  <a:srgbClr val="000000"/>
                </a:solidFill>
              </a:rPr>
              <a:t>Pfut</a:t>
            </a:r>
            <a:r>
              <a:rPr lang="pt-BR" sz="2000" dirty="0">
                <a:solidFill>
                  <a:srgbClr val="000000"/>
                </a:solidFill>
              </a:rPr>
              <a:t> + base</a:t>
            </a:r>
          </a:p>
          <a:p>
            <a:pPr lvl="1">
              <a:lnSpc>
                <a:spcPct val="90000"/>
              </a:lnSpc>
            </a:pPr>
            <a:r>
              <a:rPr lang="pt-BR" sz="2000" dirty="0">
                <a:solidFill>
                  <a:srgbClr val="000000"/>
                </a:solidFill>
              </a:rPr>
              <a:t>Resultado Res = </a:t>
            </a:r>
            <a:r>
              <a:rPr lang="pt-BR" sz="2000" dirty="0" err="1">
                <a:solidFill>
                  <a:srgbClr val="000000"/>
                </a:solidFill>
              </a:rPr>
              <a:t>Pfis</a:t>
            </a:r>
            <a:r>
              <a:rPr lang="pt-BR" sz="2000" dirty="0">
                <a:solidFill>
                  <a:srgbClr val="000000"/>
                </a:solidFill>
              </a:rPr>
              <a:t> + </a:t>
            </a:r>
            <a:r>
              <a:rPr lang="pt-BR" sz="2000" dirty="0" err="1">
                <a:solidFill>
                  <a:srgbClr val="000000"/>
                </a:solidFill>
              </a:rPr>
              <a:t>Aj</a:t>
            </a:r>
            <a:endParaRPr lang="pt-BR" sz="20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680D9ED-D0F8-447D-A02C-910C97BDAFB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65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62201" y="152401"/>
            <a:ext cx="7991475" cy="9366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pt-BR" b="0" dirty="0">
                <a:solidFill>
                  <a:srgbClr val="000000"/>
                </a:solidFill>
              </a:rPr>
              <a:t>Mecanismo - Ajuste Diário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03389" y="1341439"/>
            <a:ext cx="8785225" cy="4103786"/>
          </a:xfrm>
        </p:spPr>
        <p:txBody>
          <a:bodyPr vert="horz" lIns="91440" tIns="45720" rIns="91440" bIns="45720" rtlCol="0">
            <a:normAutofit/>
          </a:bodyPr>
          <a:lstStyle/>
          <a:p>
            <a:pPr eaLnBrk="1" hangingPunct="1">
              <a:lnSpc>
                <a:spcPct val="90000"/>
              </a:lnSpc>
              <a:buFont typeface="Monotype Sorts" pitchFamily="2" charset="2"/>
              <a:buNone/>
            </a:pPr>
            <a:r>
              <a:rPr lang="pt-BR" sz="2400" dirty="0">
                <a:solidFill>
                  <a:srgbClr val="000000"/>
                </a:solidFill>
              </a:rPr>
              <a:t>AJUSTE DIÁRIO: liquidação financeira diária dos </a:t>
            </a:r>
            <a:r>
              <a:rPr lang="pt-BR" sz="2400" u="sng" dirty="0">
                <a:solidFill>
                  <a:srgbClr val="000000"/>
                </a:solidFill>
              </a:rPr>
              <a:t>ganhos e perdas</a:t>
            </a:r>
            <a:r>
              <a:rPr lang="pt-BR" sz="2400" dirty="0">
                <a:solidFill>
                  <a:srgbClr val="000000"/>
                </a:solidFill>
              </a:rPr>
              <a:t> dos contratos futuros.</a:t>
            </a:r>
          </a:p>
          <a:p>
            <a:pPr eaLnBrk="1" hangingPunct="1">
              <a:lnSpc>
                <a:spcPct val="90000"/>
              </a:lnSpc>
            </a:pPr>
            <a:r>
              <a:rPr lang="pt-BR" sz="2400" dirty="0">
                <a:solidFill>
                  <a:srgbClr val="000000"/>
                </a:solidFill>
              </a:rPr>
              <a:t>Reduz o risco de </a:t>
            </a:r>
            <a:r>
              <a:rPr lang="pt-BR" sz="2400" u="sng" dirty="0">
                <a:solidFill>
                  <a:srgbClr val="000000"/>
                </a:solidFill>
              </a:rPr>
              <a:t>inadimplência</a:t>
            </a:r>
            <a:r>
              <a:rPr lang="pt-BR" sz="2400" dirty="0">
                <a:solidFill>
                  <a:srgbClr val="000000"/>
                </a:solidFill>
              </a:rPr>
              <a:t> dos agentes.</a:t>
            </a:r>
          </a:p>
          <a:p>
            <a:pPr eaLnBrk="1" hangingPunct="1">
              <a:lnSpc>
                <a:spcPct val="90000"/>
              </a:lnSpc>
            </a:pPr>
            <a:r>
              <a:rPr lang="pt-BR" sz="2400" dirty="0">
                <a:solidFill>
                  <a:srgbClr val="000000"/>
                </a:solidFill>
              </a:rPr>
              <a:t>Reduz o montante de </a:t>
            </a:r>
            <a:r>
              <a:rPr lang="pt-BR" sz="2400" u="sng" dirty="0">
                <a:solidFill>
                  <a:srgbClr val="000000"/>
                </a:solidFill>
              </a:rPr>
              <a:t>margem de garantia</a:t>
            </a:r>
            <a:r>
              <a:rPr lang="pt-BR" sz="2400" dirty="0">
                <a:solidFill>
                  <a:srgbClr val="000000"/>
                </a:solidFill>
              </a:rPr>
              <a:t> a ser depositado.</a:t>
            </a:r>
          </a:p>
          <a:p>
            <a:pPr eaLnBrk="1" hangingPunct="1">
              <a:lnSpc>
                <a:spcPct val="90000"/>
              </a:lnSpc>
            </a:pPr>
            <a:r>
              <a:rPr lang="pt-BR" sz="2400" dirty="0">
                <a:solidFill>
                  <a:srgbClr val="000000"/>
                </a:solidFill>
              </a:rPr>
              <a:t>Caso alguma das partes do contrato futuro não pague o ajuste diário devido, a BM&amp;F retira o participante da negociação e </a:t>
            </a:r>
            <a:r>
              <a:rPr lang="pt-BR" sz="2400" u="sng" dirty="0">
                <a:solidFill>
                  <a:srgbClr val="000000"/>
                </a:solidFill>
              </a:rPr>
              <a:t>executa</a:t>
            </a:r>
            <a:r>
              <a:rPr lang="pt-BR" sz="2400" dirty="0">
                <a:solidFill>
                  <a:srgbClr val="000000"/>
                </a:solidFill>
              </a:rPr>
              <a:t> a margem de garantia depositada.</a:t>
            </a:r>
          </a:p>
          <a:p>
            <a:pPr eaLnBrk="1" hangingPunct="1">
              <a:lnSpc>
                <a:spcPct val="90000"/>
              </a:lnSpc>
            </a:pPr>
            <a:r>
              <a:rPr lang="pt-BR" sz="2400" dirty="0">
                <a:solidFill>
                  <a:srgbClr val="000000"/>
                </a:solidFill>
              </a:rPr>
              <a:t>Preço de ajuste: média ponderada para os contratos líquidos, </a:t>
            </a:r>
            <a:r>
              <a:rPr lang="pt-BR" sz="2400" dirty="0" err="1">
                <a:solidFill>
                  <a:srgbClr val="000000"/>
                </a:solidFill>
              </a:rPr>
              <a:t>call</a:t>
            </a:r>
            <a:r>
              <a:rPr lang="pt-BR" sz="2400" dirty="0">
                <a:solidFill>
                  <a:srgbClr val="000000"/>
                </a:solidFill>
              </a:rPr>
              <a:t> de fechamento para os contratos com pouca liquidez</a:t>
            </a:r>
          </a:p>
          <a:p>
            <a:pPr eaLnBrk="1" hangingPunct="1">
              <a:lnSpc>
                <a:spcPct val="90000"/>
              </a:lnSpc>
            </a:pPr>
            <a:r>
              <a:rPr lang="pt-BR" sz="2400" dirty="0">
                <a:solidFill>
                  <a:srgbClr val="000000"/>
                </a:solidFill>
              </a:rPr>
              <a:t>Evita descobrir que outra parte não vai cumprir compromissos somente na época da venda ou compra do produto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556C4D-4936-4CC4-B918-22D6E9128CC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71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4114" name="Group 8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0171044"/>
              </p:ext>
            </p:extLst>
          </p:nvPr>
        </p:nvGraphicFramePr>
        <p:xfrm>
          <a:off x="1524000" y="1988842"/>
          <a:ext cx="9144000" cy="3480301"/>
        </p:xfrm>
        <a:graphic>
          <a:graphicData uri="http://schemas.openxmlformats.org/drawingml/2006/table">
            <a:tbl>
              <a:tblPr/>
              <a:tblGrid>
                <a:gridCol w="1055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0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22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4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9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0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3626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Data (1)</a:t>
                      </a:r>
                      <a:endParaRPr kumimoji="0" 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Operação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(2)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Preço Negociado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(3)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Preço 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Ajuste   (4)</a:t>
                      </a:r>
                      <a:endParaRPr kumimoji="0" 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Ajuste Total    (5)</a:t>
                      </a:r>
                      <a:endParaRPr kumimoji="0" lang="pt-BR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Fluxo Caixa  (6)</a:t>
                      </a:r>
                      <a:endParaRPr kumimoji="0" 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697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26/04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V1J17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137,80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137,50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AD=-(137,50-137,80)x330x1=99,00</a:t>
                      </a:r>
                    </a:p>
                  </a:txBody>
                  <a:tcPr marL="36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+99,00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79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27/04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Monotype Sorts" pitchFamily="2" charset="2"/>
                        <a:buNone/>
                        <a:tabLst>
                          <a:tab pos="333375" algn="l"/>
                          <a:tab pos="857250" algn="l"/>
                        </a:tabLst>
                      </a:pPr>
                      <a:endParaRPr kumimoji="0" 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Monotype Sorts" pitchFamily="2" charset="2"/>
                        <a:buNone/>
                        <a:tabLst>
                          <a:tab pos="333375" algn="l"/>
                          <a:tab pos="857250" algn="l"/>
                        </a:tabLst>
                      </a:pPr>
                      <a:endParaRPr kumimoji="0" 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137,60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AD=-(137,60-137,50)x330x1=-33,00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+66,00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25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28/04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Monotype Sorts" pitchFamily="2" charset="2"/>
                        <a:buNone/>
                        <a:tabLst>
                          <a:tab pos="333375" algn="l"/>
                          <a:tab pos="857250" algn="l"/>
                        </a:tabLst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C1J17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Monotype Sorts" pitchFamily="2" charset="2"/>
                        <a:buNone/>
                        <a:tabLst>
                          <a:tab pos="333375" algn="l"/>
                          <a:tab pos="857250" algn="l"/>
                        </a:tabLst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137,70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endParaRPr kumimoji="0" lang="pt-B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AD=(137,60-137,70)x330x1=-33,00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+33,00</a:t>
                      </a:r>
                    </a:p>
                  </a:txBody>
                  <a:tcPr marL="36000" marR="90000" marT="46800" marB="468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6903" name="Text Box 54"/>
          <p:cNvSpPr txBox="1">
            <a:spLocks noChangeArrowheads="1"/>
          </p:cNvSpPr>
          <p:nvPr/>
        </p:nvSpPr>
        <p:spPr bwMode="auto">
          <a:xfrm>
            <a:off x="2640014" y="6021388"/>
            <a:ext cx="3311525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36905" name="Rectangle 70"/>
          <p:cNvSpPr>
            <a:spLocks noGrp="1" noChangeArrowheads="1"/>
          </p:cNvSpPr>
          <p:nvPr>
            <p:ph type="title"/>
          </p:nvPr>
        </p:nvSpPr>
        <p:spPr>
          <a:xfrm>
            <a:off x="1919288" y="-27384"/>
            <a:ext cx="7834312" cy="576262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/>
              <a:t>Ajustes diários</a:t>
            </a:r>
            <a:br>
              <a:rPr lang="pt-BR" sz="4000" dirty="0"/>
            </a:br>
            <a:endParaRPr lang="pt-BR" sz="1200" dirty="0"/>
          </a:p>
        </p:txBody>
      </p:sp>
      <p:sp>
        <p:nvSpPr>
          <p:cNvPr id="36906" name="Text Box 71"/>
          <p:cNvSpPr txBox="1">
            <a:spLocks noChangeArrowheads="1"/>
          </p:cNvSpPr>
          <p:nvPr/>
        </p:nvSpPr>
        <p:spPr bwMode="auto">
          <a:xfrm>
            <a:off x="3843339" y="1046163"/>
            <a:ext cx="184731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FB97C2-57F1-451E-8F98-0F69842A9F6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2640014" y="404664"/>
          <a:ext cx="6768355" cy="14630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361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6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038">
                <a:tc>
                  <a:txBody>
                    <a:bodyPr/>
                    <a:lstStyle/>
                    <a:p>
                      <a:pPr marL="270510" indent="-270510"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r>
                        <a:rPr lang="it-IT" sz="1200" b="0" dirty="0">
                          <a:solidFill>
                            <a:srgbClr val="000000"/>
                          </a:solidFill>
                          <a:effectLst/>
                        </a:rPr>
                        <a:t>Ajustes para o vendido</a:t>
                      </a:r>
                      <a:endParaRPr lang="pt-BR" sz="1200" b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r>
                        <a:rPr lang="it-IT" sz="1200" b="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pt-BR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r>
                        <a:rPr lang="it-IT" sz="1200" b="0">
                          <a:solidFill>
                            <a:srgbClr val="000000"/>
                          </a:solidFill>
                          <a:effectLst/>
                        </a:rPr>
                        <a:t>Ajustes para o comprado</a:t>
                      </a:r>
                      <a:endParaRPr lang="pt-BR" sz="12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14">
                <a:tc>
                  <a:txBody>
                    <a:bodyPr/>
                    <a:lstStyle/>
                    <a:p>
                      <a:pPr marL="270510" indent="-270510"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r>
                        <a:rPr lang="pt-BR" sz="1200" b="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  <a:p>
                      <a:pPr marL="270510" indent="-270510"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r>
                        <a:rPr lang="pt-BR" sz="1200" b="0" dirty="0">
                          <a:solidFill>
                            <a:srgbClr val="000000"/>
                          </a:solidFill>
                          <a:effectLst/>
                        </a:rPr>
                        <a:t>AD=-(</a:t>
                      </a:r>
                      <a:r>
                        <a:rPr lang="pt-BR" sz="1200" b="0" dirty="0" err="1">
                          <a:solidFill>
                            <a:srgbClr val="000000"/>
                          </a:solidFill>
                          <a:effectLst/>
                        </a:rPr>
                        <a:t>PA</a:t>
                      </a:r>
                      <a:r>
                        <a:rPr lang="pt-BR" sz="1200" b="0" baseline="-25000" dirty="0" err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pt-BR" sz="1200" b="0" dirty="0">
                          <a:solidFill>
                            <a:srgbClr val="000000"/>
                          </a:solidFill>
                          <a:effectLst/>
                        </a:rPr>
                        <a:t> - PO) x tamanho x n (1)</a:t>
                      </a:r>
                    </a:p>
                    <a:p>
                      <a:pPr marL="270510" indent="-270510"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r>
                        <a:rPr lang="pt-BR" sz="1200" b="0" dirty="0">
                          <a:solidFill>
                            <a:srgbClr val="000000"/>
                          </a:solidFill>
                          <a:effectLst/>
                        </a:rPr>
                        <a:t>AD = -(</a:t>
                      </a:r>
                      <a:r>
                        <a:rPr lang="pt-BR" sz="1200" b="0" dirty="0" err="1">
                          <a:solidFill>
                            <a:srgbClr val="000000"/>
                          </a:solidFill>
                          <a:effectLst/>
                        </a:rPr>
                        <a:t>PA</a:t>
                      </a:r>
                      <a:r>
                        <a:rPr lang="pt-BR" sz="1200" b="0" baseline="-25000" dirty="0" err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pt-BR" sz="1200" b="0" baseline="-25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pt-BR" sz="1200" b="0" dirty="0">
                          <a:solidFill>
                            <a:srgbClr val="000000"/>
                          </a:solidFill>
                          <a:effectLst/>
                        </a:rPr>
                        <a:t>- PA</a:t>
                      </a:r>
                      <a:r>
                        <a:rPr lang="pt-BR" sz="1200" b="0" baseline="-25000" dirty="0">
                          <a:solidFill>
                            <a:srgbClr val="000000"/>
                          </a:solidFill>
                          <a:effectLst/>
                        </a:rPr>
                        <a:t>t-1</a:t>
                      </a:r>
                      <a:r>
                        <a:rPr lang="pt-BR" sz="1200" b="0" dirty="0">
                          <a:solidFill>
                            <a:srgbClr val="000000"/>
                          </a:solidFill>
                          <a:effectLst/>
                        </a:rPr>
                        <a:t>) x tamanho x n (2)</a:t>
                      </a:r>
                    </a:p>
                    <a:p>
                      <a:pPr marL="270510" indent="-270510"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r>
                        <a:rPr lang="pt-BR" sz="1200" b="0" dirty="0">
                          <a:solidFill>
                            <a:srgbClr val="000000"/>
                          </a:solidFill>
                          <a:effectLst/>
                        </a:rPr>
                        <a:t>AD=(PA</a:t>
                      </a:r>
                      <a:r>
                        <a:rPr lang="pt-BR" sz="1200" b="0" baseline="-25000" dirty="0">
                          <a:solidFill>
                            <a:srgbClr val="000000"/>
                          </a:solidFill>
                          <a:effectLst/>
                        </a:rPr>
                        <a:t>t-1</a:t>
                      </a:r>
                      <a:r>
                        <a:rPr lang="pt-BR" sz="1200" b="0" dirty="0">
                          <a:solidFill>
                            <a:srgbClr val="000000"/>
                          </a:solidFill>
                          <a:effectLst/>
                        </a:rPr>
                        <a:t>-PO) x tamanho x n (3)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r>
                        <a:rPr lang="pt-BR" sz="1200" b="0" dirty="0">
                          <a:solidFill>
                            <a:srgbClr val="000000"/>
                          </a:solidFill>
                          <a:effectLst/>
                        </a:rPr>
                        <a:t>AT = -(</a:t>
                      </a:r>
                      <a:r>
                        <a:rPr lang="pt-BR" sz="1200" b="0" dirty="0" err="1">
                          <a:solidFill>
                            <a:srgbClr val="000000"/>
                          </a:solidFill>
                          <a:effectLst/>
                        </a:rPr>
                        <a:t>Pfinal-Pinicial</a:t>
                      </a:r>
                      <a:r>
                        <a:rPr lang="pt-BR" sz="1200" b="0" dirty="0">
                          <a:solidFill>
                            <a:srgbClr val="000000"/>
                          </a:solidFill>
                          <a:effectLst/>
                        </a:rPr>
                        <a:t>) x tamanho x n (4)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r>
                        <a:rPr lang="pt-BR" sz="1200" b="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pt-BR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70510" indent="-270510"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r>
                        <a:rPr lang="pt-BR" sz="1200" b="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  <a:p>
                      <a:pPr marL="270510" indent="-270510"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r>
                        <a:rPr lang="pt-BR" sz="1200" b="0" dirty="0">
                          <a:solidFill>
                            <a:srgbClr val="000000"/>
                          </a:solidFill>
                          <a:effectLst/>
                        </a:rPr>
                        <a:t>AD=(</a:t>
                      </a:r>
                      <a:r>
                        <a:rPr lang="pt-BR" sz="1200" b="0" dirty="0" err="1">
                          <a:solidFill>
                            <a:srgbClr val="000000"/>
                          </a:solidFill>
                          <a:effectLst/>
                        </a:rPr>
                        <a:t>PA</a:t>
                      </a:r>
                      <a:r>
                        <a:rPr lang="pt-BR" sz="1200" b="0" baseline="-25000" dirty="0" err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pt-BR" sz="1200" b="0" dirty="0">
                          <a:solidFill>
                            <a:srgbClr val="000000"/>
                          </a:solidFill>
                          <a:effectLst/>
                        </a:rPr>
                        <a:t> - PO) x tamanho x n (1)</a:t>
                      </a:r>
                    </a:p>
                    <a:p>
                      <a:pPr marL="270510" indent="-270510"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r>
                        <a:rPr lang="pt-BR" sz="1200" b="0" dirty="0">
                          <a:solidFill>
                            <a:srgbClr val="000000"/>
                          </a:solidFill>
                          <a:effectLst/>
                        </a:rPr>
                        <a:t>AD = (</a:t>
                      </a:r>
                      <a:r>
                        <a:rPr lang="pt-BR" sz="1200" b="0" dirty="0" err="1">
                          <a:solidFill>
                            <a:srgbClr val="000000"/>
                          </a:solidFill>
                          <a:effectLst/>
                        </a:rPr>
                        <a:t>PA</a:t>
                      </a:r>
                      <a:r>
                        <a:rPr lang="pt-BR" sz="1200" b="0" baseline="-25000" dirty="0" err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pt-BR" sz="1200" b="0" baseline="-250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pt-BR" sz="1200" b="0" dirty="0">
                          <a:solidFill>
                            <a:srgbClr val="000000"/>
                          </a:solidFill>
                          <a:effectLst/>
                        </a:rPr>
                        <a:t>- PA</a:t>
                      </a:r>
                      <a:r>
                        <a:rPr lang="pt-BR" sz="1200" b="0" baseline="-25000" dirty="0">
                          <a:solidFill>
                            <a:srgbClr val="000000"/>
                          </a:solidFill>
                          <a:effectLst/>
                        </a:rPr>
                        <a:t>t-1</a:t>
                      </a:r>
                      <a:r>
                        <a:rPr lang="pt-BR" sz="1200" b="0" dirty="0">
                          <a:solidFill>
                            <a:srgbClr val="000000"/>
                          </a:solidFill>
                          <a:effectLst/>
                        </a:rPr>
                        <a:t>) x tamanho x n (2)</a:t>
                      </a:r>
                    </a:p>
                    <a:p>
                      <a:pPr marL="270510" indent="-270510"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r>
                        <a:rPr lang="pt-BR" sz="1200" b="0" dirty="0">
                          <a:solidFill>
                            <a:srgbClr val="000000"/>
                          </a:solidFill>
                          <a:effectLst/>
                        </a:rPr>
                        <a:t>AD=-(PA</a:t>
                      </a:r>
                      <a:r>
                        <a:rPr lang="pt-BR" sz="1200" b="0" baseline="-25000" dirty="0">
                          <a:solidFill>
                            <a:srgbClr val="000000"/>
                          </a:solidFill>
                          <a:effectLst/>
                        </a:rPr>
                        <a:t>t-1</a:t>
                      </a:r>
                      <a:r>
                        <a:rPr lang="pt-BR" sz="1200" b="0" dirty="0">
                          <a:solidFill>
                            <a:srgbClr val="000000"/>
                          </a:solidFill>
                          <a:effectLst/>
                        </a:rPr>
                        <a:t>-PO) x tamanho x n (3)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r>
                        <a:rPr lang="pt-BR" sz="1200" b="0" dirty="0">
                          <a:solidFill>
                            <a:srgbClr val="000000"/>
                          </a:solidFill>
                          <a:effectLst/>
                        </a:rPr>
                        <a:t>AT= (</a:t>
                      </a:r>
                      <a:r>
                        <a:rPr lang="pt-BR" sz="1200" b="0" dirty="0" err="1">
                          <a:solidFill>
                            <a:srgbClr val="000000"/>
                          </a:solidFill>
                          <a:effectLst/>
                        </a:rPr>
                        <a:t>Pfinal-Pinicial</a:t>
                      </a:r>
                      <a:r>
                        <a:rPr lang="pt-BR" sz="1200" b="0" dirty="0">
                          <a:solidFill>
                            <a:srgbClr val="000000"/>
                          </a:solidFill>
                          <a:effectLst/>
                        </a:rPr>
                        <a:t>) x tamanho x n (4)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r>
                        <a:rPr lang="pt-BR" sz="1200" b="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pt-BR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2722213"/>
      </p:ext>
    </p:extLst>
  </p:cSld>
  <p:clrMapOvr>
    <a:masterClrMapping/>
  </p:clrMapOvr>
  <p:transition spd="med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204AF-5D52-4593-97D8-303FBEB0C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Simulaçao</a:t>
            </a:r>
            <a:r>
              <a:rPr lang="pt-BR" dirty="0"/>
              <a:t> Ajustes Diários</a:t>
            </a:r>
            <a:br>
              <a:rPr lang="pt-BR" dirty="0"/>
            </a:br>
            <a:r>
              <a:rPr lang="pt-BR" dirty="0"/>
              <a:t>hedge venda a R$ 32,00/</a:t>
            </a:r>
            <a:r>
              <a:rPr lang="pt-BR" dirty="0" err="1"/>
              <a:t>sc</a:t>
            </a:r>
            <a:endParaRPr lang="pt-BR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28638FD5-FDDD-40B0-85E8-58FEE4DEF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904545"/>
              </p:ext>
            </p:extLst>
          </p:nvPr>
        </p:nvGraphicFramePr>
        <p:xfrm>
          <a:off x="2135560" y="2780928"/>
          <a:ext cx="7704856" cy="2605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214">
                  <a:extLst>
                    <a:ext uri="{9D8B030D-6E8A-4147-A177-3AD203B41FA5}">
                      <a16:colId xmlns:a16="http://schemas.microsoft.com/office/drawing/2014/main" val="451623201"/>
                    </a:ext>
                  </a:extLst>
                </a:gridCol>
                <a:gridCol w="1926214">
                  <a:extLst>
                    <a:ext uri="{9D8B030D-6E8A-4147-A177-3AD203B41FA5}">
                      <a16:colId xmlns:a16="http://schemas.microsoft.com/office/drawing/2014/main" val="3075603871"/>
                    </a:ext>
                  </a:extLst>
                </a:gridCol>
                <a:gridCol w="1926214">
                  <a:extLst>
                    <a:ext uri="{9D8B030D-6E8A-4147-A177-3AD203B41FA5}">
                      <a16:colId xmlns:a16="http://schemas.microsoft.com/office/drawing/2014/main" val="183582230"/>
                    </a:ext>
                  </a:extLst>
                </a:gridCol>
                <a:gridCol w="1926214">
                  <a:extLst>
                    <a:ext uri="{9D8B030D-6E8A-4147-A177-3AD203B41FA5}">
                      <a16:colId xmlns:a16="http://schemas.microsoft.com/office/drawing/2014/main" val="1629070026"/>
                    </a:ext>
                  </a:extLst>
                </a:gridCol>
              </a:tblGrid>
              <a:tr h="3725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146530"/>
                  </a:ext>
                </a:extLst>
              </a:tr>
              <a:tr h="651250">
                <a:tc>
                  <a:txBody>
                    <a:bodyPr/>
                    <a:lstStyle/>
                    <a:p>
                      <a:r>
                        <a:rPr lang="pt-BR" dirty="0" err="1"/>
                        <a:t>Pv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R$ 32,00/</a:t>
                      </a:r>
                      <a:r>
                        <a:rPr lang="pt-BR" dirty="0" err="1"/>
                        <a:t>sc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R$ 32,00/</a:t>
                      </a:r>
                      <a:r>
                        <a:rPr lang="pt-BR" dirty="0" err="1"/>
                        <a:t>sc</a:t>
                      </a:r>
                      <a:endParaRPr lang="pt-BR" dirty="0"/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R$ 32,00/</a:t>
                      </a:r>
                      <a:r>
                        <a:rPr lang="pt-BR" dirty="0" err="1"/>
                        <a:t>sc</a:t>
                      </a:r>
                      <a:endParaRPr lang="pt-BR" dirty="0"/>
                    </a:p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766413"/>
                  </a:ext>
                </a:extLst>
              </a:tr>
              <a:tr h="651250">
                <a:tc>
                  <a:txBody>
                    <a:bodyPr/>
                    <a:lstStyle/>
                    <a:p>
                      <a:r>
                        <a:rPr lang="pt-BR" dirty="0" err="1"/>
                        <a:t>Pc</a:t>
                      </a:r>
                      <a:r>
                        <a:rPr lang="pt-BR" dirty="0"/>
                        <a:t> (encerra operação)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R$ 25,00/</a:t>
                      </a:r>
                      <a:r>
                        <a:rPr lang="pt-BR" dirty="0" err="1"/>
                        <a:t>sc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R$ 28,00/</a:t>
                      </a:r>
                      <a:r>
                        <a:rPr lang="pt-BR" dirty="0" err="1"/>
                        <a:t>sc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R$ 35,00/</a:t>
                      </a:r>
                      <a:r>
                        <a:rPr lang="pt-BR" dirty="0" err="1"/>
                        <a:t>sc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367605"/>
                  </a:ext>
                </a:extLst>
              </a:tr>
              <a:tr h="930358">
                <a:tc>
                  <a:txBody>
                    <a:bodyPr/>
                    <a:lstStyle/>
                    <a:p>
                      <a:r>
                        <a:rPr lang="pt-BR" dirty="0"/>
                        <a:t>Soma dos ajustes diários/</a:t>
                      </a:r>
                      <a:r>
                        <a:rPr lang="pt-BR" dirty="0" err="1"/>
                        <a:t>sc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R$ 7,00/</a:t>
                      </a:r>
                      <a:r>
                        <a:rPr lang="pt-BR" dirty="0" err="1"/>
                        <a:t>sc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R$ 4,00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-R$3,00/</a:t>
                      </a:r>
                      <a:r>
                        <a:rPr lang="pt-BR" dirty="0" err="1"/>
                        <a:t>sc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810315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88778425-320B-4C54-966C-D0924FE1A5E6}"/>
              </a:ext>
            </a:extLst>
          </p:cNvPr>
          <p:cNvSpPr txBox="1"/>
          <p:nvPr/>
        </p:nvSpPr>
        <p:spPr>
          <a:xfrm>
            <a:off x="4082435" y="278092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Pencerra</a:t>
            </a:r>
            <a:r>
              <a:rPr lang="pt-BR" dirty="0"/>
              <a:t> operação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5462AA9-F603-484F-A460-A03165B412FE}"/>
              </a:ext>
            </a:extLst>
          </p:cNvPr>
          <p:cNvSpPr txBox="1"/>
          <p:nvPr/>
        </p:nvSpPr>
        <p:spPr>
          <a:xfrm>
            <a:off x="6026651" y="278092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Pencerra</a:t>
            </a:r>
            <a:r>
              <a:rPr lang="pt-BR" dirty="0"/>
              <a:t> operação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B7B4DD2-DD5A-4D2A-86B0-D08F9EA33654}"/>
              </a:ext>
            </a:extLst>
          </p:cNvPr>
          <p:cNvSpPr txBox="1"/>
          <p:nvPr/>
        </p:nvSpPr>
        <p:spPr>
          <a:xfrm>
            <a:off x="7896200" y="278092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Pencerra</a:t>
            </a:r>
            <a:r>
              <a:rPr lang="pt-BR" dirty="0"/>
              <a:t> operação</a:t>
            </a:r>
          </a:p>
        </p:txBody>
      </p:sp>
    </p:spTree>
    <p:extLst>
      <p:ext uri="{BB962C8B-B14F-4D97-AF65-F5344CB8AC3E}">
        <p14:creationId xmlns:p14="http://schemas.microsoft.com/office/powerpoint/2010/main" val="1573213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0"/>
            <a:ext cx="7772400" cy="1107996"/>
          </a:xfrm>
        </p:spPr>
        <p:txBody>
          <a:bodyPr/>
          <a:lstStyle/>
          <a:p>
            <a:r>
              <a:rPr lang="pt-BR" sz="3600" dirty="0">
                <a:solidFill>
                  <a:srgbClr val="000000"/>
                </a:solidFill>
              </a:rPr>
              <a:t>Por que operar mercados futuros e de opções agropecuários 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551384" y="1268760"/>
            <a:ext cx="10873208" cy="482724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solidFill>
                  <a:srgbClr val="000000"/>
                </a:solidFill>
              </a:rPr>
              <a:t>Produtor já plantou, não vendeu antecipado  e está preocupado com possíveis quedas no preço do produto</a:t>
            </a:r>
          </a:p>
          <a:p>
            <a:pPr>
              <a:lnSpc>
                <a:spcPct val="150000"/>
              </a:lnSpc>
            </a:pPr>
            <a:r>
              <a:rPr lang="pt-BR" sz="2400" dirty="0" err="1">
                <a:solidFill>
                  <a:srgbClr val="000000"/>
                </a:solidFill>
              </a:rPr>
              <a:t>Cargil</a:t>
            </a:r>
            <a:r>
              <a:rPr lang="pt-BR" sz="2400" dirty="0">
                <a:solidFill>
                  <a:srgbClr val="000000"/>
                </a:solidFill>
              </a:rPr>
              <a:t>, ADM, Monsanto ou outra trading antecipou recursos para plantio e vai receber em soja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rgbClr val="000000"/>
                </a:solidFill>
              </a:rPr>
              <a:t>Indústria de alimentos ou restaurante industrial que consome muita carne, como garantir preço de compra da matéria prima ?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rgbClr val="000000"/>
                </a:solidFill>
              </a:rPr>
              <a:t>Resumindo</a:t>
            </a:r>
          </a:p>
          <a:p>
            <a:pPr lvl="1">
              <a:lnSpc>
                <a:spcPct val="150000"/>
              </a:lnSpc>
            </a:pPr>
            <a:r>
              <a:rPr lang="pt-BR" sz="2000" dirty="0">
                <a:solidFill>
                  <a:srgbClr val="000000"/>
                </a:solidFill>
              </a:rPr>
              <a:t>Produtor quer garantir o resultado econômico da operação travando o preço de venda do produto</a:t>
            </a:r>
          </a:p>
          <a:p>
            <a:pPr lvl="1">
              <a:lnSpc>
                <a:spcPct val="150000"/>
              </a:lnSpc>
            </a:pPr>
            <a:r>
              <a:rPr lang="pt-BR" sz="2000" dirty="0">
                <a:solidFill>
                  <a:srgbClr val="000000"/>
                </a:solidFill>
              </a:rPr>
              <a:t>Indústria geralmente quer garantir preço compra matéria prima</a:t>
            </a:r>
          </a:p>
          <a:p>
            <a:pPr lvl="1">
              <a:lnSpc>
                <a:spcPct val="150000"/>
              </a:lnSpc>
            </a:pPr>
            <a:endParaRPr lang="pt-BR" sz="2400" dirty="0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680D9ED-D0F8-447D-A02C-910C97BDAFB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69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42708D-EBE9-493A-A4F0-4EB854C52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Simulaçao</a:t>
            </a:r>
            <a:r>
              <a:rPr lang="pt-BR" dirty="0"/>
              <a:t> Ajustes Diários</a:t>
            </a:r>
            <a:br>
              <a:rPr lang="pt-BR" dirty="0"/>
            </a:br>
            <a:r>
              <a:rPr lang="pt-BR" dirty="0"/>
              <a:t>hedge compra a R$ 32,00/</a:t>
            </a:r>
            <a:r>
              <a:rPr lang="pt-BR" dirty="0" err="1"/>
              <a:t>sc</a:t>
            </a:r>
            <a:endParaRPr lang="pt-BR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D275368-4DC8-42C2-8A6B-3A7F7B766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545811"/>
              </p:ext>
            </p:extLst>
          </p:nvPr>
        </p:nvGraphicFramePr>
        <p:xfrm>
          <a:off x="2135560" y="2780928"/>
          <a:ext cx="7704856" cy="2605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214">
                  <a:extLst>
                    <a:ext uri="{9D8B030D-6E8A-4147-A177-3AD203B41FA5}">
                      <a16:colId xmlns:a16="http://schemas.microsoft.com/office/drawing/2014/main" val="451623201"/>
                    </a:ext>
                  </a:extLst>
                </a:gridCol>
                <a:gridCol w="1926214">
                  <a:extLst>
                    <a:ext uri="{9D8B030D-6E8A-4147-A177-3AD203B41FA5}">
                      <a16:colId xmlns:a16="http://schemas.microsoft.com/office/drawing/2014/main" val="3075603871"/>
                    </a:ext>
                  </a:extLst>
                </a:gridCol>
                <a:gridCol w="1926214">
                  <a:extLst>
                    <a:ext uri="{9D8B030D-6E8A-4147-A177-3AD203B41FA5}">
                      <a16:colId xmlns:a16="http://schemas.microsoft.com/office/drawing/2014/main" val="183582230"/>
                    </a:ext>
                  </a:extLst>
                </a:gridCol>
                <a:gridCol w="1926214">
                  <a:extLst>
                    <a:ext uri="{9D8B030D-6E8A-4147-A177-3AD203B41FA5}">
                      <a16:colId xmlns:a16="http://schemas.microsoft.com/office/drawing/2014/main" val="1629070026"/>
                    </a:ext>
                  </a:extLst>
                </a:gridCol>
              </a:tblGrid>
              <a:tr h="37254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146530"/>
                  </a:ext>
                </a:extLst>
              </a:tr>
              <a:tr h="651250">
                <a:tc>
                  <a:txBody>
                    <a:bodyPr/>
                    <a:lstStyle/>
                    <a:p>
                      <a:r>
                        <a:rPr lang="pt-BR" dirty="0" err="1"/>
                        <a:t>Pc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R$ 32,00/</a:t>
                      </a:r>
                      <a:r>
                        <a:rPr lang="pt-BR" dirty="0" err="1"/>
                        <a:t>sc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R$ 32,00/</a:t>
                      </a:r>
                      <a:r>
                        <a:rPr lang="pt-BR" dirty="0" err="1"/>
                        <a:t>sc</a:t>
                      </a:r>
                      <a:endParaRPr lang="pt-BR" dirty="0"/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R$ 32,00/</a:t>
                      </a:r>
                      <a:r>
                        <a:rPr lang="pt-BR" dirty="0" err="1"/>
                        <a:t>sc</a:t>
                      </a:r>
                      <a:endParaRPr lang="pt-BR" dirty="0"/>
                    </a:p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766413"/>
                  </a:ext>
                </a:extLst>
              </a:tr>
              <a:tr h="651250">
                <a:tc>
                  <a:txBody>
                    <a:bodyPr/>
                    <a:lstStyle/>
                    <a:p>
                      <a:r>
                        <a:rPr lang="pt-BR" dirty="0" err="1"/>
                        <a:t>Pv</a:t>
                      </a:r>
                      <a:r>
                        <a:rPr lang="pt-BR" dirty="0"/>
                        <a:t> (encerra operação)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R$ 25,00/</a:t>
                      </a:r>
                      <a:r>
                        <a:rPr lang="pt-BR" dirty="0" err="1"/>
                        <a:t>sc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R$ 28,00/</a:t>
                      </a:r>
                      <a:r>
                        <a:rPr lang="pt-BR" dirty="0" err="1"/>
                        <a:t>sc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R$ 35,00/</a:t>
                      </a:r>
                      <a:r>
                        <a:rPr lang="pt-BR" dirty="0" err="1"/>
                        <a:t>sc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367605"/>
                  </a:ext>
                </a:extLst>
              </a:tr>
              <a:tr h="930358">
                <a:tc>
                  <a:txBody>
                    <a:bodyPr/>
                    <a:lstStyle/>
                    <a:p>
                      <a:r>
                        <a:rPr lang="pt-BR" dirty="0"/>
                        <a:t>Soma dos ajustes diários/</a:t>
                      </a:r>
                      <a:r>
                        <a:rPr lang="pt-BR" dirty="0" err="1"/>
                        <a:t>sc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-R$ 7,00/</a:t>
                      </a:r>
                      <a:r>
                        <a:rPr lang="pt-BR" dirty="0" err="1"/>
                        <a:t>sc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-R$ 4,00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+R$3,00/</a:t>
                      </a:r>
                      <a:r>
                        <a:rPr lang="pt-BR" dirty="0" err="1"/>
                        <a:t>sc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810315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66BD0660-C004-4E5E-820D-68F6E7186670}"/>
              </a:ext>
            </a:extLst>
          </p:cNvPr>
          <p:cNvSpPr txBox="1"/>
          <p:nvPr/>
        </p:nvSpPr>
        <p:spPr>
          <a:xfrm>
            <a:off x="4082435" y="278092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Pencerra</a:t>
            </a:r>
            <a:r>
              <a:rPr lang="pt-BR" dirty="0"/>
              <a:t> operação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C29C044-801B-4F47-B755-D2FEFAD9CDD3}"/>
              </a:ext>
            </a:extLst>
          </p:cNvPr>
          <p:cNvSpPr txBox="1"/>
          <p:nvPr/>
        </p:nvSpPr>
        <p:spPr>
          <a:xfrm>
            <a:off x="6026651" y="278092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Pencerra</a:t>
            </a:r>
            <a:r>
              <a:rPr lang="pt-BR" dirty="0"/>
              <a:t> operação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04C2D1A-65D2-4EA3-8811-1C163B0CBF7F}"/>
              </a:ext>
            </a:extLst>
          </p:cNvPr>
          <p:cNvSpPr txBox="1"/>
          <p:nvPr/>
        </p:nvSpPr>
        <p:spPr>
          <a:xfrm>
            <a:off x="7898859" y="278092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Pencerra</a:t>
            </a:r>
            <a:r>
              <a:rPr lang="pt-BR" dirty="0"/>
              <a:t> operação</a:t>
            </a:r>
          </a:p>
        </p:txBody>
      </p:sp>
    </p:spTree>
    <p:extLst>
      <p:ext uri="{BB962C8B-B14F-4D97-AF65-F5344CB8AC3E}">
        <p14:creationId xmlns:p14="http://schemas.microsoft.com/office/powerpoint/2010/main" val="2174148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91B5E4AE-DC68-43E6-A5B8-54A2483429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830588"/>
              </p:ext>
            </p:extLst>
          </p:nvPr>
        </p:nvGraphicFramePr>
        <p:xfrm>
          <a:off x="1775520" y="2351256"/>
          <a:ext cx="5418666" cy="26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9617182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36936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280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Produção em sacas de milho 60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7.650 (a)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240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Estimativa de custos de produção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175.300,00 (b)</a:t>
                      </a:r>
                    </a:p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011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Despesas operacionais administrativas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35.000,00 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251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Custo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190.300,00 (</a:t>
                      </a:r>
                      <a:r>
                        <a:rPr lang="pt-BR" dirty="0" err="1"/>
                        <a:t>b+c</a:t>
                      </a:r>
                      <a:r>
                        <a:rPr lang="pt-BR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369082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27F3AABD-179F-4B63-AF51-B8528BD12EC5}"/>
              </a:ext>
            </a:extLst>
          </p:cNvPr>
          <p:cNvSpPr txBox="1"/>
          <p:nvPr/>
        </p:nvSpPr>
        <p:spPr>
          <a:xfrm>
            <a:off x="1055440" y="188640"/>
            <a:ext cx="96434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dirty="0" err="1"/>
              <a:t>Exercicio</a:t>
            </a:r>
            <a:r>
              <a:rPr lang="pt-BR" sz="4000" dirty="0"/>
              <a:t> </a:t>
            </a:r>
          </a:p>
          <a:p>
            <a:r>
              <a:rPr lang="pt-BR" sz="4000" dirty="0"/>
              <a:t>Simulação situação hipotética produtor milho</a:t>
            </a:r>
          </a:p>
        </p:txBody>
      </p:sp>
    </p:spTree>
    <p:extLst>
      <p:ext uri="{BB962C8B-B14F-4D97-AF65-F5344CB8AC3E}">
        <p14:creationId xmlns:p14="http://schemas.microsoft.com/office/powerpoint/2010/main" val="1129159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E4F00-63EF-417F-8513-416239109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Situação sem hedge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D0D63AC2-9C9E-4A25-9EC0-8B62778387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540491"/>
              </p:ext>
            </p:extLst>
          </p:nvPr>
        </p:nvGraphicFramePr>
        <p:xfrm>
          <a:off x="2032000" y="2633320"/>
          <a:ext cx="8128000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7776">
                  <a:extLst>
                    <a:ext uri="{9D8B030D-6E8A-4147-A177-3AD203B41FA5}">
                      <a16:colId xmlns:a16="http://schemas.microsoft.com/office/drawing/2014/main" val="3155611607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36303148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12084489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558291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Situação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Situação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Situação 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836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Preço de venda saca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25,00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28,00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35,00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484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Receita Líquida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191.250,00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214.200,00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267.750,00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423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(-) CPV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175.300,00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175.300,00</a:t>
                      </a:r>
                      <a:endParaRPr kumimoji="0" lang="pt-B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175.300,00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218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Lucro Bruto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15.950,00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38.900,00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92.450,00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719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-Despesas operacionais administrativas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35000,00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35000,00</a:t>
                      </a:r>
                      <a:endParaRPr kumimoji="0" lang="pt-B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35000,00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866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Lucro Operacional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accent2"/>
                          </a:solidFill>
                        </a:rPr>
                        <a:t>-19.050,00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3.900,00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57.450,00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168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Lucro por saca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accent2"/>
                          </a:solidFill>
                        </a:rPr>
                        <a:t>-2,49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0,51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7,51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641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838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469216-D816-44C9-86A4-3995F02BA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Posição com hedge venda a R$ 32,00/</a:t>
            </a:r>
            <a:r>
              <a:rPr lang="pt-BR" dirty="0" err="1"/>
              <a:t>sc</a:t>
            </a:r>
            <a:br>
              <a:rPr lang="pt-BR" dirty="0"/>
            </a:br>
            <a:r>
              <a:rPr lang="pt-BR" sz="3100" dirty="0"/>
              <a:t>(cada contrato futuro=450sc, vendeu 17 contratos na bolsa a R$ 32,00/</a:t>
            </a:r>
            <a:r>
              <a:rPr lang="pt-BR" sz="3100" dirty="0" err="1"/>
              <a:t>sc</a:t>
            </a:r>
            <a:r>
              <a:rPr lang="pt-BR" sz="3100" dirty="0"/>
              <a:t>)</a:t>
            </a:r>
            <a:endParaRPr lang="pt-BR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D6DDAD60-7ABD-4B21-977B-B92E1B2838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036642"/>
              </p:ext>
            </p:extLst>
          </p:nvPr>
        </p:nvGraphicFramePr>
        <p:xfrm>
          <a:off x="2032000" y="1412776"/>
          <a:ext cx="8128000" cy="452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7776">
                  <a:extLst>
                    <a:ext uri="{9D8B030D-6E8A-4147-A177-3AD203B41FA5}">
                      <a16:colId xmlns:a16="http://schemas.microsoft.com/office/drawing/2014/main" val="3155611607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36303148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12084489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558291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Situação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Situação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Situação 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836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Preço de venda saca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25,00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28,00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35,00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484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Receita Líquida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191.250,00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214.200,00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267.750,00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423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(-) CPV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175.300,00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175.300,00</a:t>
                      </a:r>
                      <a:endParaRPr kumimoji="0" lang="pt-B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175.300,00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218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Lucro Bruto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15.950,00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38.900,00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92.450,00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719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-Despesas operacionais administrativas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35000,00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35000,00</a:t>
                      </a:r>
                      <a:endParaRPr kumimoji="0" lang="pt-B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35000,00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866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Lucro Operacional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accent2"/>
                          </a:solidFill>
                        </a:rPr>
                        <a:t>-19.050,00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3.900,00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57.450,00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168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∑ajustes diários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53550,00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30600,00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-22.950,00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374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Lucro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34.500,00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34.500,00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34.500,00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060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Lucro por saca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4,51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4,51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4.51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967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2634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-76200"/>
            <a:ext cx="7772400" cy="553998"/>
          </a:xfrm>
        </p:spPr>
        <p:txBody>
          <a:bodyPr/>
          <a:lstStyle/>
          <a:p>
            <a:r>
              <a:rPr lang="pt-BR" sz="3600" dirty="0"/>
              <a:t>Margem de Garantia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905000" y="685800"/>
            <a:ext cx="8077200" cy="54102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just"/>
            <a:r>
              <a:rPr lang="pt-BR" sz="2400" dirty="0">
                <a:solidFill>
                  <a:srgbClr val="000000"/>
                </a:solidFill>
              </a:rPr>
              <a:t>Ativos aceitos: Dinheiro, Ouro, Títulos Públicos, Carta de Fiança, Ações, CPR. Quando a Margem de Garantia é depositada em dinheiro, fica aplicada em um fundo de investimento da </a:t>
            </a:r>
            <a:r>
              <a:rPr lang="pt-BR" sz="2400" dirty="0" err="1">
                <a:solidFill>
                  <a:srgbClr val="000000"/>
                </a:solidFill>
              </a:rPr>
              <a:t>BM&amp;FBovespa</a:t>
            </a:r>
            <a:r>
              <a:rPr lang="pt-BR" sz="2400" dirty="0">
                <a:solidFill>
                  <a:srgbClr val="000000"/>
                </a:solidFill>
              </a:rPr>
              <a:t>, administrado pelo Banco BM&amp;F. </a:t>
            </a:r>
          </a:p>
          <a:p>
            <a:pPr algn="just"/>
            <a:endParaRPr lang="pt-BR" sz="2400" dirty="0">
              <a:solidFill>
                <a:srgbClr val="000000"/>
              </a:solidFill>
            </a:endParaRPr>
          </a:p>
          <a:p>
            <a:pPr algn="just"/>
            <a:r>
              <a:rPr lang="pt-BR" sz="2400" dirty="0">
                <a:solidFill>
                  <a:srgbClr val="000000"/>
                </a:solidFill>
              </a:rPr>
              <a:t>O valor da margem de garantia varia conforme o ativo, o vencimento e a posição assumida. Também varia conforme o tipo de investidor, </a:t>
            </a:r>
            <a:r>
              <a:rPr lang="pt-BR" sz="2400" i="1" dirty="0" err="1">
                <a:solidFill>
                  <a:srgbClr val="000000"/>
                </a:solidFill>
              </a:rPr>
              <a:t>hedgers</a:t>
            </a:r>
            <a:r>
              <a:rPr lang="pt-BR" sz="2400" dirty="0">
                <a:solidFill>
                  <a:srgbClr val="000000"/>
                </a:solidFill>
              </a:rPr>
              <a:t> apresentam uma margem de garantia menor do que especuladores. </a:t>
            </a:r>
          </a:p>
          <a:p>
            <a:pPr algn="just"/>
            <a:endParaRPr lang="pt-BR" sz="2400" dirty="0">
              <a:solidFill>
                <a:srgbClr val="000000"/>
              </a:solidFill>
            </a:endParaRPr>
          </a:p>
          <a:p>
            <a:pPr algn="just"/>
            <a:r>
              <a:rPr lang="pt-BR" sz="2400" dirty="0">
                <a:solidFill>
                  <a:srgbClr val="000000"/>
                </a:solidFill>
              </a:rPr>
              <a:t>As margens de garantia para cada ativo e vencimento são divulgadas constantemente e diretamente no site da </a:t>
            </a:r>
            <a:r>
              <a:rPr lang="pt-BR" sz="2400" dirty="0" err="1">
                <a:solidFill>
                  <a:srgbClr val="000000"/>
                </a:solidFill>
              </a:rPr>
              <a:t>BM&amp;FBovespa</a:t>
            </a:r>
            <a:r>
              <a:rPr lang="pt-BR" sz="2400" dirty="0">
                <a:solidFill>
                  <a:srgbClr val="000000"/>
                </a:solidFill>
              </a:rPr>
              <a:t>.</a:t>
            </a:r>
          </a:p>
          <a:p>
            <a:endParaRPr lang="pt-BR" sz="2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680D9ED-D0F8-447D-A02C-910C97BDAFB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57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56199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000" b="1" dirty="0"/>
              <a:t>Custos Operacionais</a:t>
            </a: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962980" y="762000"/>
            <a:ext cx="8229600" cy="503874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just"/>
            <a:r>
              <a:rPr lang="pt-BR" sz="2800" dirty="0">
                <a:solidFill>
                  <a:srgbClr val="000000"/>
                </a:solidFill>
              </a:rPr>
              <a:t>Os custos operacionais são formados basicamente pela taxa operacional básica, taxa de registro e taxa de emolumentos. Além destas taxas há as taxas de liquidação e as taxas de permanência, estas taxas podem ser consultadas pelo site da BM&amp;FBovespa, por serem muito baixas em relação aos contratos negociados, serão omitidas nesta seção.</a:t>
            </a:r>
          </a:p>
          <a:p>
            <a:pPr algn="just"/>
            <a:endParaRPr lang="pt-BR" sz="2800" dirty="0">
              <a:solidFill>
                <a:srgbClr val="000000"/>
              </a:solidFill>
            </a:endParaRPr>
          </a:p>
          <a:p>
            <a:pPr algn="just"/>
            <a:r>
              <a:rPr lang="pt-BR" sz="2800" dirty="0">
                <a:solidFill>
                  <a:srgbClr val="000000"/>
                </a:solidFill>
              </a:rPr>
              <a:t>Variam de bolsa para bolsa e tamanho cliente</a:t>
            </a:r>
          </a:p>
          <a:p>
            <a:pPr algn="just"/>
            <a:endParaRPr lang="pt-BR" sz="2800" dirty="0">
              <a:solidFill>
                <a:srgbClr val="000000"/>
              </a:solidFill>
            </a:endParaRPr>
          </a:p>
          <a:p>
            <a:pPr algn="just"/>
            <a:r>
              <a:rPr lang="pt-BR" sz="2800" dirty="0">
                <a:solidFill>
                  <a:srgbClr val="000000"/>
                </a:solidFill>
              </a:rPr>
              <a:t>Na BM&amp;F menos de 1% do capital médio segurado</a:t>
            </a:r>
          </a:p>
          <a:p>
            <a:endParaRPr lang="pt-BR" sz="2800" dirty="0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680D9ED-D0F8-447D-A02C-910C97BDAFB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37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09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pt-BR" sz="2400" dirty="0">
                <a:solidFill>
                  <a:srgbClr val="000000"/>
                </a:solidFill>
              </a:rPr>
              <a:t>Recomendações básicas</a:t>
            </a:r>
          </a:p>
          <a:p>
            <a:pPr lvl="1" eaLnBrk="1" hangingPunct="1"/>
            <a:r>
              <a:rPr lang="pt-BR" b="0" dirty="0">
                <a:solidFill>
                  <a:srgbClr val="000000"/>
                </a:solidFill>
              </a:rPr>
              <a:t>Conhecer o contrato</a:t>
            </a:r>
          </a:p>
          <a:p>
            <a:pPr lvl="1" eaLnBrk="1" hangingPunct="1"/>
            <a:r>
              <a:rPr lang="pt-BR" b="0" dirty="0">
                <a:solidFill>
                  <a:srgbClr val="000000"/>
                </a:solidFill>
              </a:rPr>
              <a:t>Transformações</a:t>
            </a:r>
          </a:p>
          <a:p>
            <a:pPr lvl="1" eaLnBrk="1" hangingPunct="1"/>
            <a:r>
              <a:rPr lang="pt-BR" b="0" dirty="0">
                <a:solidFill>
                  <a:srgbClr val="000000"/>
                </a:solidFill>
              </a:rPr>
              <a:t>Conhecer o produto e o mercado onde se vai trabalhar</a:t>
            </a:r>
          </a:p>
          <a:p>
            <a:pPr eaLnBrk="1" hangingPunct="1"/>
            <a:endParaRPr lang="pt-BR" b="0" dirty="0">
              <a:solidFill>
                <a:srgbClr val="000000"/>
              </a:solidFill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063553" y="332656"/>
            <a:ext cx="7992367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rgbClr val="000000"/>
                </a:solidFill>
              </a:rPr>
              <a:t>Operando em bolsas internacionais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680D9ED-D0F8-447D-A02C-910C97BDAFB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03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104" y="89450"/>
            <a:ext cx="5824506" cy="4524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66452" y="508817"/>
            <a:ext cx="5864860" cy="0"/>
          </a:xfrm>
          <a:custGeom>
            <a:avLst/>
            <a:gdLst/>
            <a:ahLst/>
            <a:cxnLst/>
            <a:rect l="l" t="t" r="r" b="b"/>
            <a:pathLst>
              <a:path w="5864859">
                <a:moveTo>
                  <a:pt x="0" y="0"/>
                </a:moveTo>
                <a:lnTo>
                  <a:pt x="5864749" y="0"/>
                </a:lnTo>
              </a:path>
            </a:pathLst>
          </a:custGeom>
          <a:ln w="32905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73925" y="6359348"/>
            <a:ext cx="213360" cy="149225"/>
          </a:xfrm>
          <a:custGeom>
            <a:avLst/>
            <a:gdLst/>
            <a:ahLst/>
            <a:cxnLst/>
            <a:rect l="l" t="t" r="r" b="b"/>
            <a:pathLst>
              <a:path w="213359" h="149225">
                <a:moveTo>
                  <a:pt x="29864" y="147339"/>
                </a:moveTo>
                <a:lnTo>
                  <a:pt x="25399" y="147339"/>
                </a:lnTo>
                <a:lnTo>
                  <a:pt x="23415" y="147190"/>
                </a:lnTo>
                <a:lnTo>
                  <a:pt x="22025" y="146892"/>
                </a:lnTo>
                <a:lnTo>
                  <a:pt x="20636" y="146694"/>
                </a:lnTo>
                <a:lnTo>
                  <a:pt x="19594" y="146347"/>
                </a:lnTo>
                <a:lnTo>
                  <a:pt x="18900" y="145851"/>
                </a:lnTo>
                <a:lnTo>
                  <a:pt x="18305" y="145355"/>
                </a:lnTo>
                <a:lnTo>
                  <a:pt x="18057" y="144759"/>
                </a:lnTo>
                <a:lnTo>
                  <a:pt x="18255" y="143370"/>
                </a:lnTo>
                <a:lnTo>
                  <a:pt x="18504" y="142527"/>
                </a:lnTo>
                <a:lnTo>
                  <a:pt x="18900" y="141534"/>
                </a:lnTo>
                <a:lnTo>
                  <a:pt x="73669" y="19049"/>
                </a:lnTo>
                <a:lnTo>
                  <a:pt x="2926" y="19049"/>
                </a:lnTo>
                <a:lnTo>
                  <a:pt x="1835" y="18305"/>
                </a:lnTo>
                <a:lnTo>
                  <a:pt x="1041" y="16817"/>
                </a:lnTo>
                <a:lnTo>
                  <a:pt x="346" y="15328"/>
                </a:lnTo>
                <a:lnTo>
                  <a:pt x="0" y="13245"/>
                </a:lnTo>
                <a:lnTo>
                  <a:pt x="27" y="8730"/>
                </a:lnTo>
                <a:lnTo>
                  <a:pt x="2529" y="2678"/>
                </a:lnTo>
                <a:lnTo>
                  <a:pt x="3026" y="2282"/>
                </a:lnTo>
                <a:lnTo>
                  <a:pt x="3621" y="2083"/>
                </a:lnTo>
                <a:lnTo>
                  <a:pt x="89494" y="2083"/>
                </a:lnTo>
                <a:lnTo>
                  <a:pt x="90436" y="2231"/>
                </a:lnTo>
                <a:lnTo>
                  <a:pt x="91231" y="2529"/>
                </a:lnTo>
                <a:lnTo>
                  <a:pt x="92024" y="2727"/>
                </a:lnTo>
                <a:lnTo>
                  <a:pt x="92619" y="3174"/>
                </a:lnTo>
                <a:lnTo>
                  <a:pt x="93017" y="3869"/>
                </a:lnTo>
                <a:lnTo>
                  <a:pt x="93413" y="4464"/>
                </a:lnTo>
                <a:lnTo>
                  <a:pt x="93711" y="5308"/>
                </a:lnTo>
                <a:lnTo>
                  <a:pt x="93909" y="6398"/>
                </a:lnTo>
                <a:lnTo>
                  <a:pt x="94108" y="7391"/>
                </a:lnTo>
                <a:lnTo>
                  <a:pt x="94141" y="7838"/>
                </a:lnTo>
                <a:lnTo>
                  <a:pt x="94126" y="13245"/>
                </a:lnTo>
                <a:lnTo>
                  <a:pt x="93959" y="15080"/>
                </a:lnTo>
                <a:lnTo>
                  <a:pt x="91676" y="23067"/>
                </a:lnTo>
                <a:lnTo>
                  <a:pt x="39340" y="143767"/>
                </a:lnTo>
                <a:lnTo>
                  <a:pt x="32742" y="147041"/>
                </a:lnTo>
                <a:lnTo>
                  <a:pt x="31451" y="147240"/>
                </a:lnTo>
                <a:lnTo>
                  <a:pt x="29864" y="147339"/>
                </a:lnTo>
                <a:close/>
              </a:path>
              <a:path w="213359" h="149225">
                <a:moveTo>
                  <a:pt x="170928" y="148678"/>
                </a:moveTo>
                <a:lnTo>
                  <a:pt x="152274" y="148678"/>
                </a:lnTo>
                <a:lnTo>
                  <a:pt x="144585" y="147091"/>
                </a:lnTo>
                <a:lnTo>
                  <a:pt x="116854" y="115539"/>
                </a:lnTo>
                <a:lnTo>
                  <a:pt x="112913" y="73371"/>
                </a:lnTo>
                <a:lnTo>
                  <a:pt x="113052" y="66628"/>
                </a:lnTo>
                <a:lnTo>
                  <a:pt x="120227" y="27384"/>
                </a:lnTo>
                <a:lnTo>
                  <a:pt x="140121" y="5506"/>
                </a:lnTo>
                <a:lnTo>
                  <a:pt x="146669" y="1835"/>
                </a:lnTo>
                <a:lnTo>
                  <a:pt x="154705" y="0"/>
                </a:lnTo>
                <a:lnTo>
                  <a:pt x="173359" y="0"/>
                </a:lnTo>
                <a:lnTo>
                  <a:pt x="181048" y="1636"/>
                </a:lnTo>
                <a:lnTo>
                  <a:pt x="187299" y="4911"/>
                </a:lnTo>
                <a:lnTo>
                  <a:pt x="193550" y="8085"/>
                </a:lnTo>
                <a:lnTo>
                  <a:pt x="198560" y="12848"/>
                </a:lnTo>
                <a:lnTo>
                  <a:pt x="200298" y="15775"/>
                </a:lnTo>
                <a:lnTo>
                  <a:pt x="156839" y="15775"/>
                </a:lnTo>
                <a:lnTo>
                  <a:pt x="151679" y="17264"/>
                </a:lnTo>
                <a:lnTo>
                  <a:pt x="133650" y="51521"/>
                </a:lnTo>
                <a:lnTo>
                  <a:pt x="132532" y="65297"/>
                </a:lnTo>
                <a:lnTo>
                  <a:pt x="132626" y="80664"/>
                </a:lnTo>
                <a:lnTo>
                  <a:pt x="141906" y="124121"/>
                </a:lnTo>
                <a:lnTo>
                  <a:pt x="157086" y="132903"/>
                </a:lnTo>
                <a:lnTo>
                  <a:pt x="198387" y="132903"/>
                </a:lnTo>
                <a:lnTo>
                  <a:pt x="197369" y="134540"/>
                </a:lnTo>
                <a:lnTo>
                  <a:pt x="192061" y="139649"/>
                </a:lnTo>
                <a:lnTo>
                  <a:pt x="185513" y="143320"/>
                </a:lnTo>
                <a:lnTo>
                  <a:pt x="178964" y="146892"/>
                </a:lnTo>
                <a:lnTo>
                  <a:pt x="170928" y="148678"/>
                </a:lnTo>
                <a:close/>
              </a:path>
              <a:path w="213359" h="149225">
                <a:moveTo>
                  <a:pt x="198387" y="132903"/>
                </a:moveTo>
                <a:lnTo>
                  <a:pt x="166611" y="132903"/>
                </a:lnTo>
                <a:lnTo>
                  <a:pt x="170283" y="132258"/>
                </a:lnTo>
                <a:lnTo>
                  <a:pt x="173458" y="130968"/>
                </a:lnTo>
                <a:lnTo>
                  <a:pt x="192359" y="95746"/>
                </a:lnTo>
                <a:lnTo>
                  <a:pt x="193044" y="66628"/>
                </a:lnTo>
                <a:lnTo>
                  <a:pt x="192855" y="61713"/>
                </a:lnTo>
                <a:lnTo>
                  <a:pt x="186108" y="29467"/>
                </a:lnTo>
                <a:lnTo>
                  <a:pt x="184520" y="26292"/>
                </a:lnTo>
                <a:lnTo>
                  <a:pt x="182586" y="23713"/>
                </a:lnTo>
                <a:lnTo>
                  <a:pt x="180304" y="21728"/>
                </a:lnTo>
                <a:lnTo>
                  <a:pt x="178121" y="19645"/>
                </a:lnTo>
                <a:lnTo>
                  <a:pt x="175591" y="18156"/>
                </a:lnTo>
                <a:lnTo>
                  <a:pt x="172714" y="17264"/>
                </a:lnTo>
                <a:lnTo>
                  <a:pt x="169936" y="16271"/>
                </a:lnTo>
                <a:lnTo>
                  <a:pt x="166761" y="15775"/>
                </a:lnTo>
                <a:lnTo>
                  <a:pt x="200298" y="15775"/>
                </a:lnTo>
                <a:lnTo>
                  <a:pt x="202330" y="19198"/>
                </a:lnTo>
                <a:lnTo>
                  <a:pt x="206101" y="25448"/>
                </a:lnTo>
                <a:lnTo>
                  <a:pt x="212600" y="65297"/>
                </a:lnTo>
                <a:lnTo>
                  <a:pt x="212738" y="73371"/>
                </a:lnTo>
                <a:lnTo>
                  <a:pt x="212721" y="75306"/>
                </a:lnTo>
                <a:lnTo>
                  <a:pt x="208383" y="113605"/>
                </a:lnTo>
                <a:lnTo>
                  <a:pt x="205506" y="121443"/>
                </a:lnTo>
                <a:lnTo>
                  <a:pt x="198387" y="1329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/>
        </p:nvSpPr>
        <p:spPr>
          <a:xfrm>
            <a:off x="1991545" y="5956004"/>
            <a:ext cx="8291351" cy="353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8A152FE-B8D5-4845-8ECF-4C9D9E0BD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D6FDFC5-1005-4A9A-8B37-B946F7F2534A}"/>
              </a:ext>
            </a:extLst>
          </p:cNvPr>
          <p:cNvSpPr txBox="1"/>
          <p:nvPr/>
        </p:nvSpPr>
        <p:spPr>
          <a:xfrm>
            <a:off x="119336" y="5867980"/>
            <a:ext cx="395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 história dos mercados futuros – CBOT</a:t>
            </a:r>
          </a:p>
        </p:txBody>
      </p:sp>
    </p:spTree>
    <p:extLst>
      <p:ext uri="{BB962C8B-B14F-4D97-AF65-F5344CB8AC3E}">
        <p14:creationId xmlns:p14="http://schemas.microsoft.com/office/powerpoint/2010/main" val="4217734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EE5C91F-ED9C-4381-8B0D-2D300EBD4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77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12FC9B9-5BA4-470A-85DD-FD4370F59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08001"/>
            <a:ext cx="9144000" cy="46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27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135"/>
            <a:ext cx="7772400" cy="615553"/>
          </a:xfrm>
        </p:spPr>
        <p:txBody>
          <a:bodyPr/>
          <a:lstStyle/>
          <a:p>
            <a:r>
              <a:rPr lang="pt-BR" sz="4000" dirty="0">
                <a:solidFill>
                  <a:srgbClr val="000000"/>
                </a:solidFill>
              </a:rPr>
              <a:t>O que são mercados futuros 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1384" y="620688"/>
            <a:ext cx="10729192" cy="654211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fontAlgn="t"/>
            <a:r>
              <a:rPr lang="pt-BR" sz="2800" dirty="0"/>
              <a:t>O termo  </a:t>
            </a:r>
            <a:r>
              <a:rPr lang="pt-BR" sz="2800" b="1" dirty="0"/>
              <a:t>Commodity</a:t>
            </a:r>
            <a:r>
              <a:rPr lang="pt-BR" sz="2800" dirty="0"/>
              <a:t> refere-se a qualquer tipo de mercadoria primária não manufaturada, ou parcialmente manufaturada, passível de ser negociada em Bolsas de Mercadoria. Este tipo de mercadoria caracteriza-se por apresentar um padrão de qualidade praticamente uniforme independente de seu local e meio de extração/produção devendo, entretanto, poder ser estocado por um determinado período de tempo sem a perda significativa de sua qualidade.</a:t>
            </a:r>
          </a:p>
          <a:p>
            <a:pPr>
              <a:lnSpc>
                <a:spcPct val="80000"/>
              </a:lnSpc>
            </a:pPr>
            <a:endParaRPr lang="pt-BR" sz="18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pt-BR" sz="1800" dirty="0">
                <a:solidFill>
                  <a:srgbClr val="000000"/>
                </a:solidFill>
              </a:rPr>
              <a:t>Mercados futuros são  mercados onde são negociados contratos futuros de commodities</a:t>
            </a:r>
          </a:p>
          <a:p>
            <a:pPr>
              <a:lnSpc>
                <a:spcPct val="80000"/>
              </a:lnSpc>
            </a:pPr>
            <a:endParaRPr lang="pt-BR" sz="18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pt-BR" sz="1800" dirty="0">
                <a:solidFill>
                  <a:srgbClr val="000000"/>
                </a:solidFill>
              </a:rPr>
              <a:t>Operação de compra e venda de uma determinada quantidade de um ativo padronizado, por um preço combinado entre elas, para liquidação numa data futura.</a:t>
            </a:r>
          </a:p>
          <a:p>
            <a:pPr>
              <a:lnSpc>
                <a:spcPct val="80000"/>
              </a:lnSpc>
            </a:pPr>
            <a:r>
              <a:rPr lang="pt-BR" sz="1800" dirty="0">
                <a:solidFill>
                  <a:srgbClr val="000000"/>
                </a:solidFill>
              </a:rPr>
              <a:t>Contrato futuro: contratos padronizados para a compra e venda de instrumentos financeiros ou mercadorias físicas para entrega futura, negociados em uma bolsa regulamentada de futuros e mercadorias</a:t>
            </a:r>
          </a:p>
          <a:p>
            <a:pPr lvl="1">
              <a:lnSpc>
                <a:spcPct val="80000"/>
              </a:lnSpc>
            </a:pPr>
            <a:r>
              <a:rPr lang="pt-BR" sz="1800" dirty="0">
                <a:solidFill>
                  <a:srgbClr val="000000"/>
                </a:solidFill>
              </a:rPr>
              <a:t>Este acordo é mediado e garantido pela bolsa de mercadorias e futuros e suas regras, de forma que exista garantia de pagamento e recebimentos dos  contratos negociados.</a:t>
            </a:r>
          </a:p>
          <a:p>
            <a:pPr lvl="1">
              <a:lnSpc>
                <a:spcPct val="80000"/>
              </a:lnSpc>
            </a:pPr>
            <a:endParaRPr lang="pt-BR" sz="18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pt-BR" sz="1800" dirty="0">
                <a:solidFill>
                  <a:srgbClr val="000000"/>
                </a:solidFill>
              </a:rPr>
              <a:t>Objetivos:</a:t>
            </a:r>
          </a:p>
          <a:p>
            <a:pPr lvl="1">
              <a:lnSpc>
                <a:spcPct val="80000"/>
              </a:lnSpc>
            </a:pPr>
            <a:r>
              <a:rPr lang="pt-BR" sz="1800" dirty="0">
                <a:solidFill>
                  <a:srgbClr val="000000"/>
                </a:solidFill>
              </a:rPr>
              <a:t>administração de riscos de preços:</a:t>
            </a:r>
          </a:p>
          <a:p>
            <a:pPr lvl="2">
              <a:lnSpc>
                <a:spcPct val="80000"/>
              </a:lnSpc>
            </a:pPr>
            <a:r>
              <a:rPr lang="pt-BR" sz="1800" dirty="0">
                <a:solidFill>
                  <a:srgbClr val="000000"/>
                </a:solidFill>
              </a:rPr>
              <a:t>Proteção contra queda de preços: venda de futuros (posição short)</a:t>
            </a:r>
          </a:p>
          <a:p>
            <a:pPr lvl="2">
              <a:lnSpc>
                <a:spcPct val="80000"/>
              </a:lnSpc>
            </a:pPr>
            <a:r>
              <a:rPr lang="pt-BR" sz="1800" dirty="0">
                <a:solidFill>
                  <a:srgbClr val="000000"/>
                </a:solidFill>
              </a:rPr>
              <a:t>Proteção contra subida de preços: compra de futuros (posição </a:t>
            </a:r>
            <a:r>
              <a:rPr lang="pt-BR" sz="1800" dirty="0" err="1">
                <a:solidFill>
                  <a:srgbClr val="000000"/>
                </a:solidFill>
              </a:rPr>
              <a:t>long</a:t>
            </a:r>
            <a:r>
              <a:rPr lang="pt-BR" sz="1800" dirty="0">
                <a:solidFill>
                  <a:srgbClr val="000000"/>
                </a:solidFill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pt-BR" sz="1800" dirty="0">
                <a:solidFill>
                  <a:srgbClr val="000000"/>
                </a:solidFill>
              </a:rPr>
              <a:t>Especulação</a:t>
            </a:r>
          </a:p>
          <a:p>
            <a:pPr>
              <a:lnSpc>
                <a:spcPct val="80000"/>
              </a:lnSpc>
            </a:pPr>
            <a:endParaRPr lang="pt-BR" sz="18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pt-BR" sz="1800" dirty="0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680D9ED-D0F8-447D-A02C-910C97BDAFB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50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680D9ED-D0F8-447D-A02C-910C97BDAFB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22796"/>
            <a:ext cx="8073748" cy="621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39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814690" y="116632"/>
            <a:ext cx="8097734" cy="618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02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504" y="741281"/>
            <a:ext cx="8856984" cy="430887"/>
          </a:xfrm>
          <a:solidFill>
            <a:srgbClr val="F0EC4E"/>
          </a:solidFill>
        </p:spPr>
        <p:txBody>
          <a:bodyPr/>
          <a:lstStyle/>
          <a:p>
            <a:r>
              <a:rPr lang="pt-BR" dirty="0"/>
              <a:t>É possível prever preços ?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47528" y="1988840"/>
            <a:ext cx="8640960" cy="33843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b="0" dirty="0">
                <a:solidFill>
                  <a:srgbClr val="000000"/>
                </a:solidFill>
              </a:rPr>
              <a:t>Como é possível negociar-se preços futuros com tanta antecedência  </a:t>
            </a:r>
            <a:r>
              <a:rPr lang="en-US" b="0" dirty="0">
                <a:solidFill>
                  <a:srgbClr val="000000"/>
                </a:solidFill>
                <a:cs typeface="Times New Roman" pitchFamily="18" charset="0"/>
              </a:rPr>
              <a:t>?</a:t>
            </a:r>
          </a:p>
          <a:p>
            <a:endParaRPr lang="en-US" b="0" dirty="0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b="0" dirty="0" err="1">
                <a:solidFill>
                  <a:srgbClr val="000000"/>
                </a:solidFill>
                <a:cs typeface="Times New Roman" pitchFamily="18" charset="0"/>
              </a:rPr>
              <a:t>Técnicas</a:t>
            </a:r>
            <a:r>
              <a:rPr lang="en-US" b="0" dirty="0">
                <a:solidFill>
                  <a:srgbClr val="000000"/>
                </a:solidFill>
                <a:cs typeface="Times New Roman" pitchFamily="18" charset="0"/>
              </a:rPr>
              <a:t> para </a:t>
            </a:r>
            <a:r>
              <a:rPr lang="en-US" b="0" dirty="0" err="1">
                <a:solidFill>
                  <a:srgbClr val="000000"/>
                </a:solidFill>
                <a:cs typeface="Times New Roman" pitchFamily="18" charset="0"/>
              </a:rPr>
              <a:t>tentar</a:t>
            </a:r>
            <a:r>
              <a:rPr lang="en-US" b="0" dirty="0">
                <a:solidFill>
                  <a:srgbClr val="000000"/>
                </a:solidFill>
                <a:cs typeface="Times New Roman" pitchFamily="18" charset="0"/>
              </a:rPr>
              <a:t>-se </a:t>
            </a:r>
            <a:r>
              <a:rPr lang="en-US" b="0" dirty="0" err="1">
                <a:solidFill>
                  <a:srgbClr val="000000"/>
                </a:solidFill>
                <a:cs typeface="Times New Roman" pitchFamily="18" charset="0"/>
              </a:rPr>
              <a:t>prever</a:t>
            </a:r>
            <a:r>
              <a:rPr lang="en-US" b="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b="0" dirty="0" err="1">
                <a:solidFill>
                  <a:srgbClr val="000000"/>
                </a:solidFill>
                <a:cs typeface="Times New Roman" pitchFamily="18" charset="0"/>
              </a:rPr>
              <a:t>antecipar</a:t>
            </a:r>
            <a:r>
              <a:rPr lang="en-US" b="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cs typeface="Times New Roman" pitchFamily="18" charset="0"/>
              </a:rPr>
              <a:t>preços</a:t>
            </a:r>
            <a:r>
              <a:rPr lang="en-US" b="0" dirty="0">
                <a:solidFill>
                  <a:srgbClr val="000000"/>
                </a:solidFill>
                <a:cs typeface="Times New Roman" pitchFamily="18" charset="0"/>
              </a:rPr>
              <a:t>:</a:t>
            </a:r>
          </a:p>
          <a:p>
            <a:pPr lvl="1"/>
            <a:r>
              <a:rPr lang="en-US" b="0" dirty="0" err="1">
                <a:solidFill>
                  <a:srgbClr val="000000"/>
                </a:solidFill>
                <a:cs typeface="Times New Roman" pitchFamily="18" charset="0"/>
              </a:rPr>
              <a:t>Análise</a:t>
            </a:r>
            <a:r>
              <a:rPr lang="en-US" b="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cs typeface="Times New Roman" pitchFamily="18" charset="0"/>
              </a:rPr>
              <a:t>fundamentalista</a:t>
            </a:r>
            <a:endParaRPr lang="en-US" b="0" dirty="0">
              <a:solidFill>
                <a:srgbClr val="000000"/>
              </a:solidFill>
              <a:cs typeface="Times New Roman" pitchFamily="18" charset="0"/>
            </a:endParaRPr>
          </a:p>
          <a:p>
            <a:pPr lvl="1"/>
            <a:r>
              <a:rPr lang="en-US" b="0" dirty="0" err="1">
                <a:solidFill>
                  <a:srgbClr val="000000"/>
                </a:solidFill>
                <a:cs typeface="Times New Roman" pitchFamily="18" charset="0"/>
              </a:rPr>
              <a:t>Análise</a:t>
            </a:r>
            <a:r>
              <a:rPr lang="en-US" b="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b="0" dirty="0" err="1">
                <a:solidFill>
                  <a:srgbClr val="000000"/>
                </a:solidFill>
                <a:cs typeface="Times New Roman" pitchFamily="18" charset="0"/>
              </a:rPr>
              <a:t>grafista</a:t>
            </a:r>
            <a:endParaRPr lang="en-US" b="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4E7BD113-1A05-455A-9D8F-B177968BD55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3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173360"/>
            <a:ext cx="7978080" cy="1599456"/>
          </a:xfrm>
        </p:spPr>
        <p:txBody>
          <a:bodyPr/>
          <a:lstStyle/>
          <a:p>
            <a:r>
              <a:rPr lang="en-US" sz="2800" i="1" dirty="0" err="1">
                <a:solidFill>
                  <a:srgbClr val="756379"/>
                </a:solidFill>
              </a:rPr>
              <a:t>Análise</a:t>
            </a:r>
            <a:r>
              <a:rPr lang="en-US" sz="2800" i="1" dirty="0">
                <a:solidFill>
                  <a:srgbClr val="756379"/>
                </a:solidFill>
              </a:rPr>
              <a:t> </a:t>
            </a:r>
            <a:r>
              <a:rPr lang="en-US" sz="2800" i="1" dirty="0" err="1">
                <a:solidFill>
                  <a:srgbClr val="756379"/>
                </a:solidFill>
              </a:rPr>
              <a:t>fundamentalista</a:t>
            </a:r>
            <a:endParaRPr lang="en-US" sz="2800" i="1" dirty="0">
              <a:solidFill>
                <a:srgbClr val="75637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sz="half" idx="2"/>
          </p:nvPr>
        </p:nvSpPr>
        <p:spPr>
          <a:xfrm>
            <a:off x="2032000" y="1295401"/>
            <a:ext cx="5638800" cy="6155531"/>
          </a:xfrm>
        </p:spPr>
        <p:txBody>
          <a:bodyPr anchor="t"/>
          <a:lstStyle/>
          <a:p>
            <a:pPr marL="457200" indent="-457200" algn="just">
              <a:lnSpc>
                <a:spcPct val="150000"/>
              </a:lnSpc>
              <a:spcBef>
                <a:spcPts val="0"/>
              </a:spcBef>
            </a:pPr>
            <a:endParaRPr lang="pt-BR" sz="2000" b="1" dirty="0">
              <a:solidFill>
                <a:srgbClr val="BA5B29"/>
              </a:solidFill>
            </a:endParaRPr>
          </a:p>
          <a:p>
            <a:pPr marL="457200" indent="-45720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b="1" dirty="0">
                <a:solidFill>
                  <a:srgbClr val="BA5B29"/>
                </a:solidFill>
              </a:rPr>
              <a:t>Fatores de Atenção</a:t>
            </a:r>
          </a:p>
          <a:p>
            <a:pPr marL="457200" indent="-457200" algn="just">
              <a:spcBef>
                <a:spcPts val="0"/>
              </a:spcBef>
            </a:pPr>
            <a:r>
              <a:rPr lang="pt-BR" sz="2000" b="1" dirty="0">
                <a:solidFill>
                  <a:srgbClr val="535E2B"/>
                </a:solidFill>
              </a:rPr>
              <a:t>Área plantada</a:t>
            </a:r>
          </a:p>
          <a:p>
            <a:pPr marL="457200" indent="-457200" algn="just">
              <a:spcBef>
                <a:spcPts val="0"/>
              </a:spcBef>
            </a:pPr>
            <a:r>
              <a:rPr lang="pt-BR" sz="2000" b="1" dirty="0">
                <a:solidFill>
                  <a:srgbClr val="535E2B"/>
                </a:solidFill>
              </a:rPr>
              <a:t>Rendimento por área</a:t>
            </a:r>
          </a:p>
          <a:p>
            <a:pPr marL="457200" indent="-457200" algn="just">
              <a:spcBef>
                <a:spcPts val="0"/>
              </a:spcBef>
            </a:pPr>
            <a:r>
              <a:rPr lang="pt-BR" sz="2000" b="1" dirty="0">
                <a:solidFill>
                  <a:srgbClr val="535E2B"/>
                </a:solidFill>
              </a:rPr>
              <a:t>Produção Total</a:t>
            </a:r>
          </a:p>
          <a:p>
            <a:pPr marL="457200" indent="-457200" algn="just">
              <a:spcBef>
                <a:spcPts val="0"/>
              </a:spcBef>
            </a:pPr>
            <a:r>
              <a:rPr lang="pt-BR" sz="2000" b="1" dirty="0">
                <a:solidFill>
                  <a:srgbClr val="535E2B"/>
                </a:solidFill>
              </a:rPr>
              <a:t>Demanda Total</a:t>
            </a:r>
          </a:p>
          <a:p>
            <a:pPr marL="457200" indent="-457200" algn="just">
              <a:spcBef>
                <a:spcPts val="0"/>
              </a:spcBef>
            </a:pPr>
            <a:r>
              <a:rPr lang="pt-BR" sz="2000" b="1" dirty="0">
                <a:solidFill>
                  <a:srgbClr val="535E2B"/>
                </a:solidFill>
              </a:rPr>
              <a:t>Exportações</a:t>
            </a:r>
          </a:p>
          <a:p>
            <a:pPr marL="457200" indent="-457200" algn="just">
              <a:spcBef>
                <a:spcPts val="0"/>
              </a:spcBef>
            </a:pPr>
            <a:r>
              <a:rPr lang="pt-BR" sz="2000" b="1" dirty="0">
                <a:solidFill>
                  <a:srgbClr val="535E2B"/>
                </a:solidFill>
              </a:rPr>
              <a:t>Stocks-</a:t>
            </a:r>
            <a:r>
              <a:rPr lang="pt-BR" sz="2000" b="1" dirty="0" err="1">
                <a:solidFill>
                  <a:srgbClr val="535E2B"/>
                </a:solidFill>
              </a:rPr>
              <a:t>to</a:t>
            </a:r>
            <a:r>
              <a:rPr lang="pt-BR" sz="2000" b="1" dirty="0">
                <a:solidFill>
                  <a:srgbClr val="535E2B"/>
                </a:solidFill>
              </a:rPr>
              <a:t>-Use </a:t>
            </a:r>
            <a:r>
              <a:rPr lang="pt-BR" sz="2000" b="1" dirty="0" err="1">
                <a:solidFill>
                  <a:srgbClr val="535E2B"/>
                </a:solidFill>
              </a:rPr>
              <a:t>Ratio</a:t>
            </a:r>
            <a:endParaRPr lang="pt-BR" sz="2000" b="1" dirty="0">
              <a:solidFill>
                <a:srgbClr val="535E2B"/>
              </a:solidFill>
            </a:endParaRPr>
          </a:p>
          <a:p>
            <a:pPr marL="457200" indent="-457200" algn="just">
              <a:spcBef>
                <a:spcPts val="0"/>
              </a:spcBef>
            </a:pPr>
            <a:r>
              <a:rPr lang="pt-BR" sz="2000" b="1" dirty="0">
                <a:solidFill>
                  <a:srgbClr val="535E2B"/>
                </a:solidFill>
              </a:rPr>
              <a:t>Umidade do solo</a:t>
            </a:r>
          </a:p>
          <a:p>
            <a:pPr marL="457200" indent="-457200" algn="just">
              <a:spcBef>
                <a:spcPts val="0"/>
              </a:spcBef>
            </a:pPr>
            <a:r>
              <a:rPr lang="pt-BR" sz="2000" b="1" dirty="0">
                <a:solidFill>
                  <a:srgbClr val="535E2B"/>
                </a:solidFill>
              </a:rPr>
              <a:t>Precipitação acumulada</a:t>
            </a:r>
          </a:p>
          <a:p>
            <a:pPr marL="457200" indent="-457200" algn="just">
              <a:spcBef>
                <a:spcPts val="0"/>
              </a:spcBef>
            </a:pPr>
            <a:r>
              <a:rPr lang="pt-BR" sz="2000" b="1" dirty="0">
                <a:solidFill>
                  <a:srgbClr val="535E2B"/>
                </a:solidFill>
              </a:rPr>
              <a:t>Exposição solar</a:t>
            </a:r>
          </a:p>
          <a:p>
            <a:pPr marL="457200" indent="-457200" algn="just">
              <a:spcBef>
                <a:spcPts val="0"/>
              </a:spcBef>
            </a:pPr>
            <a:r>
              <a:rPr lang="pt-BR" sz="2000" b="1" dirty="0">
                <a:solidFill>
                  <a:srgbClr val="535E2B"/>
                </a:solidFill>
              </a:rPr>
              <a:t>Geadas, enchentes, secas</a:t>
            </a:r>
          </a:p>
          <a:p>
            <a:pPr marL="457200" indent="-457200" algn="just">
              <a:lnSpc>
                <a:spcPct val="150000"/>
              </a:lnSpc>
              <a:spcBef>
                <a:spcPts val="0"/>
              </a:spcBef>
            </a:pPr>
            <a:endParaRPr lang="pt-BR" sz="2000" b="1" dirty="0">
              <a:solidFill>
                <a:srgbClr val="535E2B"/>
              </a:solidFill>
            </a:endParaRPr>
          </a:p>
          <a:p>
            <a:pPr marL="457200" indent="-457200" algn="just">
              <a:lnSpc>
                <a:spcPct val="150000"/>
              </a:lnSpc>
              <a:spcBef>
                <a:spcPts val="0"/>
              </a:spcBef>
            </a:pPr>
            <a:endParaRPr lang="pt-BR" sz="2000" b="1" dirty="0">
              <a:solidFill>
                <a:srgbClr val="535E2B"/>
              </a:solidFill>
            </a:endParaRPr>
          </a:p>
          <a:p>
            <a:pPr marL="457200" indent="-457200" algn="just">
              <a:spcBef>
                <a:spcPts val="0"/>
              </a:spcBef>
              <a:buNone/>
            </a:pPr>
            <a:endParaRPr lang="pt-BR" sz="2000" dirty="0">
              <a:solidFill>
                <a:srgbClr val="BA5B29"/>
              </a:solidFill>
            </a:endParaRPr>
          </a:p>
          <a:p>
            <a:pPr marL="457200" indent="-457200" algn="just">
              <a:spcBef>
                <a:spcPts val="0"/>
              </a:spcBef>
            </a:pPr>
            <a:endParaRPr lang="pt-BR" sz="2000" dirty="0">
              <a:solidFill>
                <a:srgbClr val="BA5B29"/>
              </a:solidFill>
            </a:endParaRPr>
          </a:p>
          <a:p>
            <a:pPr marL="457200" indent="-457200" algn="just">
              <a:spcBef>
                <a:spcPts val="0"/>
              </a:spcBef>
              <a:buFont typeface="+mj-lt"/>
              <a:buAutoNum type="arabicPeriod"/>
            </a:pPr>
            <a:endParaRPr lang="pt-BR" sz="2000" dirty="0">
              <a:solidFill>
                <a:srgbClr val="BA5B29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BA5B29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23426" t="27083" r="34993" b="16667"/>
          <a:stretch>
            <a:fillRect/>
          </a:stretch>
        </p:blipFill>
        <p:spPr bwMode="auto">
          <a:xfrm>
            <a:off x="5511024" y="2347120"/>
            <a:ext cx="4528327" cy="344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5266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290" name="Rectangle 2"/>
          <p:cNvSpPr>
            <a:spLocks noChangeArrowheads="1"/>
          </p:cNvSpPr>
          <p:nvPr/>
        </p:nvSpPr>
        <p:spPr bwMode="auto">
          <a:xfrm>
            <a:off x="1703389" y="1916833"/>
            <a:ext cx="7993012" cy="26967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pt-BR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“estudo do movimento do mercado,</a:t>
            </a:r>
          </a:p>
          <a:p>
            <a:pPr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principalmente com o uso de gráfico,</a:t>
            </a:r>
          </a:p>
          <a:p>
            <a:pPr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com o objetivo de prever a tendência</a:t>
            </a:r>
          </a:p>
          <a:p>
            <a:pPr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futura dos preços”</a:t>
            </a:r>
          </a:p>
          <a:p>
            <a:pPr>
              <a:spcBef>
                <a:spcPct val="20000"/>
              </a:spcBef>
              <a:buFont typeface="Monotype Sorts" pitchFamily="2" charset="2"/>
              <a:buNone/>
              <a:defRPr/>
            </a:pPr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	(John J. Murphy)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pt-B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É mais uma arte do que uma ciência</a:t>
            </a:r>
          </a:p>
          <a:p>
            <a:pPr>
              <a:spcBef>
                <a:spcPct val="20000"/>
              </a:spcBef>
              <a:buFont typeface="Monotype Sorts" pitchFamily="2" charset="2"/>
              <a:buNone/>
              <a:defRPr/>
            </a:pPr>
            <a:endParaRPr lang="pt-BR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9267" name="Rectangle 3"/>
          <p:cNvSpPr>
            <a:spLocks noChangeArrowheads="1"/>
          </p:cNvSpPr>
          <p:nvPr/>
        </p:nvSpPr>
        <p:spPr bwMode="auto">
          <a:xfrm>
            <a:off x="19812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r>
              <a:rPr lang="pt-BR" sz="4400" b="1">
                <a:solidFill>
                  <a:schemeClr val="tx2"/>
                </a:solidFill>
                <a:latin typeface="Arial" charset="0"/>
              </a:rPr>
              <a:t>Análise técnica (grafista)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3B068-A289-403B-979E-11B85297C31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1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7772400" cy="1143000"/>
          </a:xfrm>
        </p:spPr>
        <p:txBody>
          <a:bodyPr/>
          <a:lstStyle/>
          <a:p>
            <a:r>
              <a:rPr lang="pt-BR" i="1" dirty="0">
                <a:solidFill>
                  <a:srgbClr val="756379"/>
                </a:solidFill>
              </a:rPr>
              <a:t>Análise </a:t>
            </a:r>
            <a:r>
              <a:rPr lang="pt-BR" i="1" dirty="0" err="1">
                <a:solidFill>
                  <a:srgbClr val="756379"/>
                </a:solidFill>
              </a:rPr>
              <a:t>Tecnica</a:t>
            </a:r>
            <a:endParaRPr lang="en-US" i="1" dirty="0">
              <a:solidFill>
                <a:srgbClr val="75637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sz="half" idx="2"/>
          </p:nvPr>
        </p:nvSpPr>
        <p:spPr>
          <a:xfrm>
            <a:off x="1753685" y="1381126"/>
            <a:ext cx="3657600" cy="4648200"/>
          </a:xfrm>
        </p:spPr>
        <p:txBody>
          <a:bodyPr anchor="t"/>
          <a:lstStyle/>
          <a:p>
            <a:pPr marL="182880" lvl="1" indent="-457200" algn="just">
              <a:spcBef>
                <a:spcPts val="0"/>
              </a:spcBef>
              <a:buNone/>
            </a:pPr>
            <a:endParaRPr lang="pt-BR" b="1" dirty="0">
              <a:solidFill>
                <a:srgbClr val="C00000"/>
              </a:solidFill>
            </a:endParaRPr>
          </a:p>
          <a:p>
            <a:pPr marL="0" indent="-457200" algn="just">
              <a:spcBef>
                <a:spcPts val="0"/>
              </a:spcBef>
              <a:buNone/>
            </a:pPr>
            <a:endParaRPr lang="pt-BR" sz="2000" dirty="0">
              <a:solidFill>
                <a:srgbClr val="535E2B"/>
              </a:solidFill>
            </a:endParaRPr>
          </a:p>
          <a:p>
            <a:pPr marL="0" indent="-457200" algn="just">
              <a:spcBef>
                <a:spcPts val="0"/>
              </a:spcBef>
              <a:buNone/>
            </a:pPr>
            <a:r>
              <a:rPr lang="pt-BR" sz="2000" dirty="0">
                <a:solidFill>
                  <a:srgbClr val="535E2B"/>
                </a:solidFill>
              </a:rPr>
              <a:t>É uma forma de análise disciplinada para tentar prever o comportamento e direção futura de um mercado através do estudo de dados históricos, primariamente preços e volumes negociados.</a:t>
            </a:r>
          </a:p>
          <a:p>
            <a:pPr marL="457200" indent="-457200" algn="just">
              <a:spcBef>
                <a:spcPts val="0"/>
              </a:spcBef>
            </a:pPr>
            <a:endParaRPr lang="pt-BR" sz="2000" dirty="0">
              <a:solidFill>
                <a:srgbClr val="BA5B29"/>
              </a:solidFill>
            </a:endParaRPr>
          </a:p>
          <a:p>
            <a:pPr marL="457200" indent="-457200" algn="just">
              <a:spcBef>
                <a:spcPts val="0"/>
              </a:spcBef>
              <a:buFont typeface="+mj-lt"/>
              <a:buAutoNum type="arabicPeriod"/>
            </a:pPr>
            <a:endParaRPr lang="pt-BR" sz="2000" dirty="0">
              <a:solidFill>
                <a:srgbClr val="BA5B29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BA5B29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4552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fld id="{9576D66A-6057-4509-A3A6-8C0ADBA58226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038600" y="6521450"/>
            <a:ext cx="4267200" cy="228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cro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6400800"/>
            <a:ext cx="609600" cy="457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Basics_UnderstandingTechnicalAnalysi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1" y="1143000"/>
            <a:ext cx="4875715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55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450183"/>
            <a:ext cx="8915400" cy="615553"/>
          </a:xfrm>
          <a:solidFill>
            <a:srgbClr val="F0EC4E"/>
          </a:solidFill>
        </p:spPr>
        <p:txBody>
          <a:bodyPr/>
          <a:lstStyle/>
          <a:p>
            <a:r>
              <a:rPr lang="pt-BR" sz="4000" dirty="0"/>
              <a:t>Como operar nos mercados futuros ?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00200" y="1628800"/>
            <a:ext cx="9176320" cy="44672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pt-BR" sz="2800" dirty="0">
                <a:solidFill>
                  <a:srgbClr val="000000"/>
                </a:solidFill>
              </a:rPr>
              <a:t>Clientes não podem operar diretamente nas bolsas</a:t>
            </a:r>
          </a:p>
          <a:p>
            <a:pPr>
              <a:lnSpc>
                <a:spcPct val="80000"/>
              </a:lnSpc>
            </a:pPr>
            <a:endParaRPr lang="pt-BR" sz="28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pt-BR" sz="2800" dirty="0">
                <a:solidFill>
                  <a:srgbClr val="000000"/>
                </a:solidFill>
              </a:rPr>
              <a:t>O papel do corretor</a:t>
            </a:r>
          </a:p>
          <a:p>
            <a:pPr lvl="1">
              <a:lnSpc>
                <a:spcPct val="80000"/>
              </a:lnSpc>
            </a:pPr>
            <a:r>
              <a:rPr lang="pt-BR" sz="2400" dirty="0">
                <a:solidFill>
                  <a:srgbClr val="000000"/>
                </a:solidFill>
              </a:rPr>
              <a:t>Orienta e tira dúvidas</a:t>
            </a:r>
          </a:p>
          <a:p>
            <a:pPr lvl="1">
              <a:lnSpc>
                <a:spcPct val="80000"/>
              </a:lnSpc>
            </a:pPr>
            <a:r>
              <a:rPr lang="pt-BR" sz="2400" dirty="0">
                <a:solidFill>
                  <a:srgbClr val="000000"/>
                </a:solidFill>
              </a:rPr>
              <a:t>Representa o cliente e é o responsável pela operação perante a bolsa</a:t>
            </a:r>
          </a:p>
          <a:p>
            <a:pPr>
              <a:lnSpc>
                <a:spcPct val="80000"/>
              </a:lnSpc>
            </a:pPr>
            <a:endParaRPr lang="pt-BR" sz="28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pt-BR" sz="2800" dirty="0">
                <a:solidFill>
                  <a:srgbClr val="000000"/>
                </a:solidFill>
              </a:rPr>
              <a:t>Tipos de ordens </a:t>
            </a:r>
          </a:p>
          <a:p>
            <a:pPr lvl="1">
              <a:lnSpc>
                <a:spcPct val="80000"/>
              </a:lnSpc>
            </a:pPr>
            <a:r>
              <a:rPr lang="pt-BR" sz="2400" dirty="0">
                <a:solidFill>
                  <a:srgbClr val="000000"/>
                </a:solidFill>
              </a:rPr>
              <a:t>Ordem a mercado</a:t>
            </a:r>
          </a:p>
          <a:p>
            <a:pPr lvl="1">
              <a:lnSpc>
                <a:spcPct val="80000"/>
              </a:lnSpc>
            </a:pPr>
            <a:r>
              <a:rPr lang="pt-BR" sz="2400" dirty="0">
                <a:solidFill>
                  <a:srgbClr val="000000"/>
                </a:solidFill>
              </a:rPr>
              <a:t>Ordem com limite</a:t>
            </a:r>
          </a:p>
          <a:p>
            <a:pPr lvl="1">
              <a:lnSpc>
                <a:spcPct val="80000"/>
              </a:lnSpc>
            </a:pPr>
            <a:r>
              <a:rPr lang="pt-BR" sz="2400" dirty="0">
                <a:solidFill>
                  <a:srgbClr val="000000"/>
                </a:solidFill>
              </a:rPr>
              <a:t>Ordem </a:t>
            </a:r>
            <a:r>
              <a:rPr lang="pt-BR" sz="2400" dirty="0" err="1">
                <a:solidFill>
                  <a:srgbClr val="000000"/>
                </a:solidFill>
              </a:rPr>
              <a:t>stop</a:t>
            </a:r>
            <a:endParaRPr lang="pt-BR" sz="2400" dirty="0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pt-BR" sz="2400" dirty="0">
                <a:solidFill>
                  <a:srgbClr val="000000"/>
                </a:solidFill>
              </a:rPr>
              <a:t>Outras</a:t>
            </a:r>
          </a:p>
          <a:p>
            <a:pPr lvl="1">
              <a:lnSpc>
                <a:spcPct val="80000"/>
              </a:lnSpc>
              <a:buFont typeface="Monotype Sorts" pitchFamily="2" charset="2"/>
              <a:buNone/>
            </a:pPr>
            <a:endParaRPr lang="pt-BR" sz="2400" dirty="0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</a:pPr>
            <a:endParaRPr lang="pt-BR" sz="2400" dirty="0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4E7BD113-1A05-455A-9D8F-B177968BD55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469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02409" y="68119"/>
            <a:ext cx="5987183" cy="492443"/>
          </a:xfrm>
        </p:spPr>
        <p:txBody>
          <a:bodyPr/>
          <a:lstStyle/>
          <a:p>
            <a:r>
              <a:rPr lang="pt-BR" sz="3200" dirty="0"/>
              <a:t>Lista de corretores BMF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512031" y="859306"/>
            <a:ext cx="9155969" cy="4779495"/>
          </a:xfrm>
          <a:prstGeom prst="rect">
            <a:avLst/>
          </a:prstGeo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680D9ED-D0F8-447D-A02C-910C97BDAFB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040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472688"/>
            <a:ext cx="7772400" cy="430887"/>
          </a:xfrm>
        </p:spPr>
        <p:txBody>
          <a:bodyPr/>
          <a:lstStyle/>
          <a:p>
            <a:r>
              <a:rPr lang="pt-BR" dirty="0"/>
              <a:t>Corretores CME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2209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680D9ED-D0F8-447D-A02C-910C97BDAFB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1"/>
            <a:ext cx="9223684" cy="545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444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80D9ED-D0F8-447D-A02C-910C97BDAFB2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80C5269-AFBE-4795-86BC-B0CD6B5F9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76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2979129213"/>
              </p:ext>
            </p:extLst>
          </p:nvPr>
        </p:nvGraphicFramePr>
        <p:xfrm>
          <a:off x="1633106" y="1648682"/>
          <a:ext cx="8884227" cy="4948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8FCB4321-D5A6-4506-8F31-2065E305EBE1}"/>
              </a:ext>
            </a:extLst>
          </p:cNvPr>
          <p:cNvSpPr txBox="1"/>
          <p:nvPr/>
        </p:nvSpPr>
        <p:spPr>
          <a:xfrm>
            <a:off x="2251360" y="404664"/>
            <a:ext cx="6652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Mercados</a:t>
            </a:r>
          </a:p>
        </p:txBody>
      </p:sp>
    </p:spTree>
    <p:extLst>
      <p:ext uri="{BB962C8B-B14F-4D97-AF65-F5344CB8AC3E}">
        <p14:creationId xmlns:p14="http://schemas.microsoft.com/office/powerpoint/2010/main" val="169927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400680"/>
            <a:ext cx="7772400" cy="430887"/>
          </a:xfrm>
        </p:spPr>
        <p:txBody>
          <a:bodyPr/>
          <a:lstStyle/>
          <a:p>
            <a:r>
              <a:rPr lang="pt-BR" dirty="0"/>
              <a:t>Certificações financeiras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7361" y="1124744"/>
            <a:ext cx="8117207" cy="432812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559496" y="5949280"/>
            <a:ext cx="5390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http://certificacao.anbid.com.br/sobre_certificacao.asp</a:t>
            </a:r>
          </a:p>
        </p:txBody>
      </p:sp>
    </p:spTree>
    <p:extLst>
      <p:ext uri="{BB962C8B-B14F-4D97-AF65-F5344CB8AC3E}">
        <p14:creationId xmlns:p14="http://schemas.microsoft.com/office/powerpoint/2010/main" val="153906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44625"/>
            <a:ext cx="8213640" cy="58823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EB0DB9D1-8F65-4BBE-9DD2-7B39647A29C1}"/>
                  </a:ext>
                </a:extLst>
              </p14:cNvPr>
              <p14:cNvContentPartPr/>
              <p14:nvPr/>
            </p14:nvContentPartPr>
            <p14:xfrm>
              <a:off x="7097814" y="1924028"/>
              <a:ext cx="288" cy="288"/>
            </p14:xfrm>
          </p:contentPart>
        </mc:Choice>
        <mc:Fallback xmlns=""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EB0DB9D1-8F65-4BBE-9DD2-7B39647A29C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40214" y="1808828"/>
                <a:ext cx="1152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id="{3814AB5C-D39E-40BE-ADA5-3B5BA80F2993}"/>
                  </a:ext>
                </a:extLst>
              </p14:cNvPr>
              <p14:cNvContentPartPr/>
              <p14:nvPr/>
            </p14:nvContentPartPr>
            <p14:xfrm>
              <a:off x="7089750" y="1899836"/>
              <a:ext cx="2329344" cy="80928"/>
            </p14:xfrm>
          </p:contentPart>
        </mc:Choice>
        <mc:Fallback xmlns=""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3814AB5C-D39E-40BE-ADA5-3B5BA80F29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17746" y="1755964"/>
                <a:ext cx="2472993" cy="36831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4225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mercados futuros agropecuários: exemplos e aplicações para os mercados brasileiros">
            <a:extLst>
              <a:ext uri="{FF2B5EF4-FFF2-40B4-BE49-F238E27FC236}">
                <a16:creationId xmlns:a16="http://schemas.microsoft.com/office/drawing/2014/main" id="{35A67D55-4C7F-4CDF-A257-F6817D97C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756" y="0"/>
            <a:ext cx="476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5834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7FBB2C0-BF27-4B06-A494-F4B2E7432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888" y="32791"/>
            <a:ext cx="4824536" cy="687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24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400680"/>
            <a:ext cx="7772400" cy="430887"/>
          </a:xfrm>
        </p:spPr>
        <p:txBody>
          <a:bodyPr/>
          <a:lstStyle/>
          <a:p>
            <a:r>
              <a:rPr lang="pt-BR" dirty="0"/>
              <a:t>Leitura pós-aula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007769" y="457200"/>
            <a:ext cx="4536504" cy="5739506"/>
          </a:xfrm>
          <a:prstGeom prst="rect">
            <a:avLst/>
          </a:prstGeo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4E7BD113-1A05-455A-9D8F-B177968BD55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530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ítulo 1"/>
          <p:cNvSpPr>
            <a:spLocks noGrp="1"/>
          </p:cNvSpPr>
          <p:nvPr>
            <p:ph type="title"/>
          </p:nvPr>
        </p:nvSpPr>
        <p:spPr>
          <a:xfrm>
            <a:off x="1666876" y="94299"/>
            <a:ext cx="8715375" cy="492443"/>
          </a:xfrm>
        </p:spPr>
        <p:txBody>
          <a:bodyPr/>
          <a:lstStyle/>
          <a:p>
            <a:r>
              <a:rPr lang="pt-BR" sz="3200" dirty="0"/>
              <a:t>Conclusões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524001" y="642938"/>
            <a:ext cx="9001125" cy="6215062"/>
          </a:xfrm>
          <a:prstGeom prst="rect">
            <a:avLst/>
          </a:prstGeom>
        </p:spPr>
        <p:txBody>
          <a:bodyPr/>
          <a:lstStyle/>
          <a:p>
            <a:pPr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pt-BR" sz="2200" dirty="0">
                <a:solidFill>
                  <a:srgbClr val="000000"/>
                </a:solidFill>
              </a:rPr>
              <a:t>Mercados futuros e de opções constitui-se em mais uma ferramenta de administração de riscos de preços que deve ser usada com cautela e em conjunção com outras ferramentas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pt-BR" sz="2200" dirty="0">
                <a:solidFill>
                  <a:srgbClr val="000000"/>
                </a:solidFill>
              </a:rPr>
              <a:t>Por que ainda é pouco usado no Brasil ? </a:t>
            </a:r>
          </a:p>
          <a:p>
            <a:pPr marL="800100" lvl="1" indent="-342900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pt-BR" sz="2200" dirty="0">
                <a:solidFill>
                  <a:srgbClr val="000000"/>
                </a:solidFill>
              </a:rPr>
              <a:t>Falta de familiaridade e restrição natural do produtor rural ao mecanismos de Bolsas</a:t>
            </a:r>
          </a:p>
          <a:p>
            <a:pPr marL="800100" lvl="1" indent="-342900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pt-BR" sz="2200" dirty="0">
                <a:solidFill>
                  <a:srgbClr val="000000"/>
                </a:solidFill>
              </a:rPr>
              <a:t>Necessidade de ajustes diários, implicando custos </a:t>
            </a:r>
            <a:r>
              <a:rPr lang="pt-BR" sz="2200" dirty="0" err="1">
                <a:solidFill>
                  <a:srgbClr val="000000"/>
                </a:solidFill>
              </a:rPr>
              <a:t>ex-ante</a:t>
            </a:r>
            <a:r>
              <a:rPr lang="pt-BR" sz="2200" dirty="0">
                <a:solidFill>
                  <a:srgbClr val="000000"/>
                </a:solidFill>
              </a:rPr>
              <a:t> imprevisíveis</a:t>
            </a:r>
          </a:p>
          <a:p>
            <a:pPr marL="800100" lvl="1" indent="-342900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r>
              <a:rPr lang="pt-BR" sz="2200" dirty="0">
                <a:solidFill>
                  <a:srgbClr val="000000"/>
                </a:solidFill>
              </a:rPr>
              <a:t>Riscos de base - associados à alta </a:t>
            </a:r>
            <a:r>
              <a:rPr lang="pt-BR" sz="2200" dirty="0" err="1">
                <a:solidFill>
                  <a:srgbClr val="000000"/>
                </a:solidFill>
              </a:rPr>
              <a:t>sazonalide</a:t>
            </a:r>
            <a:r>
              <a:rPr lang="pt-BR" sz="2200" dirty="0">
                <a:solidFill>
                  <a:srgbClr val="000000"/>
                </a:solidFill>
              </a:rPr>
              <a:t> dos fretes - no momento da liquidação da operação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pt-BR" sz="2200" dirty="0">
                <a:solidFill>
                  <a:srgbClr val="000000"/>
                </a:solidFill>
              </a:rPr>
              <a:t>Importância das operações de </a:t>
            </a:r>
            <a:r>
              <a:rPr lang="pt-BR" sz="2200" dirty="0" err="1">
                <a:solidFill>
                  <a:srgbClr val="000000"/>
                </a:solidFill>
              </a:rPr>
              <a:t>Barter</a:t>
            </a:r>
            <a:r>
              <a:rPr lang="pt-BR" sz="2200" dirty="0">
                <a:solidFill>
                  <a:srgbClr val="000000"/>
                </a:solidFill>
              </a:rPr>
              <a:t> (troca), financiamentos, </a:t>
            </a:r>
            <a:r>
              <a:rPr lang="pt-BR" sz="2200" dirty="0" err="1">
                <a:solidFill>
                  <a:srgbClr val="000000"/>
                </a:solidFill>
              </a:rPr>
              <a:t>cpr</a:t>
            </a:r>
            <a:r>
              <a:rPr lang="pt-BR" sz="2200" dirty="0">
                <a:solidFill>
                  <a:srgbClr val="000000"/>
                </a:solidFill>
              </a:rPr>
              <a:t>, </a:t>
            </a:r>
            <a:r>
              <a:rPr lang="pt-BR" sz="2200" dirty="0" err="1">
                <a:solidFill>
                  <a:srgbClr val="000000"/>
                </a:solidFill>
              </a:rPr>
              <a:t>etc</a:t>
            </a:r>
            <a:endParaRPr lang="pt-BR" sz="22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200" dirty="0"/>
              <a:t>Nenhum plano é perfeito e elimina 100% do risco: conheça o mercado, conheça o produto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200" dirty="0"/>
              <a:t>Obrigado pela atenção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pt-BR" sz="2200" dirty="0">
                <a:solidFill>
                  <a:srgbClr val="000000"/>
                </a:solidFill>
              </a:rPr>
              <a:t>pvmarque@usp.br</a:t>
            </a:r>
            <a:endParaRPr lang="en-US" sz="2200" dirty="0">
              <a:solidFill>
                <a:srgbClr val="000000"/>
              </a:solidFill>
            </a:endParaRPr>
          </a:p>
          <a:p>
            <a:pPr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endParaRPr lang="pt-BR" sz="2000" dirty="0">
              <a:solidFill>
                <a:srgbClr val="000000"/>
              </a:solidFill>
            </a:endParaRP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endParaRPr lang="pt-BR" sz="1600" dirty="0">
              <a:solidFill>
                <a:srgbClr val="000000"/>
              </a:solidFill>
            </a:endParaRP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pPr>
            <a:endParaRPr lang="pt-BR" sz="400" dirty="0">
              <a:solidFill>
                <a:srgbClr val="000000"/>
              </a:solidFill>
            </a:endParaRPr>
          </a:p>
          <a:p>
            <a:pPr>
              <a:defRPr/>
            </a:pPr>
            <a:endParaRPr lang="pt-BR" sz="1600" dirty="0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4E7BD113-1A05-455A-9D8F-B177968BD55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87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472688"/>
            <a:ext cx="7772400" cy="430887"/>
          </a:xfrm>
        </p:spPr>
        <p:txBody>
          <a:bodyPr/>
          <a:lstStyle/>
          <a:p>
            <a:r>
              <a:rPr lang="pt-BR" dirty="0"/>
              <a:t>Hedge e </a:t>
            </a:r>
            <a:r>
              <a:rPr lang="pt-BR" dirty="0" err="1"/>
              <a:t>hedger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919536" y="1124744"/>
            <a:ext cx="8062664" cy="5724644"/>
          </a:xfrm>
          <a:prstGeom prst="rect">
            <a:avLst/>
          </a:prstGeom>
        </p:spPr>
        <p:txBody>
          <a:bodyPr/>
          <a:lstStyle/>
          <a:p>
            <a:r>
              <a:rPr lang="pt-BR" sz="2400" dirty="0">
                <a:solidFill>
                  <a:srgbClr val="000000"/>
                </a:solidFill>
              </a:rPr>
              <a:t>Uma transação no mercado futuro é de hedge se for antecedida ou seguida por uma operação com a mesma commodity no mercado físico porém em posição inversa</a:t>
            </a:r>
          </a:p>
          <a:p>
            <a:pPr lvl="1"/>
            <a:r>
              <a:rPr lang="pt-BR" sz="2000" dirty="0">
                <a:solidFill>
                  <a:srgbClr val="000000"/>
                </a:solidFill>
              </a:rPr>
              <a:t>Trading de soja comprou soja antecipada, está comprada no físico, vai entrar vendida no futuro</a:t>
            </a:r>
          </a:p>
          <a:p>
            <a:pPr lvl="1"/>
            <a:r>
              <a:rPr lang="pt-BR" sz="2000" dirty="0" err="1">
                <a:solidFill>
                  <a:srgbClr val="000000"/>
                </a:solidFill>
              </a:rPr>
              <a:t>Idéia</a:t>
            </a:r>
            <a:r>
              <a:rPr lang="pt-BR" sz="2000" dirty="0">
                <a:solidFill>
                  <a:srgbClr val="000000"/>
                </a:solidFill>
              </a:rPr>
              <a:t> é que se o produto cair no mercado físico, vai cair também no futuro e a empresa vai receber a diferença</a:t>
            </a:r>
          </a:p>
          <a:p>
            <a:pPr lvl="1"/>
            <a:r>
              <a:rPr lang="pt-BR" sz="2000" dirty="0">
                <a:solidFill>
                  <a:srgbClr val="000000"/>
                </a:solidFill>
              </a:rPr>
              <a:t>Importância dos mercados serem correlacionados</a:t>
            </a:r>
          </a:p>
          <a:p>
            <a:pPr lvl="3"/>
            <a:r>
              <a:rPr lang="pt-BR" sz="1400" dirty="0">
                <a:solidFill>
                  <a:srgbClr val="000000"/>
                </a:solidFill>
              </a:rPr>
              <a:t>Variações no preço físico devem ser acompanhadas por variações nos preços futuros</a:t>
            </a:r>
          </a:p>
          <a:p>
            <a:pPr lvl="3"/>
            <a:r>
              <a:rPr lang="pt-BR" sz="1400" dirty="0">
                <a:solidFill>
                  <a:srgbClr val="000000"/>
                </a:solidFill>
              </a:rPr>
              <a:t>Importância da correlação preço físico x preço futuro</a:t>
            </a:r>
          </a:p>
          <a:p>
            <a:r>
              <a:rPr lang="pt-BR" sz="2400" dirty="0" err="1">
                <a:solidFill>
                  <a:srgbClr val="000000"/>
                </a:solidFill>
              </a:rPr>
              <a:t>Hedger</a:t>
            </a:r>
            <a:r>
              <a:rPr lang="pt-BR" sz="2400" dirty="0">
                <a:solidFill>
                  <a:srgbClr val="000000"/>
                </a:solidFill>
              </a:rPr>
              <a:t>, vem do </a:t>
            </a:r>
            <a:r>
              <a:rPr lang="pt-BR" sz="2400" dirty="0" err="1">
                <a:solidFill>
                  <a:srgbClr val="000000"/>
                </a:solidFill>
              </a:rPr>
              <a:t>ingles</a:t>
            </a:r>
            <a:r>
              <a:rPr lang="pt-BR" sz="2400" dirty="0">
                <a:solidFill>
                  <a:srgbClr val="000000"/>
                </a:solidFill>
              </a:rPr>
              <a:t> </a:t>
            </a:r>
            <a:r>
              <a:rPr lang="pt-BR" sz="2400" dirty="0" err="1">
                <a:solidFill>
                  <a:srgbClr val="000000"/>
                </a:solidFill>
              </a:rPr>
              <a:t>to</a:t>
            </a:r>
            <a:r>
              <a:rPr lang="pt-BR" sz="2400" dirty="0">
                <a:solidFill>
                  <a:srgbClr val="000000"/>
                </a:solidFill>
              </a:rPr>
              <a:t> hedge, que é procurar proteção</a:t>
            </a:r>
            <a:endParaRPr lang="pt-BR" sz="2800" dirty="0">
              <a:solidFill>
                <a:srgbClr val="000000"/>
              </a:solidFill>
            </a:endParaRPr>
          </a:p>
          <a:p>
            <a:pPr lvl="1"/>
            <a:r>
              <a:rPr lang="pt-BR" sz="2000" dirty="0">
                <a:solidFill>
                  <a:srgbClr val="000000"/>
                </a:solidFill>
              </a:rPr>
              <a:t>Oscilações do preço vão influenciar seus resultados financeiros</a:t>
            </a:r>
          </a:p>
          <a:p>
            <a:pPr lvl="1"/>
            <a:r>
              <a:rPr lang="pt-BR" sz="2000" dirty="0" err="1">
                <a:solidFill>
                  <a:srgbClr val="000000"/>
                </a:solidFill>
              </a:rPr>
              <a:t>Hedger</a:t>
            </a:r>
            <a:r>
              <a:rPr lang="pt-BR" sz="2000" dirty="0">
                <a:solidFill>
                  <a:srgbClr val="000000"/>
                </a:solidFill>
              </a:rPr>
              <a:t> é aquele que quer fazer gestão de risco e procura proteção</a:t>
            </a:r>
          </a:p>
          <a:p>
            <a:pPr lvl="1"/>
            <a:r>
              <a:rPr lang="pt-BR" sz="2000" dirty="0">
                <a:solidFill>
                  <a:srgbClr val="000000"/>
                </a:solidFill>
              </a:rPr>
              <a:t>Aquele que, de alguma forma, está ligado, possui o produto ou um contrato de recebimento ou entrega do produto.</a:t>
            </a:r>
          </a:p>
          <a:p>
            <a:pPr lvl="1"/>
            <a:endParaRPr lang="pt-BR" sz="3200" dirty="0">
              <a:solidFill>
                <a:srgbClr val="000000"/>
              </a:solidFill>
            </a:endParaRPr>
          </a:p>
          <a:p>
            <a:endParaRPr lang="pt-BR" sz="36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680D9ED-D0F8-447D-A02C-910C97BDAFB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99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69704"/>
            <a:ext cx="8229600" cy="695000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/>
              <a:t>A História dos Mercados Futuros</a:t>
            </a: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752600" y="864096"/>
            <a:ext cx="8686800" cy="74614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/>
            <a:r>
              <a:rPr lang="pt-BR" sz="2800" dirty="0">
                <a:solidFill>
                  <a:srgbClr val="000000"/>
                </a:solidFill>
              </a:rPr>
              <a:t>As negociações com commodities existem desde a Idade Antiga e tiveram sua expansão na Idade Média com a especialização do comércio. </a:t>
            </a:r>
          </a:p>
          <a:p>
            <a:pPr algn="just"/>
            <a:r>
              <a:rPr lang="pt-BR" sz="2800" dirty="0">
                <a:solidFill>
                  <a:srgbClr val="000000"/>
                </a:solidFill>
              </a:rPr>
              <a:t>Os contratos futuros ganharam popularidade em 1848, com a criação da bolsa Chicago </a:t>
            </a:r>
            <a:r>
              <a:rPr lang="pt-BR" sz="2800" dirty="0" err="1">
                <a:solidFill>
                  <a:srgbClr val="000000"/>
                </a:solidFill>
              </a:rPr>
              <a:t>Board</a:t>
            </a:r>
            <a:r>
              <a:rPr lang="pt-BR" sz="2800" dirty="0">
                <a:solidFill>
                  <a:srgbClr val="000000"/>
                </a:solidFill>
              </a:rPr>
              <a:t> </a:t>
            </a:r>
            <a:r>
              <a:rPr lang="pt-BR" sz="2800" dirty="0" err="1">
                <a:solidFill>
                  <a:srgbClr val="000000"/>
                </a:solidFill>
              </a:rPr>
              <a:t>of</a:t>
            </a:r>
            <a:r>
              <a:rPr lang="pt-BR" sz="2800" dirty="0">
                <a:solidFill>
                  <a:srgbClr val="000000"/>
                </a:solidFill>
              </a:rPr>
              <a:t> Trade (CBOT). </a:t>
            </a:r>
          </a:p>
          <a:p>
            <a:pPr algn="just"/>
            <a:r>
              <a:rPr lang="pt-BR" sz="2800" dirty="0">
                <a:solidFill>
                  <a:srgbClr val="000000"/>
                </a:solidFill>
              </a:rPr>
              <a:t>Bolsas de Mercadorias e de Futuros são instituições que negociam à futuro expectativa de preços de papéis (</a:t>
            </a:r>
            <a:r>
              <a:rPr lang="pt-BR" sz="2800" dirty="0" err="1">
                <a:solidFill>
                  <a:srgbClr val="000000"/>
                </a:solidFill>
              </a:rPr>
              <a:t>dolar</a:t>
            </a:r>
            <a:r>
              <a:rPr lang="pt-BR" sz="2800" dirty="0">
                <a:solidFill>
                  <a:srgbClr val="000000"/>
                </a:solidFill>
              </a:rPr>
              <a:t>, juros, taxas, etc.)</a:t>
            </a:r>
          </a:p>
          <a:p>
            <a:pPr algn="just"/>
            <a:r>
              <a:rPr lang="pt-BR" sz="2800" dirty="0">
                <a:solidFill>
                  <a:srgbClr val="000000"/>
                </a:solidFill>
              </a:rPr>
              <a:t>Pagam-se e recebem-se apenas os ajustes diários, que são as variações diárias em relação à posição assumida.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680D9ED-D0F8-447D-A02C-910C97BDAFB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80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1" y="215772"/>
            <a:ext cx="8762999" cy="430887"/>
          </a:xfrm>
        </p:spPr>
        <p:txBody>
          <a:bodyPr/>
          <a:lstStyle/>
          <a:p>
            <a:r>
              <a:rPr lang="pt-BR" dirty="0"/>
              <a:t>Bolsa de Mercadorias &amp; Futuros (</a:t>
            </a:r>
            <a:r>
              <a:rPr lang="pt-BR" dirty="0" err="1"/>
              <a:t>BMF&amp;Fbovespa</a:t>
            </a:r>
            <a:r>
              <a:rPr lang="pt-BR" dirty="0"/>
              <a:t>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090CE6A-F7DF-4DB9-9762-6F34372856E1}"/>
              </a:ext>
            </a:extLst>
          </p:cNvPr>
          <p:cNvSpPr txBox="1"/>
          <p:nvPr/>
        </p:nvSpPr>
        <p:spPr>
          <a:xfrm>
            <a:off x="4224222" y="6477000"/>
            <a:ext cx="385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História dos mercados futuros no Brasil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2FFF844-5641-44B1-AE04-485FA16F4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335BE33-5FFB-4A91-95E6-A2CEB67AF0E6}"/>
              </a:ext>
            </a:extLst>
          </p:cNvPr>
          <p:cNvSpPr txBox="1"/>
          <p:nvPr/>
        </p:nvSpPr>
        <p:spPr>
          <a:xfrm>
            <a:off x="7392144" y="6237312"/>
            <a:ext cx="353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Filme BMF, concorrência chegando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98E322C-7A75-4012-A331-C5A3C7AFBB41}"/>
              </a:ext>
            </a:extLst>
          </p:cNvPr>
          <p:cNvSpPr txBox="1"/>
          <p:nvPr/>
        </p:nvSpPr>
        <p:spPr>
          <a:xfrm>
            <a:off x="9120336" y="6477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0089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BMF Bovespa Commodities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680D9ED-D0F8-447D-A02C-910C97BDAFB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3C30433-05C0-4286-9381-1B41E99DF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4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34A47F9-A4F4-42F6-BCAC-3554BE956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32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  <a:prstDash val="sys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1554</Words>
  <Application>Microsoft Office PowerPoint</Application>
  <PresentationFormat>Widescreen</PresentationFormat>
  <Paragraphs>361</Paragraphs>
  <Slides>45</Slides>
  <Notes>16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2" baseType="lpstr">
      <vt:lpstr>Arial</vt:lpstr>
      <vt:lpstr>Calibri</vt:lpstr>
      <vt:lpstr>Monotype Sorts</vt:lpstr>
      <vt:lpstr>Times New Roman</vt:lpstr>
      <vt:lpstr>Wingdings</vt:lpstr>
      <vt:lpstr>Tema do Office</vt:lpstr>
      <vt:lpstr>Photo Editor Photo</vt:lpstr>
      <vt:lpstr>Apresentação do PowerPoint</vt:lpstr>
      <vt:lpstr>Por que operar mercados futuros e de opções agropecuários ?</vt:lpstr>
      <vt:lpstr>O que são mercados futuros ?</vt:lpstr>
      <vt:lpstr>Apresentação do PowerPoint</vt:lpstr>
      <vt:lpstr>Hedge e hedger</vt:lpstr>
      <vt:lpstr>A História dos Mercados Futuros</vt:lpstr>
      <vt:lpstr>Bolsa de Mercadorias &amp; Futuros (BMF&amp;Fbovespa)</vt:lpstr>
      <vt:lpstr>BMF Bovespa Commodities</vt:lpstr>
      <vt:lpstr>Apresentação do PowerPoint</vt:lpstr>
      <vt:lpstr>Códigos de meses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Algumas considerações sobre a operação de hedge</vt:lpstr>
      <vt:lpstr>Mecanismo - Ajuste Diário</vt:lpstr>
      <vt:lpstr>Ajustes diários </vt:lpstr>
      <vt:lpstr>Simulaçao Ajustes Diários hedge venda a R$ 32,00/sc</vt:lpstr>
      <vt:lpstr>Simulaçao Ajustes Diários hedge compra a R$ 32,00/sc</vt:lpstr>
      <vt:lpstr>Apresentação do PowerPoint</vt:lpstr>
      <vt:lpstr>Situação sem hedge</vt:lpstr>
      <vt:lpstr>Posição com hedge venda a R$ 32,00/sc (cada contrato futuro=450sc, vendeu 17 contratos na bolsa a R$ 32,00/sc)</vt:lpstr>
      <vt:lpstr>Margem de Garantia</vt:lpstr>
      <vt:lpstr>Custos Operacionais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É possível prever preços ?</vt:lpstr>
      <vt:lpstr>Análise fundamentalista</vt:lpstr>
      <vt:lpstr>Apresentação do PowerPoint</vt:lpstr>
      <vt:lpstr>Análise Tecnica</vt:lpstr>
      <vt:lpstr>Como operar nos mercados futuros ?</vt:lpstr>
      <vt:lpstr>Lista de corretores BMF</vt:lpstr>
      <vt:lpstr>Corretores CME</vt:lpstr>
      <vt:lpstr>Apresentação do PowerPoint</vt:lpstr>
      <vt:lpstr>Certificações financeiras</vt:lpstr>
      <vt:lpstr>Apresentação do PowerPoint</vt:lpstr>
      <vt:lpstr>Apresentação do PowerPoint</vt:lpstr>
      <vt:lpstr>Apresentação do PowerPoint</vt:lpstr>
      <vt:lpstr>Leitura pós-aula</vt:lpstr>
      <vt:lpstr>Conclusões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 Marques</dc:creator>
  <cp:lastModifiedBy>Pedro Valentim Marques</cp:lastModifiedBy>
  <cp:revision>42</cp:revision>
  <dcterms:created xsi:type="dcterms:W3CDTF">2019-10-17T14:07:20Z</dcterms:created>
  <dcterms:modified xsi:type="dcterms:W3CDTF">2020-04-23T19:11:14Z</dcterms:modified>
</cp:coreProperties>
</file>