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F235F-377D-FA49-9837-A06E539940D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E5D01-D7B7-9D48-8B2B-32FA3C499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55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574B05-BAB1-BB44-B2AD-EC2EC54AE34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60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1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7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0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9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1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8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6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993A9-5FC9-9D40-A400-AF178689CC75}" type="datetimeFigureOut">
              <a:rPr lang="en-US" smtClean="0"/>
              <a:t>17-06-11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66318-C663-B24A-80CC-795651A6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901700"/>
            <a:ext cx="3690938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27204" y="104327"/>
            <a:ext cx="7831866" cy="40011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b="1" dirty="0">
                <a:solidFill>
                  <a:srgbClr val="0509FF"/>
                </a:solidFill>
              </a:rPr>
              <a:t>ENERGIA DE ESTABILIZAÇÃO DE CAMPO CRISTALINO, EECC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04800" y="2667000"/>
            <a:ext cx="3947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srgbClr val="FF0000"/>
                </a:solidFill>
              </a:rPr>
              <a:t>Campo Fraco          Campo Forte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4800" y="3048004"/>
            <a:ext cx="480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>
              <a:spcBef>
                <a:spcPct val="50000"/>
              </a:spcBef>
            </a:pPr>
            <a:r>
              <a:rPr lang="pt-BR" altLang="ja-JP" sz="2000">
                <a:solidFill>
                  <a:prstClr val="black"/>
                </a:solidFill>
              </a:rPr>
              <a:t>d</a:t>
            </a:r>
            <a:r>
              <a:rPr lang="pt-BR" altLang="ja-JP" sz="2000" baseline="30000">
                <a:solidFill>
                  <a:prstClr val="black"/>
                </a:solidFill>
              </a:rPr>
              <a:t>0	</a:t>
            </a:r>
            <a:r>
              <a:rPr lang="pt-BR" altLang="ja-JP" sz="2000">
                <a:solidFill>
                  <a:prstClr val="black"/>
                </a:solidFill>
              </a:rPr>
              <a:t>0		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2" y="3352801"/>
            <a:ext cx="504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d</a:t>
            </a:r>
            <a:r>
              <a:rPr lang="pt-BR" altLang="ja-JP" sz="2000" baseline="30000" dirty="0">
                <a:solidFill>
                  <a:prstClr val="black"/>
                </a:solidFill>
              </a:rPr>
              <a:t>1	</a:t>
            </a:r>
            <a:r>
              <a:rPr lang="pt-BR" altLang="ja-JP" sz="2000" dirty="0">
                <a:solidFill>
                  <a:prstClr val="black"/>
                </a:solidFill>
              </a:rPr>
              <a:t>-4 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endParaRPr lang="pt-BR" altLang="ja-JP" sz="2000" dirty="0">
              <a:solidFill>
                <a:prstClr val="black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3733800"/>
            <a:ext cx="13447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d</a:t>
            </a:r>
            <a:r>
              <a:rPr lang="pt-BR" altLang="ja-JP" sz="2000" baseline="30000" dirty="0">
                <a:solidFill>
                  <a:prstClr val="black"/>
                </a:solidFill>
              </a:rPr>
              <a:t>2	</a:t>
            </a:r>
            <a:r>
              <a:rPr lang="pt-BR" altLang="ja-JP" sz="2000" dirty="0">
                <a:solidFill>
                  <a:prstClr val="black"/>
                </a:solidFill>
              </a:rPr>
              <a:t>-8 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r>
              <a:rPr lang="pt-BR" altLang="ja-JP" sz="20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04800" y="4114800"/>
            <a:ext cx="15485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d</a:t>
            </a:r>
            <a:r>
              <a:rPr lang="pt-BR" altLang="ja-JP" sz="2000" baseline="30000" dirty="0">
                <a:solidFill>
                  <a:prstClr val="black"/>
                </a:solidFill>
              </a:rPr>
              <a:t>3</a:t>
            </a:r>
            <a:r>
              <a:rPr lang="pt-BR" altLang="ja-JP" sz="2000" dirty="0">
                <a:solidFill>
                  <a:prstClr val="black"/>
                </a:solidFill>
              </a:rPr>
              <a:t>   -12  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endParaRPr lang="pt-BR" altLang="ja-JP" sz="2000" dirty="0">
              <a:solidFill>
                <a:prstClr val="black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04800" y="4465638"/>
            <a:ext cx="14160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d</a:t>
            </a:r>
            <a:r>
              <a:rPr lang="pt-BR" altLang="ja-JP" sz="2000" baseline="30000" dirty="0">
                <a:solidFill>
                  <a:prstClr val="black"/>
                </a:solidFill>
              </a:rPr>
              <a:t>4	</a:t>
            </a:r>
            <a:r>
              <a:rPr lang="pt-BR" altLang="ja-JP" sz="2000" dirty="0">
                <a:solidFill>
                  <a:prstClr val="black"/>
                </a:solidFill>
              </a:rPr>
              <a:t>- 6 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endParaRPr lang="pt-BR" altLang="ja-JP" sz="2000" dirty="0">
              <a:solidFill>
                <a:prstClr val="black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801" y="4770439"/>
            <a:ext cx="10105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d</a:t>
            </a:r>
            <a:r>
              <a:rPr lang="pt-BR" altLang="ja-JP" sz="2000" baseline="30000" dirty="0">
                <a:solidFill>
                  <a:prstClr val="black"/>
                </a:solidFill>
              </a:rPr>
              <a:t>5	  </a:t>
            </a:r>
            <a:r>
              <a:rPr lang="pt-BR" altLang="ja-JP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04800" y="5151438"/>
            <a:ext cx="14160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d</a:t>
            </a:r>
            <a:r>
              <a:rPr lang="pt-BR" altLang="ja-JP" sz="2000" baseline="30000" dirty="0">
                <a:solidFill>
                  <a:prstClr val="black"/>
                </a:solidFill>
              </a:rPr>
              <a:t>6	</a:t>
            </a:r>
            <a:r>
              <a:rPr lang="pt-BR" altLang="ja-JP" sz="2000" dirty="0">
                <a:solidFill>
                  <a:prstClr val="black"/>
                </a:solidFill>
              </a:rPr>
              <a:t>- 4 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endParaRPr lang="pt-BR" altLang="ja-JP" sz="2000" dirty="0">
              <a:solidFill>
                <a:prstClr val="black"/>
              </a:solidFill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33504" y="5478918"/>
            <a:ext cx="13447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d</a:t>
            </a:r>
            <a:r>
              <a:rPr lang="pt-BR" altLang="ja-JP" sz="2000" baseline="30000" dirty="0">
                <a:solidFill>
                  <a:prstClr val="black"/>
                </a:solidFill>
              </a:rPr>
              <a:t>7	</a:t>
            </a:r>
            <a:r>
              <a:rPr lang="pt-BR" altLang="ja-JP" sz="2000" dirty="0">
                <a:solidFill>
                  <a:prstClr val="black"/>
                </a:solidFill>
              </a:rPr>
              <a:t>-8 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endParaRPr lang="pt-BR" altLang="ja-JP" sz="2000" dirty="0">
              <a:solidFill>
                <a:prstClr val="black"/>
              </a:solidFill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04800" y="5761038"/>
            <a:ext cx="15485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d</a:t>
            </a:r>
            <a:r>
              <a:rPr lang="pt-BR" altLang="ja-JP" sz="2000" baseline="30000" dirty="0">
                <a:solidFill>
                  <a:prstClr val="black"/>
                </a:solidFill>
              </a:rPr>
              <a:t>8</a:t>
            </a:r>
            <a:r>
              <a:rPr lang="pt-BR" altLang="ja-JP" sz="2000" dirty="0">
                <a:solidFill>
                  <a:prstClr val="black"/>
                </a:solidFill>
              </a:rPr>
              <a:t>    -12 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endParaRPr lang="pt-BR" altLang="ja-JP" sz="2000" dirty="0">
              <a:solidFill>
                <a:prstClr val="black"/>
              </a:solidFill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04800" y="6142038"/>
            <a:ext cx="13447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d</a:t>
            </a:r>
            <a:r>
              <a:rPr lang="pt-BR" altLang="ja-JP" sz="2000" baseline="30000" dirty="0">
                <a:solidFill>
                  <a:prstClr val="black"/>
                </a:solidFill>
              </a:rPr>
              <a:t>9	</a:t>
            </a:r>
            <a:r>
              <a:rPr lang="pt-BR" altLang="ja-JP" sz="2000" dirty="0">
                <a:solidFill>
                  <a:prstClr val="black"/>
                </a:solidFill>
              </a:rPr>
              <a:t>-6 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endParaRPr lang="pt-BR" altLang="ja-JP" sz="2000" dirty="0">
              <a:solidFill>
                <a:prstClr val="black"/>
              </a:solidFill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04800" y="6446839"/>
            <a:ext cx="1123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d</a:t>
            </a:r>
            <a:r>
              <a:rPr lang="pt-BR" altLang="ja-JP" sz="2000" baseline="30000" dirty="0">
                <a:solidFill>
                  <a:prstClr val="black"/>
                </a:solidFill>
              </a:rPr>
              <a:t>10    </a:t>
            </a:r>
            <a:r>
              <a:rPr lang="pt-BR" altLang="ja-JP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590802" y="4465638"/>
            <a:ext cx="14132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-16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r>
              <a:rPr lang="pt-BR" altLang="ja-JP" sz="2000" dirty="0">
                <a:solidFill>
                  <a:prstClr val="black"/>
                </a:solidFill>
              </a:rPr>
              <a:t> + </a:t>
            </a:r>
            <a:r>
              <a:rPr lang="pt-BR" altLang="ja-JP" sz="2000" dirty="0" err="1">
                <a:solidFill>
                  <a:prstClr val="black"/>
                </a:solidFill>
              </a:rPr>
              <a:t>P</a:t>
            </a:r>
            <a:endParaRPr lang="pt-BR" altLang="ja-JP" sz="2000" dirty="0">
              <a:solidFill>
                <a:prstClr val="black"/>
              </a:solidFill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590801" y="4770438"/>
            <a:ext cx="15558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-20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r>
              <a:rPr lang="pt-BR" altLang="ja-JP" sz="2000" dirty="0">
                <a:solidFill>
                  <a:prstClr val="black"/>
                </a:solidFill>
              </a:rPr>
              <a:t> + 2P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590801" y="5105400"/>
            <a:ext cx="15558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-24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r>
              <a:rPr lang="pt-BR" altLang="ja-JP" sz="2000" dirty="0">
                <a:solidFill>
                  <a:prstClr val="black"/>
                </a:solidFill>
              </a:rPr>
              <a:t> + 2P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590802" y="5486404"/>
            <a:ext cx="176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pt-BR" altLang="ja-JP" sz="2000" dirty="0">
                <a:solidFill>
                  <a:prstClr val="black"/>
                </a:solidFill>
              </a:rPr>
              <a:t>-18 </a:t>
            </a:r>
            <a:r>
              <a:rPr lang="pt-BR" altLang="ja-JP" sz="2000" dirty="0" err="1">
                <a:solidFill>
                  <a:prstClr val="black"/>
                </a:solidFill>
              </a:rPr>
              <a:t>Dq</a:t>
            </a:r>
            <a:r>
              <a:rPr lang="pt-BR" altLang="ja-JP" sz="2000" dirty="0">
                <a:solidFill>
                  <a:prstClr val="black"/>
                </a:solidFill>
              </a:rPr>
              <a:t> + </a:t>
            </a:r>
            <a:r>
              <a:rPr lang="pt-BR" altLang="ja-JP" sz="2000" dirty="0" err="1">
                <a:solidFill>
                  <a:prstClr val="black"/>
                </a:solidFill>
              </a:rPr>
              <a:t>P</a:t>
            </a:r>
            <a:endParaRPr lang="pt-BR" altLang="ja-JP" sz="2000" dirty="0">
              <a:solidFill>
                <a:prstClr val="black"/>
              </a:solidFill>
            </a:endParaRPr>
          </a:p>
        </p:txBody>
      </p:sp>
      <p:graphicFrame>
        <p:nvGraphicFramePr>
          <p:cNvPr id="17427" name="Object 2"/>
          <p:cNvGraphicFramePr>
            <a:graphicFrameLocks noChangeAspect="1"/>
          </p:cNvGraphicFramePr>
          <p:nvPr>
            <p:extLst/>
          </p:nvPr>
        </p:nvGraphicFramePr>
        <p:xfrm>
          <a:off x="4572002" y="1066800"/>
          <a:ext cx="4073525" cy="55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S ChemDraw Drawing" r:id="rId5" imgW="4076700" imgH="5549900" progId="">
                  <p:embed/>
                </p:oleObj>
              </mc:Choice>
              <mc:Fallback>
                <p:oleObj name="CS ChemDraw Drawing" r:id="rId5" imgW="4076700" imgH="55499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2" y="1066800"/>
                        <a:ext cx="4073525" cy="554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4800600" y="58674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5791200" y="38100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>
            <a:off x="6553200" y="58674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7620000" y="37338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8382000" y="58674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>
            <a:off x="4876800" y="3810000"/>
            <a:ext cx="1066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5943600" y="3886200"/>
            <a:ext cx="762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H="1">
            <a:off x="6705600" y="3810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7772400" y="3810000"/>
            <a:ext cx="685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5105400" y="51816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38" name="AutoShape 30"/>
          <p:cNvSpPr>
            <a:spLocks noChangeArrowheads="1"/>
          </p:cNvSpPr>
          <p:nvPr/>
        </p:nvSpPr>
        <p:spPr bwMode="auto">
          <a:xfrm>
            <a:off x="5486400" y="44196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6248400" y="48006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40" name="AutoShape 32"/>
          <p:cNvSpPr>
            <a:spLocks noChangeArrowheads="1"/>
          </p:cNvSpPr>
          <p:nvPr/>
        </p:nvSpPr>
        <p:spPr bwMode="auto">
          <a:xfrm>
            <a:off x="6934200" y="51816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41" name="AutoShape 33"/>
          <p:cNvSpPr>
            <a:spLocks noChangeArrowheads="1"/>
          </p:cNvSpPr>
          <p:nvPr/>
        </p:nvSpPr>
        <p:spPr bwMode="auto">
          <a:xfrm>
            <a:off x="7315200" y="44196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42" name="AutoShape 34"/>
          <p:cNvSpPr>
            <a:spLocks noChangeArrowheads="1"/>
          </p:cNvSpPr>
          <p:nvPr/>
        </p:nvSpPr>
        <p:spPr bwMode="auto">
          <a:xfrm>
            <a:off x="8001000" y="480060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flipV="1">
            <a:off x="5943600" y="1600200"/>
            <a:ext cx="1143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 flipH="1" flipV="1">
            <a:off x="7086600" y="1600200"/>
            <a:ext cx="685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45" name="AutoShape 37"/>
          <p:cNvSpPr>
            <a:spLocks noChangeArrowheads="1"/>
          </p:cNvSpPr>
          <p:nvPr/>
        </p:nvSpPr>
        <p:spPr bwMode="auto">
          <a:xfrm>
            <a:off x="6172200" y="3429000"/>
            <a:ext cx="228600" cy="228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46" name="AutoShape 38"/>
          <p:cNvSpPr>
            <a:spLocks noChangeArrowheads="1"/>
          </p:cNvSpPr>
          <p:nvPr/>
        </p:nvSpPr>
        <p:spPr bwMode="auto">
          <a:xfrm>
            <a:off x="6553200" y="2971800"/>
            <a:ext cx="228600" cy="228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47" name="AutoShape 39"/>
          <p:cNvSpPr>
            <a:spLocks noChangeArrowheads="1"/>
          </p:cNvSpPr>
          <p:nvPr/>
        </p:nvSpPr>
        <p:spPr bwMode="auto">
          <a:xfrm>
            <a:off x="7010400" y="2590800"/>
            <a:ext cx="228600" cy="228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48" name="AutoShape 40"/>
          <p:cNvSpPr>
            <a:spLocks noChangeArrowheads="1"/>
          </p:cNvSpPr>
          <p:nvPr/>
        </p:nvSpPr>
        <p:spPr bwMode="auto">
          <a:xfrm>
            <a:off x="7315200" y="3200400"/>
            <a:ext cx="228600" cy="228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V="1">
            <a:off x="1143000" y="1905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V="1">
            <a:off x="1600200" y="1905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V="1">
            <a:off x="2133600" y="1905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 flipV="1">
            <a:off x="1219200" y="99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 flipV="1">
            <a:off x="2743200" y="213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 flipV="1">
            <a:off x="3200400" y="213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 flipV="1">
            <a:off x="3581400" y="213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>
            <a:off x="2819400" y="213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58" name="Line 50"/>
          <p:cNvSpPr>
            <a:spLocks noChangeShapeType="1"/>
          </p:cNvSpPr>
          <p:nvPr/>
        </p:nvSpPr>
        <p:spPr bwMode="auto">
          <a:xfrm flipV="1">
            <a:off x="1905000" y="99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>
            <a:off x="3276600" y="213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>
            <a:off x="1219200" y="1905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61" name="Line 53"/>
          <p:cNvSpPr>
            <a:spLocks noChangeShapeType="1"/>
          </p:cNvSpPr>
          <p:nvPr/>
        </p:nvSpPr>
        <p:spPr bwMode="auto">
          <a:xfrm>
            <a:off x="3657600" y="213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62" name="Line 54"/>
          <p:cNvSpPr>
            <a:spLocks noChangeShapeType="1"/>
          </p:cNvSpPr>
          <p:nvPr/>
        </p:nvSpPr>
        <p:spPr bwMode="auto">
          <a:xfrm>
            <a:off x="1676400" y="1905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63" name="Line 55"/>
          <p:cNvSpPr>
            <a:spLocks noChangeShapeType="1"/>
          </p:cNvSpPr>
          <p:nvPr/>
        </p:nvSpPr>
        <p:spPr bwMode="auto">
          <a:xfrm flipV="1">
            <a:off x="2743200" y="685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>
            <a:off x="2209800" y="1905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65" name="Line 57"/>
          <p:cNvSpPr>
            <a:spLocks noChangeShapeType="1"/>
          </p:cNvSpPr>
          <p:nvPr/>
        </p:nvSpPr>
        <p:spPr bwMode="auto">
          <a:xfrm>
            <a:off x="1295400" y="99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66" name="Line 58"/>
          <p:cNvSpPr>
            <a:spLocks noChangeShapeType="1"/>
          </p:cNvSpPr>
          <p:nvPr/>
        </p:nvSpPr>
        <p:spPr bwMode="auto">
          <a:xfrm>
            <a:off x="1981200" y="99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467" name="Line 59"/>
          <p:cNvSpPr>
            <a:spLocks noChangeShapeType="1"/>
          </p:cNvSpPr>
          <p:nvPr/>
        </p:nvSpPr>
        <p:spPr bwMode="auto">
          <a:xfrm flipV="1">
            <a:off x="3352800" y="685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876800" y="6201163"/>
            <a:ext cx="3733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733042" y="6168213"/>
            <a:ext cx="39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047586" y="6172003"/>
            <a:ext cx="39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98898" y="6172003"/>
            <a:ext cx="39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726954" y="6162283"/>
            <a:ext cx="39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32314" y="6162283"/>
            <a:ext cx="39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60370" y="6152563"/>
            <a:ext cx="39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42474" y="6156353"/>
            <a:ext cx="39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6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51602" y="6133123"/>
            <a:ext cx="39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7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47218" y="6150423"/>
            <a:ext cx="39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961762" y="6154213"/>
            <a:ext cx="39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9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276304" y="6144493"/>
            <a:ext cx="4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rebuchet MS"/>
              </a:rPr>
              <a:t>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10</a:t>
            </a:r>
          </a:p>
        </p:txBody>
      </p:sp>
      <p:sp>
        <p:nvSpPr>
          <p:cNvPr id="76" name="AutoShape 31"/>
          <p:cNvSpPr>
            <a:spLocks noChangeArrowheads="1"/>
          </p:cNvSpPr>
          <p:nvPr/>
        </p:nvSpPr>
        <p:spPr bwMode="auto">
          <a:xfrm>
            <a:off x="1990725" y="2768850"/>
            <a:ext cx="2286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77" name="AutoShape 38"/>
          <p:cNvSpPr>
            <a:spLocks noChangeArrowheads="1"/>
          </p:cNvSpPr>
          <p:nvPr/>
        </p:nvSpPr>
        <p:spPr bwMode="auto">
          <a:xfrm>
            <a:off x="4187460" y="2768850"/>
            <a:ext cx="228600" cy="228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en-US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22810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utoUpdateAnimBg="0"/>
      <p:bldP spid="17417" grpId="0" autoUpdateAnimBg="0"/>
      <p:bldP spid="17418" grpId="0" autoUpdateAnimBg="0"/>
      <p:bldP spid="17419" grpId="0" autoUpdateAnimBg="0"/>
      <p:bldP spid="17420" grpId="0" autoUpdateAnimBg="0"/>
      <p:bldP spid="17421" grpId="0" autoUpdateAnimBg="0"/>
      <p:bldP spid="17422" grpId="0" autoUpdateAnimBg="0"/>
      <p:bldP spid="17423" grpId="0" autoUpdateAnimBg="0"/>
      <p:bldP spid="17424" grpId="0" autoUpdateAnimBg="0"/>
      <p:bldP spid="17425" grpId="0" autoUpdateAnimBg="0"/>
      <p:bldP spid="17426" grpId="0" autoUpdateAnimBg="0"/>
      <p:bldP spid="17450" grpId="0" animBg="1"/>
      <p:bldP spid="17451" grpId="0" animBg="1"/>
      <p:bldP spid="17452" grpId="0" animBg="1"/>
      <p:bldP spid="17453" grpId="0" animBg="1"/>
      <p:bldP spid="17454" grpId="0" animBg="1"/>
      <p:bldP spid="17455" grpId="0" animBg="1"/>
      <p:bldP spid="17456" grpId="0" animBg="1"/>
      <p:bldP spid="17457" grpId="0" animBg="1"/>
      <p:bldP spid="17458" grpId="0" animBg="1"/>
      <p:bldP spid="17459" grpId="0" animBg="1"/>
      <p:bldP spid="17460" grpId="0" animBg="1"/>
      <p:bldP spid="17461" grpId="0" animBg="1"/>
      <p:bldP spid="17462" grpId="0" animBg="1"/>
      <p:bldP spid="17463" grpId="0" animBg="1"/>
      <p:bldP spid="17464" grpId="0" animBg="1"/>
      <p:bldP spid="17465" grpId="0" animBg="1"/>
      <p:bldP spid="17466" grpId="0" animBg="1"/>
      <p:bldP spid="174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6E10-0C08-B846-99E9-62741C214B10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2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814" y="480493"/>
            <a:ext cx="849882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Wingdings" charset="2"/>
              <a:buChar char="²"/>
            </a:pPr>
            <a:r>
              <a:rPr lang="en-US" dirty="0">
                <a:solidFill>
                  <a:prstClr val="black"/>
                </a:solidFill>
                <a:latin typeface="Trebuchet MS"/>
              </a:rPr>
              <a:t>No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caso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da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situação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do campo forte,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além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da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contabilização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das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energias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dos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elétrons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nos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orbitais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</a:t>
            </a:r>
            <a:r>
              <a:rPr lang="en-US" baseline="-25000" dirty="0" err="1">
                <a:solidFill>
                  <a:prstClr val="black"/>
                </a:solidFill>
                <a:latin typeface="Trebuchet MS"/>
              </a:rPr>
              <a:t>g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e t</a:t>
            </a:r>
            <a:r>
              <a:rPr lang="en-US" baseline="-25000" dirty="0">
                <a:solidFill>
                  <a:prstClr val="black"/>
                </a:solidFill>
                <a:latin typeface="Trebuchet MS"/>
              </a:rPr>
              <a:t>2g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é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necessário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subtrair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energia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adicional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de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emparelhamento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envolvida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em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relação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à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configuração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do íon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livre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. </a:t>
            </a:r>
          </a:p>
          <a:p>
            <a:pPr marL="285750" indent="-285750" defTabSz="457200">
              <a:buFont typeface="Wingdings" charset="2"/>
              <a:buChar char="²"/>
            </a:pPr>
            <a:endParaRPr lang="en-US" dirty="0">
              <a:solidFill>
                <a:prstClr val="black"/>
              </a:solidFill>
              <a:latin typeface="Trebuchet MS"/>
            </a:endParaRPr>
          </a:p>
          <a:p>
            <a:pPr marL="285750" indent="-285750" defTabSz="457200">
              <a:buFont typeface="Wingdings" charset="2"/>
              <a:buChar char="²"/>
            </a:pPr>
            <a:r>
              <a:rPr lang="en-US" dirty="0" err="1">
                <a:solidFill>
                  <a:prstClr val="black"/>
                </a:solidFill>
                <a:latin typeface="Trebuchet MS"/>
              </a:rPr>
              <a:t>Por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exemplo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na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configuração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6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já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existem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elétrons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emparelhados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antes da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aplicação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do campo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octaédrico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.</a:t>
            </a:r>
          </a:p>
          <a:p>
            <a:pPr marL="285750" indent="-285750" defTabSz="457200">
              <a:buFont typeface="Wingdings" charset="2"/>
              <a:buChar char="²"/>
            </a:pPr>
            <a:endParaRPr lang="en-US" dirty="0">
              <a:solidFill>
                <a:prstClr val="black"/>
              </a:solidFill>
              <a:latin typeface="Trebuchet MS"/>
            </a:endParaRPr>
          </a:p>
          <a:p>
            <a:pPr marL="285750" indent="-285750" defTabSz="457200">
              <a:buFont typeface="Wingdings" charset="2"/>
              <a:buChar char="²"/>
            </a:pP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Apenas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as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configurações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4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, 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5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, 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6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e 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7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apresentam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configurações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distintas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em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campo forte e campo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fraco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.</a:t>
            </a:r>
          </a:p>
          <a:p>
            <a:pPr marL="285750" indent="-285750" defTabSz="457200">
              <a:buFont typeface="Wingdings" charset="2"/>
              <a:buChar char="²"/>
            </a:pPr>
            <a:endParaRPr lang="en-US" dirty="0">
              <a:solidFill>
                <a:prstClr val="black"/>
              </a:solidFill>
              <a:latin typeface="Trebuchet MS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019801" y="3429003"/>
            <a:ext cx="2895626" cy="3299745"/>
            <a:chOff x="4572000" y="1066800"/>
            <a:chExt cx="4430600" cy="5748633"/>
          </a:xfrm>
        </p:grpSpPr>
        <p:graphicFrame>
          <p:nvGraphicFramePr>
            <p:cNvPr id="5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4572000" y="1066800"/>
            <a:ext cx="4073524" cy="554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" name="CS ChemDraw Drawing" r:id="rId3" imgW="4076700" imgH="5549900" progId="">
                    <p:embed/>
                  </p:oleObj>
                </mc:Choice>
                <mc:Fallback>
                  <p:oleObj name="CS ChemDraw Drawing" r:id="rId3" imgW="4076700" imgH="55499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1066800"/>
                          <a:ext cx="4073524" cy="554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AutoShape 20"/>
            <p:cNvSpPr>
              <a:spLocks noChangeArrowheads="1"/>
            </p:cNvSpPr>
            <p:nvPr/>
          </p:nvSpPr>
          <p:spPr bwMode="auto">
            <a:xfrm>
              <a:off x="4800600" y="58674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5791200" y="38100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>
              <a:off x="6553200" y="58674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auto">
            <a:xfrm>
              <a:off x="7620000" y="37338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0" name="AutoShape 24"/>
            <p:cNvSpPr>
              <a:spLocks noChangeArrowheads="1"/>
            </p:cNvSpPr>
            <p:nvPr/>
          </p:nvSpPr>
          <p:spPr bwMode="auto">
            <a:xfrm>
              <a:off x="8382000" y="58674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 flipH="1">
              <a:off x="4876800" y="3810000"/>
              <a:ext cx="1066800" cy="213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>
              <a:off x="5943600" y="3886200"/>
              <a:ext cx="76200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 flipH="1">
              <a:off x="6705600" y="3810000"/>
              <a:ext cx="106680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7772400" y="3810000"/>
              <a:ext cx="68580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5" name="AutoShape 29"/>
            <p:cNvSpPr>
              <a:spLocks noChangeArrowheads="1"/>
            </p:cNvSpPr>
            <p:nvPr/>
          </p:nvSpPr>
          <p:spPr bwMode="auto">
            <a:xfrm>
              <a:off x="5105400" y="51816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6" name="AutoShape 30"/>
            <p:cNvSpPr>
              <a:spLocks noChangeArrowheads="1"/>
            </p:cNvSpPr>
            <p:nvPr/>
          </p:nvSpPr>
          <p:spPr bwMode="auto">
            <a:xfrm>
              <a:off x="5486400" y="44196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7" name="AutoShape 31"/>
            <p:cNvSpPr>
              <a:spLocks noChangeArrowheads="1"/>
            </p:cNvSpPr>
            <p:nvPr/>
          </p:nvSpPr>
          <p:spPr bwMode="auto">
            <a:xfrm>
              <a:off x="6248400" y="48006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8" name="AutoShape 32"/>
            <p:cNvSpPr>
              <a:spLocks noChangeArrowheads="1"/>
            </p:cNvSpPr>
            <p:nvPr/>
          </p:nvSpPr>
          <p:spPr bwMode="auto">
            <a:xfrm>
              <a:off x="6934200" y="51816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9" name="AutoShape 33"/>
            <p:cNvSpPr>
              <a:spLocks noChangeArrowheads="1"/>
            </p:cNvSpPr>
            <p:nvPr/>
          </p:nvSpPr>
          <p:spPr bwMode="auto">
            <a:xfrm>
              <a:off x="7315200" y="44196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0" name="AutoShape 34"/>
            <p:cNvSpPr>
              <a:spLocks noChangeArrowheads="1"/>
            </p:cNvSpPr>
            <p:nvPr/>
          </p:nvSpPr>
          <p:spPr bwMode="auto">
            <a:xfrm>
              <a:off x="8001000" y="4800600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V="1">
              <a:off x="5943600" y="1600200"/>
              <a:ext cx="114300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 flipH="1" flipV="1">
              <a:off x="7086600" y="1600200"/>
              <a:ext cx="68580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3" name="AutoShape 37"/>
            <p:cNvSpPr>
              <a:spLocks noChangeArrowheads="1"/>
            </p:cNvSpPr>
            <p:nvPr/>
          </p:nvSpPr>
          <p:spPr bwMode="auto">
            <a:xfrm>
              <a:off x="6172200" y="3429000"/>
              <a:ext cx="228600" cy="22860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4" name="AutoShape 38"/>
            <p:cNvSpPr>
              <a:spLocks noChangeArrowheads="1"/>
            </p:cNvSpPr>
            <p:nvPr/>
          </p:nvSpPr>
          <p:spPr bwMode="auto">
            <a:xfrm>
              <a:off x="6553200" y="2971800"/>
              <a:ext cx="228600" cy="22860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5" name="AutoShape 39"/>
            <p:cNvSpPr>
              <a:spLocks noChangeArrowheads="1"/>
            </p:cNvSpPr>
            <p:nvPr/>
          </p:nvSpPr>
          <p:spPr bwMode="auto">
            <a:xfrm>
              <a:off x="7010400" y="2590800"/>
              <a:ext cx="228600" cy="22860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6" name="AutoShape 40"/>
            <p:cNvSpPr>
              <a:spLocks noChangeArrowheads="1"/>
            </p:cNvSpPr>
            <p:nvPr/>
          </p:nvSpPr>
          <p:spPr bwMode="auto">
            <a:xfrm>
              <a:off x="7315200" y="3200400"/>
              <a:ext cx="228600" cy="22860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/>
              <a:endParaRPr lang="en-US">
                <a:solidFill>
                  <a:prstClr val="black"/>
                </a:solidFill>
                <a:latin typeface="Trebuchet MS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76800" y="6201163"/>
              <a:ext cx="3733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733040" y="6168214"/>
              <a:ext cx="602815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0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47584" y="6172003"/>
              <a:ext cx="602815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98896" y="6172003"/>
              <a:ext cx="602815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2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26951" y="6162284"/>
              <a:ext cx="602815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32311" y="6162284"/>
              <a:ext cx="602815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4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60368" y="6152563"/>
              <a:ext cx="602815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5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42472" y="6156354"/>
              <a:ext cx="602815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51600" y="6133124"/>
              <a:ext cx="602815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7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647217" y="6150423"/>
              <a:ext cx="602815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8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61760" y="6154212"/>
              <a:ext cx="602815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9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276304" y="6144493"/>
              <a:ext cx="726296" cy="643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Trebuchet MS"/>
                </a:rPr>
                <a:t>d</a:t>
              </a:r>
              <a:r>
                <a:rPr lang="en-US" baseline="30000" dirty="0">
                  <a:solidFill>
                    <a:prstClr val="black"/>
                  </a:solidFill>
                  <a:latin typeface="Trebuchet MS"/>
                </a:rPr>
                <a:t>10</a:t>
              </a: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4904726" y="4303784"/>
            <a:ext cx="1862085" cy="7435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2" idx="0"/>
          </p:cNvCxnSpPr>
          <p:nvPr/>
        </p:nvCxnSpPr>
        <p:spPr>
          <a:xfrm>
            <a:off x="4904726" y="4303788"/>
            <a:ext cx="3206703" cy="6998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42792" y="3988492"/>
            <a:ext cx="287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  <a:latin typeface="Trebuchet MS"/>
              </a:rPr>
              <a:t>Íons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3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e 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8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mais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estáveis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. 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377772" y="4357828"/>
            <a:ext cx="3185849" cy="112691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4377772" y="4576521"/>
            <a:ext cx="2936846" cy="90822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564065" y="5137959"/>
            <a:ext cx="2867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/>
            <a:r>
              <a:rPr lang="en-US" dirty="0" err="1">
                <a:solidFill>
                  <a:prstClr val="black"/>
                </a:solidFill>
                <a:latin typeface="Trebuchet MS"/>
              </a:rPr>
              <a:t>Íons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5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e d</a:t>
            </a:r>
            <a:r>
              <a:rPr lang="en-US" baseline="30000" dirty="0">
                <a:solidFill>
                  <a:prstClr val="black"/>
                </a:solidFill>
                <a:latin typeface="Trebuchet MS"/>
              </a:rPr>
              <a:t>6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mais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estáveis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em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/>
              </a:rPr>
              <a:t>situação</a:t>
            </a:r>
            <a:r>
              <a:rPr lang="en-US" dirty="0">
                <a:solidFill>
                  <a:prstClr val="black"/>
                </a:solidFill>
                <a:latin typeface="Trebuchet MS"/>
              </a:rPr>
              <a:t> de campo forte.</a:t>
            </a:r>
          </a:p>
        </p:txBody>
      </p:sp>
    </p:spTree>
    <p:extLst>
      <p:ext uri="{BB962C8B-B14F-4D97-AF65-F5344CB8AC3E}">
        <p14:creationId xmlns:p14="http://schemas.microsoft.com/office/powerpoint/2010/main" val="43742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</Words>
  <Application>Microsoft Macintosh PowerPoint</Application>
  <PresentationFormat>On-screen Show (4:3)</PresentationFormat>
  <Paragraphs>48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CS ChemDraw Drawing</vt:lpstr>
      <vt:lpstr>PowerPoint Presentation</vt:lpstr>
      <vt:lpstr>PowerPoint Presentation</vt:lpstr>
    </vt:vector>
  </TitlesOfParts>
  <Company>USP-UBC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Vitor Zamarion</dc:creator>
  <cp:lastModifiedBy>Vitor Zamarion</cp:lastModifiedBy>
  <cp:revision>1</cp:revision>
  <dcterms:created xsi:type="dcterms:W3CDTF">2017-06-12T02:06:40Z</dcterms:created>
  <dcterms:modified xsi:type="dcterms:W3CDTF">2017-06-12T02:08:00Z</dcterms:modified>
</cp:coreProperties>
</file>