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2" r:id="rId3"/>
    <p:sldId id="264" r:id="rId4"/>
    <p:sldId id="260" r:id="rId5"/>
    <p:sldId id="258" r:id="rId6"/>
    <p:sldId id="268" r:id="rId7"/>
    <p:sldId id="270" r:id="rId8"/>
    <p:sldId id="26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4/4/2016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4/4/2016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4/4/2016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4/4/2016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4/4/2016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4/4/2016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8E36636D-D922-432D-A958-524484B5923D}" type="datetimeFigureOut">
              <a:rPr lang="en-US" dirty="0"/>
              <a:pPr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DF28FB93-0A08-4E7D-8E63-9EFA29F1E093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2" r:id="rId10"/>
    <p:sldLayoutId id="2147483853" r:id="rId11"/>
    <p:sldLayoutId id="2147483854" r:id="rId12"/>
    <p:sldLayoutId id="2147483855" r:id="rId13"/>
    <p:sldLayoutId id="2147483858" r:id="rId14"/>
    <p:sldLayoutId id="2147483859" r:id="rId15"/>
    <p:sldLayoutId id="2147483850" r:id="rId16"/>
    <p:sldLayoutId id="214748385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effectLst/>
              </a:rPr>
              <a:t>Harold </a:t>
            </a:r>
            <a:r>
              <a:rPr lang="pt-BR" dirty="0" err="1" smtClean="0">
                <a:effectLst/>
              </a:rPr>
              <a:t>Blumer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2222912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3500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Nota biográfica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effectLst/>
              </a:rPr>
              <a:t>Harold </a:t>
            </a:r>
            <a:r>
              <a:rPr lang="pt-BR" dirty="0" err="1" smtClean="0">
                <a:effectLst/>
              </a:rPr>
              <a:t>Blumer</a:t>
            </a:r>
            <a:r>
              <a:rPr lang="pt-BR" dirty="0" smtClean="0">
                <a:effectLst/>
              </a:rPr>
              <a:t> (1900-1987)</a:t>
            </a:r>
          </a:p>
          <a:p>
            <a:r>
              <a:rPr lang="pt-BR" dirty="0">
                <a:effectLst/>
              </a:rPr>
              <a:t>Frequentou a Universidade de Missouri de 1918 a 1922. </a:t>
            </a:r>
            <a:r>
              <a:rPr lang="pt-BR" dirty="0" smtClean="0">
                <a:effectLst/>
              </a:rPr>
              <a:t>Mestrado </a:t>
            </a:r>
            <a:r>
              <a:rPr lang="pt-BR" dirty="0">
                <a:effectLst/>
              </a:rPr>
              <a:t>em Sociologia e doutorado em Psicologia </a:t>
            </a:r>
            <a:r>
              <a:rPr lang="pt-BR" dirty="0" smtClean="0">
                <a:effectLst/>
              </a:rPr>
              <a:t>Social. Foi </a:t>
            </a:r>
            <a:r>
              <a:rPr lang="pt-BR" dirty="0">
                <a:effectLst/>
              </a:rPr>
              <a:t>jogador de futebol </a:t>
            </a:r>
            <a:r>
              <a:rPr lang="pt-BR" dirty="0" smtClean="0">
                <a:effectLst/>
              </a:rPr>
              <a:t>profissional! Em </a:t>
            </a:r>
            <a:r>
              <a:rPr lang="pt-BR" dirty="0">
                <a:effectLst/>
              </a:rPr>
              <a:t>1925, transferiu-se para a Universidade de Chicago </a:t>
            </a:r>
            <a:r>
              <a:rPr lang="pt-BR" dirty="0" smtClean="0">
                <a:effectLst/>
              </a:rPr>
              <a:t>onde foi discípulo de George </a:t>
            </a:r>
            <a:r>
              <a:rPr lang="pt-BR" dirty="0">
                <a:effectLst/>
              </a:rPr>
              <a:t>Herbert </a:t>
            </a:r>
            <a:r>
              <a:rPr lang="pt-BR" dirty="0" err="1" smtClean="0">
                <a:effectLst/>
              </a:rPr>
              <a:t>Mead</a:t>
            </a:r>
            <a:r>
              <a:rPr lang="pt-BR" dirty="0" smtClean="0">
                <a:effectLst/>
              </a:rPr>
              <a:t>. </a:t>
            </a:r>
            <a:r>
              <a:rPr lang="pt-BR" dirty="0">
                <a:effectLst/>
              </a:rPr>
              <a:t>Quando </a:t>
            </a:r>
            <a:r>
              <a:rPr lang="pt-BR" dirty="0" err="1">
                <a:effectLst/>
              </a:rPr>
              <a:t>Mead</a:t>
            </a:r>
            <a:r>
              <a:rPr lang="pt-BR" dirty="0">
                <a:effectLst/>
              </a:rPr>
              <a:t> </a:t>
            </a:r>
            <a:r>
              <a:rPr lang="pt-BR" dirty="0" smtClean="0">
                <a:effectLst/>
              </a:rPr>
              <a:t>deixou </a:t>
            </a:r>
            <a:r>
              <a:rPr lang="pt-BR" dirty="0">
                <a:effectLst/>
              </a:rPr>
              <a:t>o curso de Psicologia Social que ministrava na Universidade de Chicago, </a:t>
            </a:r>
            <a:r>
              <a:rPr lang="pt-BR" dirty="0" err="1" smtClean="0">
                <a:effectLst/>
              </a:rPr>
              <a:t>Blumer</a:t>
            </a:r>
            <a:r>
              <a:rPr lang="pt-BR" dirty="0" smtClean="0">
                <a:effectLst/>
              </a:rPr>
              <a:t>, com 27 anos, assumiu </a:t>
            </a:r>
            <a:r>
              <a:rPr lang="pt-BR" dirty="0">
                <a:effectLst/>
              </a:rPr>
              <a:t>a disciplina e continuou o trabalho de </a:t>
            </a:r>
            <a:r>
              <a:rPr lang="pt-BR" dirty="0" err="1">
                <a:effectLst/>
              </a:rPr>
              <a:t>Mead</a:t>
            </a:r>
            <a:r>
              <a:rPr lang="pt-BR" dirty="0">
                <a:effectLst/>
              </a:rPr>
              <a:t>.</a:t>
            </a:r>
          </a:p>
          <a:p>
            <a:r>
              <a:rPr lang="pt-BR" dirty="0" smtClean="0">
                <a:effectLst/>
              </a:rPr>
              <a:t>Licenciou-se </a:t>
            </a:r>
            <a:r>
              <a:rPr lang="pt-BR" dirty="0">
                <a:effectLst/>
              </a:rPr>
              <a:t>para servir no exército durante a Segunda Guerra Mundial. Estudou como bolsista em várias universidades. Realizou estudos sobre a moda em </a:t>
            </a:r>
            <a:r>
              <a:rPr lang="pt-BR" dirty="0" smtClean="0">
                <a:effectLst/>
              </a:rPr>
              <a:t>Paris</a:t>
            </a:r>
            <a:r>
              <a:rPr lang="pt-BR" dirty="0">
                <a:effectLst/>
              </a:rPr>
              <a:t> </a:t>
            </a:r>
            <a:r>
              <a:rPr lang="pt-BR" dirty="0" smtClean="0">
                <a:effectLst/>
              </a:rPr>
              <a:t>e cinema (</a:t>
            </a:r>
            <a:r>
              <a:rPr lang="pt-BR" dirty="0">
                <a:effectLst/>
              </a:rPr>
              <a:t> vivências estéticas equivalem a </a:t>
            </a:r>
            <a:r>
              <a:rPr lang="pt-BR" dirty="0" smtClean="0">
                <a:effectLst/>
              </a:rPr>
              <a:t>experiências).</a:t>
            </a:r>
            <a:endParaRPr lang="pt-BR" dirty="0">
              <a:effectLst/>
            </a:endParaRPr>
          </a:p>
          <a:p>
            <a:r>
              <a:rPr lang="pt-BR" dirty="0" err="1">
                <a:effectLst/>
              </a:rPr>
              <a:t>Blumer</a:t>
            </a:r>
            <a:r>
              <a:rPr lang="pt-BR" dirty="0">
                <a:effectLst/>
              </a:rPr>
              <a:t> </a:t>
            </a:r>
            <a:r>
              <a:rPr lang="pt-BR" dirty="0" smtClean="0">
                <a:effectLst/>
              </a:rPr>
              <a:t>foi contratado pelo </a:t>
            </a:r>
            <a:r>
              <a:rPr lang="pt-BR" dirty="0" err="1" smtClean="0">
                <a:effectLst/>
              </a:rPr>
              <a:t>Depto</a:t>
            </a:r>
            <a:r>
              <a:rPr lang="pt-BR" dirty="0" smtClean="0">
                <a:effectLst/>
              </a:rPr>
              <a:t> </a:t>
            </a:r>
            <a:r>
              <a:rPr lang="pt-BR" dirty="0">
                <a:effectLst/>
              </a:rPr>
              <a:t>de Sociologia da Universidade </a:t>
            </a:r>
            <a:r>
              <a:rPr lang="pt-BR">
                <a:effectLst/>
              </a:rPr>
              <a:t>de </a:t>
            </a:r>
            <a:r>
              <a:rPr lang="pt-BR" smtClean="0">
                <a:effectLst/>
              </a:rPr>
              <a:t>Califórnia (Berkeley), </a:t>
            </a:r>
            <a:r>
              <a:rPr lang="pt-BR" dirty="0">
                <a:effectLst/>
              </a:rPr>
              <a:t>em 1952. F</a:t>
            </a:r>
            <a:r>
              <a:rPr lang="pt-BR" dirty="0" smtClean="0">
                <a:effectLst/>
              </a:rPr>
              <a:t>oi </a:t>
            </a:r>
            <a:r>
              <a:rPr lang="pt-BR" dirty="0">
                <a:effectLst/>
              </a:rPr>
              <a:t>secretário de finanças e </a:t>
            </a:r>
            <a:r>
              <a:rPr lang="pt-BR" dirty="0" smtClean="0">
                <a:effectLst/>
              </a:rPr>
              <a:t>presidente </a:t>
            </a:r>
            <a:r>
              <a:rPr lang="pt-BR" dirty="0">
                <a:effectLst/>
              </a:rPr>
              <a:t>da Associação Americana de Sociologia.</a:t>
            </a:r>
            <a:endParaRPr lang="pt-BR" dirty="0" smtClean="0">
              <a:effectLst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2963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Interacionismo</a:t>
            </a:r>
            <a:r>
              <a:rPr lang="pt-BR" dirty="0" smtClean="0"/>
              <a:t> simbólico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effectLst/>
              </a:rPr>
              <a:t>Influências: </a:t>
            </a:r>
            <a:r>
              <a:rPr lang="pt-BR" dirty="0" err="1" smtClean="0">
                <a:effectLst/>
              </a:rPr>
              <a:t>Simmel</a:t>
            </a:r>
            <a:r>
              <a:rPr lang="pt-BR" dirty="0">
                <a:effectLst/>
              </a:rPr>
              <a:t>,</a:t>
            </a:r>
            <a:r>
              <a:rPr lang="pt-BR" dirty="0" smtClean="0">
                <a:effectLst/>
              </a:rPr>
              <a:t> Escola </a:t>
            </a:r>
            <a:r>
              <a:rPr lang="pt-BR" dirty="0">
                <a:effectLst/>
              </a:rPr>
              <a:t>de </a:t>
            </a:r>
            <a:r>
              <a:rPr lang="pt-BR" dirty="0">
                <a:effectLst/>
              </a:rPr>
              <a:t>C</a:t>
            </a:r>
            <a:r>
              <a:rPr lang="pt-BR" dirty="0" smtClean="0">
                <a:effectLst/>
              </a:rPr>
              <a:t>hicago e os </a:t>
            </a:r>
            <a:r>
              <a:rPr lang="pt-BR" dirty="0" err="1" smtClean="0">
                <a:effectLst/>
              </a:rPr>
              <a:t>Pragmatistas</a:t>
            </a:r>
            <a:r>
              <a:rPr lang="pt-BR" dirty="0" smtClean="0">
                <a:effectLst/>
              </a:rPr>
              <a:t> = Charles </a:t>
            </a:r>
            <a:r>
              <a:rPr lang="pt-BR" dirty="0" err="1">
                <a:effectLst/>
              </a:rPr>
              <a:t>C</a:t>
            </a:r>
            <a:r>
              <a:rPr lang="pt-BR" dirty="0" err="1" smtClean="0">
                <a:effectLst/>
              </a:rPr>
              <a:t>ooley</a:t>
            </a:r>
            <a:r>
              <a:rPr lang="pt-BR" dirty="0">
                <a:effectLst/>
              </a:rPr>
              <a:t>, John Dewey, William Thomas e, sobretudo, </a:t>
            </a:r>
            <a:r>
              <a:rPr lang="pt-BR" b="1" dirty="0">
                <a:effectLst/>
              </a:rPr>
              <a:t>George </a:t>
            </a:r>
            <a:r>
              <a:rPr lang="pt-BR" b="1" dirty="0" err="1" smtClean="0">
                <a:effectLst/>
              </a:rPr>
              <a:t>Mead</a:t>
            </a:r>
            <a:r>
              <a:rPr lang="pt-BR" dirty="0" smtClean="0">
                <a:effectLst/>
              </a:rPr>
              <a:t>.</a:t>
            </a:r>
          </a:p>
          <a:p>
            <a:endParaRPr lang="pt-BR" dirty="0" smtClean="0">
              <a:effectLst/>
            </a:endParaRPr>
          </a:p>
          <a:p>
            <a:endParaRPr lang="pt-BR" dirty="0">
              <a:effectLst/>
            </a:endParaRPr>
          </a:p>
          <a:p>
            <a:pPr marL="36900" indent="0">
              <a:buNone/>
            </a:pPr>
            <a:r>
              <a:rPr lang="pt-BR" dirty="0" smtClean="0">
                <a:effectLst/>
              </a:rPr>
              <a:t>									SELF</a:t>
            </a:r>
          </a:p>
          <a:p>
            <a:endParaRPr lang="pt-BR" dirty="0" smtClean="0">
              <a:effectLst/>
            </a:endParaRPr>
          </a:p>
          <a:p>
            <a:endParaRPr lang="pt-BR" dirty="0" smtClean="0"/>
          </a:p>
          <a:p>
            <a:pPr marL="2173200" lvl="6" indent="0">
              <a:buNone/>
            </a:pPr>
            <a:r>
              <a:rPr lang="pt-BR" dirty="0" smtClean="0"/>
              <a:t>       EU							          MIM</a:t>
            </a:r>
            <a:endParaRPr lang="pt-BR" dirty="0"/>
          </a:p>
        </p:txBody>
      </p:sp>
      <p:sp>
        <p:nvSpPr>
          <p:cNvPr id="4" name="Seta para baixo 3"/>
          <p:cNvSpPr/>
          <p:nvPr/>
        </p:nvSpPr>
        <p:spPr>
          <a:xfrm>
            <a:off x="5173363" y="247135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eta para baixo 4"/>
          <p:cNvSpPr/>
          <p:nvPr/>
        </p:nvSpPr>
        <p:spPr>
          <a:xfrm>
            <a:off x="3426941" y="3888260"/>
            <a:ext cx="436605" cy="5482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baixo 5"/>
          <p:cNvSpPr/>
          <p:nvPr/>
        </p:nvSpPr>
        <p:spPr>
          <a:xfrm>
            <a:off x="7347249" y="3888260"/>
            <a:ext cx="436605" cy="5482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0373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err="1"/>
              <a:t>Interacionismo</a:t>
            </a:r>
            <a:r>
              <a:rPr lang="pt-BR" dirty="0"/>
              <a:t> simbólico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732745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>
                <a:effectLst/>
              </a:rPr>
              <a:t>A capacidade </a:t>
            </a:r>
            <a:r>
              <a:rPr lang="pt-BR" dirty="0">
                <a:effectLst/>
              </a:rPr>
              <a:t>de refletir sobre si </a:t>
            </a:r>
            <a:r>
              <a:rPr lang="pt-BR" dirty="0" smtClean="0">
                <a:effectLst/>
              </a:rPr>
              <a:t>mesmo: </a:t>
            </a:r>
          </a:p>
          <a:p>
            <a:pPr>
              <a:buFontTx/>
              <a:buChar char="-"/>
            </a:pPr>
            <a:r>
              <a:rPr lang="pt-BR" dirty="0" smtClean="0">
                <a:effectLst/>
              </a:rPr>
              <a:t>permite </a:t>
            </a:r>
            <a:r>
              <a:rPr lang="pt-BR" dirty="0">
                <a:effectLst/>
              </a:rPr>
              <a:t>o processo de se perceber e/ou sentir-se no papel do outro, </a:t>
            </a:r>
            <a:endParaRPr lang="pt-BR" dirty="0" smtClean="0">
              <a:effectLst/>
            </a:endParaRPr>
          </a:p>
          <a:p>
            <a:pPr>
              <a:buFontTx/>
              <a:buChar char="-"/>
            </a:pPr>
            <a:r>
              <a:rPr lang="pt-BR" dirty="0" smtClean="0">
                <a:effectLst/>
              </a:rPr>
              <a:t>habilita </a:t>
            </a:r>
            <a:r>
              <a:rPr lang="pt-BR" dirty="0">
                <a:effectLst/>
              </a:rPr>
              <a:t>ao ser humano desenvolver o sentido de </a:t>
            </a:r>
            <a:r>
              <a:rPr lang="pt-BR" b="1" i="1" dirty="0" smtClean="0">
                <a:solidFill>
                  <a:srgbClr val="FF0000"/>
                </a:solidFill>
                <a:effectLst/>
              </a:rPr>
              <a:t>self</a:t>
            </a:r>
            <a:r>
              <a:rPr lang="pt-BR" dirty="0" smtClean="0">
                <a:effectLst/>
              </a:rPr>
              <a:t> </a:t>
            </a:r>
          </a:p>
          <a:p>
            <a:pPr>
              <a:buFontTx/>
              <a:buChar char="-"/>
            </a:pPr>
            <a:endParaRPr lang="pt-BR" dirty="0" smtClean="0">
              <a:effectLst/>
            </a:endParaRPr>
          </a:p>
          <a:p>
            <a:pPr marL="36900" indent="0">
              <a:buNone/>
            </a:pPr>
            <a:r>
              <a:rPr lang="pt-BR" dirty="0">
                <a:effectLst/>
              </a:rPr>
              <a:t>s</a:t>
            </a:r>
            <a:r>
              <a:rPr lang="pt-BR" dirty="0" smtClean="0">
                <a:effectLst/>
              </a:rPr>
              <a:t>ó pode ser </a:t>
            </a:r>
            <a:r>
              <a:rPr lang="pt-BR" dirty="0">
                <a:effectLst/>
              </a:rPr>
              <a:t>entendido de forma situada na interação com o mundo </a:t>
            </a:r>
            <a:r>
              <a:rPr lang="pt-BR" dirty="0" smtClean="0">
                <a:effectLst/>
              </a:rPr>
              <a:t>social; é </a:t>
            </a:r>
            <a:r>
              <a:rPr lang="pt-BR" dirty="0">
                <a:effectLst/>
              </a:rPr>
              <a:t>continuamente desenvolvido através da interação com outros seres </a:t>
            </a:r>
            <a:r>
              <a:rPr lang="pt-BR" dirty="0" smtClean="0">
                <a:effectLst/>
              </a:rPr>
              <a:t>humanos = natureza </a:t>
            </a:r>
            <a:r>
              <a:rPr lang="pt-BR" dirty="0">
                <a:effectLst/>
              </a:rPr>
              <a:t>do </a:t>
            </a:r>
            <a:r>
              <a:rPr lang="pt-BR" i="1" dirty="0" smtClean="0">
                <a:effectLst/>
              </a:rPr>
              <a:t>self</a:t>
            </a:r>
            <a:r>
              <a:rPr lang="pt-BR" dirty="0" smtClean="0">
                <a:effectLst/>
              </a:rPr>
              <a:t> </a:t>
            </a:r>
            <a:r>
              <a:rPr lang="pt-BR" dirty="0">
                <a:effectLst/>
              </a:rPr>
              <a:t>é dinâmica, e não fixa</a:t>
            </a:r>
            <a:r>
              <a:rPr lang="pt-BR" dirty="0" smtClean="0">
                <a:effectLst/>
              </a:rPr>
              <a:t>.</a:t>
            </a:r>
          </a:p>
          <a:p>
            <a:pPr marL="36900" indent="0">
              <a:buNone/>
            </a:pPr>
            <a:endParaRPr lang="pt-BR" dirty="0">
              <a:effectLst/>
            </a:endParaRPr>
          </a:p>
          <a:p>
            <a:pPr marL="36900" indent="0">
              <a:buNone/>
            </a:pPr>
            <a:r>
              <a:rPr lang="pt-BR" dirty="0" smtClean="0">
                <a:effectLst/>
              </a:rPr>
              <a:t>“O </a:t>
            </a:r>
            <a:r>
              <a:rPr lang="pt-BR" dirty="0">
                <a:effectLst/>
              </a:rPr>
              <a:t>Mim é um indivíduo convencional, habitual. Está sempre presente. Tem que ter os hábitos, as reações que todos têm, </a:t>
            </a:r>
            <a:r>
              <a:rPr lang="pt-BR" dirty="0" smtClean="0">
                <a:effectLst/>
              </a:rPr>
              <a:t>do </a:t>
            </a:r>
            <a:r>
              <a:rPr lang="pt-BR" dirty="0">
                <a:effectLst/>
              </a:rPr>
              <a:t>contrário, o indivíduo não poderia ser um membro da comunidade... A reação do Eu a uma atitude organizada transforma a mesma, e assim, ocorre certa proporção de adaptação e readaptação. Essa reação do </a:t>
            </a:r>
            <a:r>
              <a:rPr lang="pt-BR" dirty="0" smtClean="0">
                <a:effectLst/>
              </a:rPr>
              <a:t>Eu pode </a:t>
            </a:r>
            <a:r>
              <a:rPr lang="pt-BR" dirty="0">
                <a:effectLst/>
              </a:rPr>
              <a:t>ser um processo que envolve uma degradação do estado social como uma integração </a:t>
            </a:r>
            <a:r>
              <a:rPr lang="pt-BR" dirty="0" smtClean="0">
                <a:effectLst/>
              </a:rPr>
              <a:t>superior”. (</a:t>
            </a:r>
            <a:r>
              <a:rPr lang="pt-BR" dirty="0" err="1" smtClean="0">
                <a:effectLst/>
              </a:rPr>
              <a:t>Mead</a:t>
            </a:r>
            <a:r>
              <a:rPr lang="pt-BR" dirty="0" smtClean="0">
                <a:effectLst/>
              </a:rPr>
              <a:t>, 1934 p</a:t>
            </a:r>
            <a:r>
              <a:rPr lang="pt-BR" dirty="0">
                <a:effectLst/>
              </a:rPr>
              <a:t>. 222)</a:t>
            </a:r>
            <a:endParaRPr lang="pt-BR" dirty="0" smtClean="0">
              <a:effectLst/>
            </a:endParaRPr>
          </a:p>
          <a:p>
            <a:endParaRPr lang="pt-BR" dirty="0">
              <a:effectLst/>
            </a:endParaRPr>
          </a:p>
          <a:p>
            <a:endParaRPr lang="pt-BR" dirty="0"/>
          </a:p>
        </p:txBody>
      </p:sp>
      <p:sp>
        <p:nvSpPr>
          <p:cNvPr id="4" name="Seta para baixo 3"/>
          <p:cNvSpPr/>
          <p:nvPr/>
        </p:nvSpPr>
        <p:spPr>
          <a:xfrm>
            <a:off x="6351374" y="2776152"/>
            <a:ext cx="238896" cy="4283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6563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Interacionismo</a:t>
            </a:r>
            <a:r>
              <a:rPr lang="pt-BR" dirty="0"/>
              <a:t> simbólico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>
                <a:effectLst/>
              </a:rPr>
              <a:t>O </a:t>
            </a:r>
            <a:r>
              <a:rPr lang="pt-BR" dirty="0" smtClean="0">
                <a:effectLst/>
              </a:rPr>
              <a:t>termo foi </a:t>
            </a:r>
            <a:r>
              <a:rPr lang="pt-BR" dirty="0">
                <a:effectLst/>
              </a:rPr>
              <a:t>cunhado em 1937 por </a:t>
            </a:r>
            <a:r>
              <a:rPr lang="pt-BR" dirty="0" err="1" smtClean="0">
                <a:effectLst/>
              </a:rPr>
              <a:t>Blumer</a:t>
            </a:r>
            <a:r>
              <a:rPr lang="pt-BR" dirty="0" smtClean="0">
                <a:effectLst/>
              </a:rPr>
              <a:t>.</a:t>
            </a:r>
          </a:p>
          <a:p>
            <a:r>
              <a:rPr lang="pt-BR" dirty="0" smtClean="0">
                <a:effectLst/>
              </a:rPr>
              <a:t>Em 1974</a:t>
            </a:r>
            <a:r>
              <a:rPr lang="pt-BR" dirty="0">
                <a:effectLst/>
              </a:rPr>
              <a:t>, a fundação da Sociedade para o Estudo do </a:t>
            </a:r>
            <a:r>
              <a:rPr lang="pt-BR" dirty="0" err="1">
                <a:effectLst/>
              </a:rPr>
              <a:t>Interacionismo</a:t>
            </a:r>
            <a:r>
              <a:rPr lang="pt-BR" dirty="0">
                <a:effectLst/>
              </a:rPr>
              <a:t> Simbólico (</a:t>
            </a:r>
            <a:r>
              <a:rPr lang="pt-BR" i="1" dirty="0" err="1">
                <a:effectLst/>
              </a:rPr>
              <a:t>Society</a:t>
            </a:r>
            <a:r>
              <a:rPr lang="pt-BR" i="1" dirty="0">
                <a:effectLst/>
              </a:rPr>
              <a:t> for </a:t>
            </a:r>
            <a:r>
              <a:rPr lang="pt-BR" i="1" dirty="0" err="1">
                <a:effectLst/>
              </a:rPr>
              <a:t>the</a:t>
            </a:r>
            <a:r>
              <a:rPr lang="pt-BR" i="1" dirty="0">
                <a:effectLst/>
              </a:rPr>
              <a:t> </a:t>
            </a:r>
            <a:r>
              <a:rPr lang="pt-BR" i="1" dirty="0" err="1">
                <a:effectLst/>
              </a:rPr>
              <a:t>Study</a:t>
            </a:r>
            <a:r>
              <a:rPr lang="pt-BR" i="1" dirty="0">
                <a:effectLst/>
              </a:rPr>
              <a:t> </a:t>
            </a:r>
            <a:r>
              <a:rPr lang="pt-BR" i="1" dirty="0" err="1">
                <a:effectLst/>
              </a:rPr>
              <a:t>of</a:t>
            </a:r>
            <a:r>
              <a:rPr lang="pt-BR" i="1" dirty="0">
                <a:effectLst/>
              </a:rPr>
              <a:t> </a:t>
            </a:r>
            <a:r>
              <a:rPr lang="pt-BR" i="1" dirty="0" err="1">
                <a:effectLst/>
              </a:rPr>
              <a:t>Symbolic</a:t>
            </a:r>
            <a:r>
              <a:rPr lang="pt-BR" i="1" dirty="0">
                <a:effectLst/>
              </a:rPr>
              <a:t> </a:t>
            </a:r>
            <a:r>
              <a:rPr lang="pt-BR" i="1" dirty="0" err="1">
                <a:effectLst/>
              </a:rPr>
              <a:t>Interactionism</a:t>
            </a:r>
            <a:r>
              <a:rPr lang="pt-BR" dirty="0">
                <a:effectLst/>
              </a:rPr>
              <a:t>) pode ser considerada o ponto de partida da consolidação e da tomada de consciência de sua importância, e hoje conta com revistas próprias, </a:t>
            </a:r>
            <a:r>
              <a:rPr lang="pt-BR" dirty="0" smtClean="0">
                <a:effectLst/>
              </a:rPr>
              <a:t>como </a:t>
            </a:r>
            <a:r>
              <a:rPr lang="pt-BR" i="1" dirty="0" err="1" smtClean="0">
                <a:effectLst/>
              </a:rPr>
              <a:t>Symbolic</a:t>
            </a:r>
            <a:r>
              <a:rPr lang="pt-BR" i="1" dirty="0" smtClean="0">
                <a:effectLst/>
              </a:rPr>
              <a:t> </a:t>
            </a:r>
            <a:r>
              <a:rPr lang="pt-BR" i="1" dirty="0" err="1" smtClean="0">
                <a:effectLst/>
              </a:rPr>
              <a:t>Interaction</a:t>
            </a:r>
            <a:r>
              <a:rPr lang="pt-BR" dirty="0" smtClean="0">
                <a:effectLst/>
              </a:rPr>
              <a:t>,</a:t>
            </a:r>
            <a:r>
              <a:rPr lang="pt-BR" dirty="0">
                <a:effectLst/>
              </a:rPr>
              <a:t> </a:t>
            </a:r>
            <a:r>
              <a:rPr lang="pt-BR" i="1" dirty="0" err="1">
                <a:effectLst/>
              </a:rPr>
              <a:t>Studies</a:t>
            </a:r>
            <a:r>
              <a:rPr lang="pt-BR" i="1" dirty="0">
                <a:effectLst/>
              </a:rPr>
              <a:t> in </a:t>
            </a:r>
            <a:r>
              <a:rPr lang="pt-BR" i="1" dirty="0" err="1">
                <a:effectLst/>
              </a:rPr>
              <a:t>Symbolic</a:t>
            </a:r>
            <a:r>
              <a:rPr lang="pt-BR" i="1" dirty="0">
                <a:effectLst/>
              </a:rPr>
              <a:t> </a:t>
            </a:r>
            <a:r>
              <a:rPr lang="pt-BR" i="1" dirty="0" err="1">
                <a:effectLst/>
              </a:rPr>
              <a:t>Intercationism</a:t>
            </a:r>
            <a:r>
              <a:rPr lang="pt-BR" i="1" dirty="0">
                <a:effectLst/>
              </a:rPr>
              <a:t> e The </a:t>
            </a:r>
            <a:r>
              <a:rPr lang="pt-BR" i="1" dirty="0" err="1">
                <a:effectLst/>
              </a:rPr>
              <a:t>Sociological</a:t>
            </a:r>
            <a:r>
              <a:rPr lang="pt-BR" i="1" dirty="0">
                <a:effectLst/>
              </a:rPr>
              <a:t> </a:t>
            </a:r>
            <a:r>
              <a:rPr lang="pt-BR" i="1" dirty="0" err="1">
                <a:effectLst/>
              </a:rPr>
              <a:t>Quarterly</a:t>
            </a:r>
            <a:r>
              <a:rPr lang="pt-BR" dirty="0">
                <a:effectLst/>
              </a:rPr>
              <a:t>, assim como com publicações periódicas de compilação como </a:t>
            </a:r>
            <a:r>
              <a:rPr lang="pt-BR" i="1" dirty="0" err="1">
                <a:effectLst/>
              </a:rPr>
              <a:t>An</a:t>
            </a:r>
            <a:r>
              <a:rPr lang="pt-BR" i="1" dirty="0">
                <a:effectLst/>
              </a:rPr>
              <a:t> </a:t>
            </a:r>
            <a:r>
              <a:rPr lang="pt-BR" i="1" dirty="0" err="1">
                <a:effectLst/>
              </a:rPr>
              <a:t>Annual</a:t>
            </a:r>
            <a:r>
              <a:rPr lang="pt-BR" i="1" dirty="0">
                <a:effectLst/>
              </a:rPr>
              <a:t> </a:t>
            </a:r>
            <a:r>
              <a:rPr lang="pt-BR" i="1" dirty="0" err="1">
                <a:effectLst/>
              </a:rPr>
              <a:t>Compilation</a:t>
            </a:r>
            <a:r>
              <a:rPr lang="pt-BR" i="1" dirty="0">
                <a:effectLst/>
              </a:rPr>
              <a:t> </a:t>
            </a:r>
            <a:r>
              <a:rPr lang="pt-BR" i="1" dirty="0" err="1">
                <a:effectLst/>
              </a:rPr>
              <a:t>of</a:t>
            </a:r>
            <a:r>
              <a:rPr lang="pt-BR" i="1" dirty="0">
                <a:effectLst/>
              </a:rPr>
              <a:t> </a:t>
            </a:r>
            <a:r>
              <a:rPr lang="pt-BR" i="1" dirty="0" err="1">
                <a:effectLst/>
              </a:rPr>
              <a:t>Research</a:t>
            </a:r>
            <a:r>
              <a:rPr lang="pt-BR" dirty="0">
                <a:effectLst/>
              </a:rPr>
              <a:t>.</a:t>
            </a:r>
          </a:p>
          <a:p>
            <a:r>
              <a:rPr lang="pt-BR" dirty="0" smtClean="0">
                <a:effectLst/>
              </a:rPr>
              <a:t>Para </a:t>
            </a:r>
            <a:r>
              <a:rPr lang="pt-BR" dirty="0">
                <a:effectLst/>
              </a:rPr>
              <a:t>os interacionistas simbólicos, o significado é um dos mais importantes elementos na compreensão do comportamento humano, das interações e dos processos. </a:t>
            </a:r>
            <a:r>
              <a:rPr lang="pt-BR" dirty="0" smtClean="0">
                <a:effectLst/>
              </a:rPr>
              <a:t>Para </a:t>
            </a:r>
            <a:r>
              <a:rPr lang="pt-BR" dirty="0">
                <a:effectLst/>
              </a:rPr>
              <a:t>alcançar uma compreensão plena do processo social, o investigador precisa se apoderar dos significados que são </a:t>
            </a:r>
            <a:r>
              <a:rPr lang="pt-BR" dirty="0" err="1">
                <a:effectLst/>
              </a:rPr>
              <a:t>experienciados</a:t>
            </a:r>
            <a:r>
              <a:rPr lang="pt-BR" dirty="0">
                <a:effectLst/>
              </a:rPr>
              <a:t> pelos participantes em um contexto </a:t>
            </a:r>
            <a:r>
              <a:rPr lang="pt-BR" dirty="0" smtClean="0">
                <a:effectLst/>
              </a:rPr>
              <a:t>particular.</a:t>
            </a:r>
            <a:endParaRPr lang="pt-BR" dirty="0">
              <a:effectLst/>
            </a:endParaRPr>
          </a:p>
          <a:p>
            <a:r>
              <a:rPr lang="pt-BR" dirty="0" smtClean="0">
                <a:effectLst/>
              </a:rPr>
              <a:t>I.S. constitui </a:t>
            </a:r>
            <a:r>
              <a:rPr lang="pt-BR" dirty="0">
                <a:effectLst/>
              </a:rPr>
              <a:t>uma perspectiva teórica que possibilita a compreensão do modo como os indivíduos interpretam os objetos e as outras pessoas com as quais interagem e como tal processo de interpretação conduz o comportamento individual em situações </a:t>
            </a:r>
            <a:r>
              <a:rPr lang="pt-BR" dirty="0" smtClean="0">
                <a:effectLst/>
              </a:rPr>
              <a:t>específicas.</a:t>
            </a:r>
          </a:p>
          <a:p>
            <a:r>
              <a:rPr lang="pt-BR" dirty="0" smtClean="0">
                <a:effectLst/>
              </a:rPr>
              <a:t>I.S. é especialmente </a:t>
            </a:r>
            <a:r>
              <a:rPr lang="pt-BR" dirty="0">
                <a:effectLst/>
              </a:rPr>
              <a:t>adequado para analisar processos de socialização e </a:t>
            </a:r>
            <a:r>
              <a:rPr lang="pt-BR" dirty="0" smtClean="0">
                <a:effectLst/>
              </a:rPr>
              <a:t>ressocialização; estudos </a:t>
            </a:r>
            <a:r>
              <a:rPr lang="pt-BR" dirty="0">
                <a:effectLst/>
              </a:rPr>
              <a:t>de mobilização de mudanças de opiniões, comportamentos, expectativas e exigências sociais.</a:t>
            </a:r>
          </a:p>
          <a:p>
            <a:pPr marL="36900" indent="0">
              <a:buNone/>
            </a:pPr>
            <a:endParaRPr lang="en-CA" dirty="0">
              <a:effectLst/>
            </a:endParaRPr>
          </a:p>
          <a:p>
            <a:endParaRPr lang="en-CA" dirty="0">
              <a:effectLst/>
            </a:endParaRP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288474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I.S. de </a:t>
            </a:r>
            <a:r>
              <a:rPr lang="pt-BR" dirty="0" err="1" smtClean="0"/>
              <a:t>Blumer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Para </a:t>
            </a:r>
            <a:r>
              <a:rPr lang="pt-BR" dirty="0" err="1" smtClean="0"/>
              <a:t>Blumer</a:t>
            </a:r>
            <a:r>
              <a:rPr lang="pt-BR" dirty="0" smtClean="0"/>
              <a:t> o </a:t>
            </a:r>
            <a:r>
              <a:rPr lang="pt-BR" dirty="0" err="1"/>
              <a:t>interacionismo</a:t>
            </a:r>
            <a:r>
              <a:rPr lang="pt-BR" dirty="0"/>
              <a:t> simbólico tem como base a análise de três premissas:</a:t>
            </a:r>
          </a:p>
          <a:p>
            <a:pPr marL="494100" indent="-457200">
              <a:buAutoNum type="arabicParenR"/>
            </a:pPr>
            <a:r>
              <a:rPr lang="pt-BR" dirty="0" smtClean="0"/>
              <a:t>o </a:t>
            </a:r>
            <a:r>
              <a:rPr lang="pt-BR" dirty="0"/>
              <a:t>ser humano orienta seus atos em direção às </a:t>
            </a:r>
            <a:r>
              <a:rPr lang="pt-BR" i="1" dirty="0"/>
              <a:t>coisas</a:t>
            </a:r>
            <a:r>
              <a:rPr lang="pt-BR" dirty="0"/>
              <a:t> em função do que estas significam para </a:t>
            </a:r>
            <a:r>
              <a:rPr lang="pt-BR" dirty="0" smtClean="0"/>
              <a:t>ele.</a:t>
            </a:r>
          </a:p>
          <a:p>
            <a:pPr marL="494100" indent="-457200">
              <a:buAutoNum type="arabicParenR"/>
            </a:pPr>
            <a:r>
              <a:rPr lang="pt-BR" dirty="0" smtClean="0"/>
              <a:t>o </a:t>
            </a:r>
            <a:r>
              <a:rPr lang="pt-BR" b="1" dirty="0"/>
              <a:t>significado</a:t>
            </a:r>
            <a:r>
              <a:rPr lang="pt-BR" dirty="0"/>
              <a:t> dessas coisas surge como </a:t>
            </a:r>
            <a:r>
              <a:rPr lang="pt-BR" dirty="0" smtClean="0"/>
              <a:t>consequência </a:t>
            </a:r>
            <a:r>
              <a:rPr lang="pt-BR" dirty="0"/>
              <a:t>da </a:t>
            </a:r>
            <a:r>
              <a:rPr lang="pt-BR" i="1" dirty="0"/>
              <a:t>interação social </a:t>
            </a:r>
            <a:r>
              <a:rPr lang="pt-BR" dirty="0" smtClean="0"/>
              <a:t>. </a:t>
            </a:r>
          </a:p>
          <a:p>
            <a:pPr marL="494100" indent="-457200">
              <a:buAutoNum type="arabicParenR"/>
            </a:pPr>
            <a:r>
              <a:rPr lang="pt-BR" dirty="0" smtClean="0"/>
              <a:t>os </a:t>
            </a:r>
            <a:r>
              <a:rPr lang="pt-BR" dirty="0"/>
              <a:t>significados se manipulam e se modificam mediante um </a:t>
            </a:r>
            <a:r>
              <a:rPr lang="pt-BR" i="1" dirty="0"/>
              <a:t>processo interpretativo </a:t>
            </a:r>
            <a:r>
              <a:rPr lang="pt-BR" dirty="0"/>
              <a:t>desenvolvido pela pessoa ao defrontar-se com as coisas que vai encontrando em seu </a:t>
            </a:r>
            <a:r>
              <a:rPr lang="pt-BR" dirty="0" smtClean="0"/>
              <a:t>caminho.</a:t>
            </a:r>
            <a:endParaRPr lang="pt-BR" dirty="0"/>
          </a:p>
          <a:p>
            <a:r>
              <a:rPr lang="pt-BR" dirty="0" smtClean="0"/>
              <a:t>Ao </a:t>
            </a:r>
            <a:r>
              <a:rPr lang="pt-BR" dirty="0"/>
              <a:t>fundar-se nessas premissas, a interação simbólica é levada a desenvolver um esquema analítico da sociedade humana e da conduta humana que envolve </a:t>
            </a:r>
            <a:r>
              <a:rPr lang="pt-BR" dirty="0" smtClean="0"/>
              <a:t>definir: </a:t>
            </a:r>
            <a:r>
              <a:rPr lang="pt-BR" dirty="0"/>
              <a:t>grupos humanos ou sociedades, interação social, objetos, o ser humano como ator, a ação humana e as interconexões entre as linhas de ação. </a:t>
            </a:r>
            <a:r>
              <a:rPr lang="pt-BR" dirty="0" smtClean="0"/>
              <a:t>IMAGEM-RAIZ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3893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I.S. de </a:t>
            </a:r>
            <a:r>
              <a:rPr lang="pt-BR" dirty="0" err="1" smtClean="0"/>
              <a:t>Blumer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Blumer</a:t>
            </a:r>
            <a:r>
              <a:rPr lang="pt-BR" dirty="0" smtClean="0"/>
              <a:t> defende que os </a:t>
            </a:r>
            <a:r>
              <a:rPr lang="pt-BR" b="1" dirty="0" smtClean="0"/>
              <a:t>significados</a:t>
            </a:r>
            <a:r>
              <a:rPr lang="pt-BR" dirty="0" smtClean="0"/>
              <a:t> são “produtos sociais, criações elaboradas em e através das atividades humanas determinantes em seu processo interativo” (p.121) sempre dependentes de um processo interpretativo que se dá em duas fases. (ver </a:t>
            </a:r>
            <a:r>
              <a:rPr lang="pt-BR" dirty="0" err="1" smtClean="0"/>
              <a:t>pg</a:t>
            </a:r>
            <a:r>
              <a:rPr lang="pt-BR" dirty="0" smtClean="0"/>
              <a:t> 122)  Há que se levar em conta a sua natureza </a:t>
            </a:r>
            <a:r>
              <a:rPr lang="pt-BR" dirty="0" err="1" smtClean="0"/>
              <a:t>triádica</a:t>
            </a:r>
            <a:r>
              <a:rPr lang="pt-BR" dirty="0" smtClean="0"/>
              <a:t> (</a:t>
            </a:r>
            <a:r>
              <a:rPr lang="pt-BR" dirty="0" err="1" smtClean="0"/>
              <a:t>Mead</a:t>
            </a:r>
            <a:r>
              <a:rPr lang="pt-BR" dirty="0" smtClean="0"/>
              <a:t>)! (p. 126)</a:t>
            </a:r>
          </a:p>
          <a:p>
            <a:r>
              <a:rPr lang="pt-BR" b="1" dirty="0" smtClean="0"/>
              <a:t>Interação</a:t>
            </a:r>
            <a:r>
              <a:rPr lang="pt-BR" dirty="0" smtClean="0"/>
              <a:t>: “</a:t>
            </a:r>
            <a:r>
              <a:rPr lang="pt-BR" i="1" dirty="0" smtClean="0"/>
              <a:t>forma</a:t>
            </a:r>
            <a:r>
              <a:rPr lang="pt-BR" dirty="0" smtClean="0"/>
              <a:t> o comportamento”, não é apenas “um meio ou contexto para a expressão ou liberação da conduta humana” (p.125). “Complexo processo de definição recíproca”. </a:t>
            </a:r>
          </a:p>
          <a:p>
            <a:r>
              <a:rPr lang="pt-BR" dirty="0" smtClean="0"/>
              <a:t>Objetos: “surgem a partir de um processo de indicações recíprocas”; “o ambiente constitui-se apenas de objetos que o homem identifica e conhece”. “Não possuem qualquer status fixo”. (p.128)</a:t>
            </a:r>
          </a:p>
          <a:p>
            <a:r>
              <a:rPr lang="pt-BR" dirty="0" smtClean="0"/>
              <a:t>Mim = Eu-objeto (p. 129)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2856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I.S. de </a:t>
            </a:r>
            <a:r>
              <a:rPr lang="pt-BR" dirty="0" err="1" smtClean="0"/>
              <a:t>Blumer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Blumer</a:t>
            </a:r>
            <a:r>
              <a:rPr lang="pt-BR" dirty="0"/>
              <a:t> critica a metodologia </a:t>
            </a:r>
            <a:r>
              <a:rPr lang="pt-BR" dirty="0" smtClean="0"/>
              <a:t>convencional, sobretudo a que se utiliza de </a:t>
            </a:r>
            <a:r>
              <a:rPr lang="pt-BR" dirty="0"/>
              <a:t>técnicas estatísticas e </a:t>
            </a:r>
            <a:r>
              <a:rPr lang="pt-BR" dirty="0" smtClean="0"/>
              <a:t>quantitativas como meios </a:t>
            </a:r>
            <a:r>
              <a:rPr lang="pt-BR" dirty="0"/>
              <a:t>de estabelecer a validade </a:t>
            </a:r>
            <a:r>
              <a:rPr lang="pt-BR" dirty="0" smtClean="0"/>
              <a:t>empírica, </a:t>
            </a:r>
            <a:r>
              <a:rPr lang="pt-BR" dirty="0"/>
              <a:t>pois </a:t>
            </a:r>
            <a:r>
              <a:rPr lang="pt-BR" dirty="0" smtClean="0"/>
              <a:t>ignoram as premissas</a:t>
            </a:r>
            <a:r>
              <a:rPr lang="pt-BR" dirty="0"/>
              <a:t>, os conceitos, etc.</a:t>
            </a:r>
            <a:r>
              <a:rPr lang="pt-BR" dirty="0" smtClean="0"/>
              <a:t></a:t>
            </a:r>
          </a:p>
          <a:p>
            <a:r>
              <a:rPr lang="pt-BR" dirty="0">
                <a:effectLst/>
              </a:rPr>
              <a:t>P</a:t>
            </a:r>
            <a:r>
              <a:rPr lang="pt-BR" dirty="0" smtClean="0">
                <a:effectLst/>
              </a:rPr>
              <a:t>ara </a:t>
            </a:r>
            <a:r>
              <a:rPr lang="pt-BR" dirty="0">
                <a:effectLst/>
              </a:rPr>
              <a:t>compreender o mundo, é necessário analisá-lo em termos das ações e interações de seus participantes. Para a ciência empírica, a realidade só existe no mundo empírico, no qual se devem buscá-la e verificá-la</a:t>
            </a:r>
            <a:r>
              <a:rPr lang="pt-BR" dirty="0" smtClean="0">
                <a:effectLst/>
              </a:rPr>
              <a:t>.</a:t>
            </a:r>
          </a:p>
          <a:p>
            <a:r>
              <a:rPr lang="pt-BR" dirty="0" smtClean="0">
                <a:effectLst/>
              </a:rPr>
              <a:t>Crítica ao Estrutural-funcionalismo: </a:t>
            </a:r>
            <a:r>
              <a:rPr lang="pt-BR" dirty="0" err="1" smtClean="0">
                <a:effectLst/>
              </a:rPr>
              <a:t>pg</a:t>
            </a:r>
            <a:r>
              <a:rPr lang="pt-BR" dirty="0" smtClean="0">
                <a:effectLst/>
              </a:rPr>
              <a:t> 130-131</a:t>
            </a:r>
          </a:p>
          <a:p>
            <a:r>
              <a:rPr lang="pt-BR" dirty="0" smtClean="0">
                <a:effectLst/>
              </a:rPr>
              <a:t>A ação humana não pode ser explicada apenas com base em estímulos exteriores, necessidades inconscientes, distribuição de papéis etc.!</a:t>
            </a:r>
          </a:p>
          <a:p>
            <a:endParaRPr lang="pt-BR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087692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dósia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Ardósia</Template>
  <TotalTime>944</TotalTime>
  <Words>616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Calisto MT</vt:lpstr>
      <vt:lpstr>Trebuchet MS</vt:lpstr>
      <vt:lpstr>Wingdings 2</vt:lpstr>
      <vt:lpstr>Ardósia</vt:lpstr>
      <vt:lpstr>Harold Blumer</vt:lpstr>
      <vt:lpstr>Nota biográfica</vt:lpstr>
      <vt:lpstr>Interacionismo simbólico</vt:lpstr>
      <vt:lpstr>Interacionismo simbólico</vt:lpstr>
      <vt:lpstr>Interacionismo simbólico</vt:lpstr>
      <vt:lpstr>I.S. de Blumer</vt:lpstr>
      <vt:lpstr>I.S. de Blumer</vt:lpstr>
      <vt:lpstr>I.S. de Blumer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funcionalismo “moderado” de Roberto K. Merton</dc:title>
  <dc:creator>Bianca Stella Pinheiro de Freire Medeiros</dc:creator>
  <cp:lastModifiedBy>Bianca Stella Pinheiro de Freire Medeiros</cp:lastModifiedBy>
  <cp:revision>51</cp:revision>
  <dcterms:created xsi:type="dcterms:W3CDTF">2016-03-07T12:56:25Z</dcterms:created>
  <dcterms:modified xsi:type="dcterms:W3CDTF">2016-04-04T16:51:02Z</dcterms:modified>
</cp:coreProperties>
</file>