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9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8CADB-C6C1-B640-A216-42EB6299496C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2970D-4FE4-D245-9003-35F6D82CF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3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3071E80-AD18-3A45-AD5E-BBF3349A2F75}" type="slidenum">
              <a:rPr lang="pt-BR" sz="1200">
                <a:solidFill>
                  <a:prstClr val="black"/>
                </a:solidFill>
                <a:latin typeface="Times New Roman" charset="0"/>
              </a:rPr>
              <a:pPr eaLnBrk="1" hangingPunct="1"/>
              <a:t>12</a:t>
            </a:fld>
            <a:endParaRPr lang="pt-BR" sz="12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1F3B600-AE30-7248-AEB8-BD7552D99F3F}" type="slidenum">
              <a:rPr lang="pt-BR" sz="1200">
                <a:solidFill>
                  <a:prstClr val="black"/>
                </a:solidFill>
                <a:latin typeface="Times New Roman" charset="0"/>
              </a:rPr>
              <a:pPr eaLnBrk="1" hangingPunct="1"/>
              <a:t>13</a:t>
            </a:fld>
            <a:endParaRPr lang="pt-BR" sz="12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551DC42-F7CE-A74D-BFB3-F8355FCD3AD5}" type="slidenum">
              <a:rPr lang="pt-BR" sz="1200">
                <a:solidFill>
                  <a:prstClr val="black"/>
                </a:solidFill>
                <a:latin typeface="Times New Roman" charset="0"/>
              </a:rPr>
              <a:pPr eaLnBrk="1" hangingPunct="1"/>
              <a:t>14</a:t>
            </a:fld>
            <a:endParaRPr lang="pt-BR" sz="12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9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 userDrawn="1"/>
        </p:nvSpPr>
        <p:spPr bwMode="auto">
          <a:xfrm>
            <a:off x="7654925" y="6413500"/>
            <a:ext cx="10080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300" b="1">
                <a:solidFill>
                  <a:srgbClr val="FFFFFF"/>
                </a:solidFill>
              </a:rPr>
              <a:t>23/03/2012</a:t>
            </a:r>
          </a:p>
        </p:txBody>
      </p:sp>
      <p:sp>
        <p:nvSpPr>
          <p:cNvPr id="3" name="TextBox 6"/>
          <p:cNvSpPr txBox="1"/>
          <p:nvPr userDrawn="1"/>
        </p:nvSpPr>
        <p:spPr>
          <a:xfrm>
            <a:off x="8686800" y="6413500"/>
            <a:ext cx="461963" cy="2921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1D7FE50-C8A2-3741-8BFF-3E7DECAB579F}" type="slidenum">
              <a:rPr lang="pt-BR" sz="1300" b="1" smtClean="0">
                <a:solidFill>
                  <a:srgbClr val="FFFFFF"/>
                </a:solidFill>
                <a:cs typeface="+mn-cs"/>
              </a:rPr>
              <a:pPr eaLnBrk="1" hangingPunct="1">
                <a:defRPr/>
              </a:pPr>
              <a:t>‹#›</a:t>
            </a:fld>
            <a:endParaRPr lang="pt-BR" sz="1300" b="1">
              <a:solidFill>
                <a:srgbClr val="FFFFFF"/>
              </a:solidFill>
              <a:cs typeface="+mn-cs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228600" y="6346825"/>
            <a:ext cx="2224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200" b="1">
                <a:solidFill>
                  <a:srgbClr val="FFFFFF"/>
                </a:solidFill>
              </a:rPr>
              <a:t>Prof. Reinaldo Pacheco da Costa</a:t>
            </a:r>
          </a:p>
        </p:txBody>
      </p:sp>
    </p:spTree>
    <p:extLst>
      <p:ext uri="{BB962C8B-B14F-4D97-AF65-F5344CB8AC3E}">
        <p14:creationId xmlns:p14="http://schemas.microsoft.com/office/powerpoint/2010/main" val="1301481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 userDrawn="1"/>
        </p:nvSpPr>
        <p:spPr bwMode="auto">
          <a:xfrm>
            <a:off x="7654925" y="6413500"/>
            <a:ext cx="100806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300" b="1">
                <a:solidFill>
                  <a:srgbClr val="FFFFFF"/>
                </a:solidFill>
              </a:rPr>
              <a:t>23/03/2012</a:t>
            </a:r>
          </a:p>
        </p:txBody>
      </p:sp>
      <p:sp>
        <p:nvSpPr>
          <p:cNvPr id="3" name="TextBox 6"/>
          <p:cNvSpPr txBox="1"/>
          <p:nvPr userDrawn="1"/>
        </p:nvSpPr>
        <p:spPr>
          <a:xfrm>
            <a:off x="8686800" y="6413500"/>
            <a:ext cx="461963" cy="2921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81D7FE50-C8A2-3741-8BFF-3E7DECAB579F}" type="slidenum">
              <a:rPr lang="pt-BR" sz="1300" b="1" smtClean="0">
                <a:solidFill>
                  <a:srgbClr val="FFFFFF"/>
                </a:solidFill>
                <a:cs typeface="+mn-cs"/>
              </a:rPr>
              <a:pPr eaLnBrk="1" hangingPunct="1">
                <a:defRPr/>
              </a:pPr>
              <a:t>‹#›</a:t>
            </a:fld>
            <a:endParaRPr lang="pt-BR" sz="1300" b="1">
              <a:solidFill>
                <a:srgbClr val="FFFFFF"/>
              </a:solidFill>
              <a:cs typeface="+mn-cs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228600" y="6346825"/>
            <a:ext cx="2224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200" b="1">
                <a:solidFill>
                  <a:srgbClr val="FFFFFF"/>
                </a:solidFill>
              </a:rPr>
              <a:t>Prof. Reinaldo Pacheco da Costa</a:t>
            </a:r>
          </a:p>
        </p:txBody>
      </p:sp>
    </p:spTree>
    <p:extLst>
      <p:ext uri="{BB962C8B-B14F-4D97-AF65-F5344CB8AC3E}">
        <p14:creationId xmlns:p14="http://schemas.microsoft.com/office/powerpoint/2010/main" val="4087542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sp>
        <p:nvSpPr>
          <p:cNvPr id="4512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512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CA20A-15DC-8648-886D-23BCC37BC74F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01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69A1-2054-174D-8544-5A67D163CDD3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4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CAFD5-75B1-124F-8A00-9D46DDA403D3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6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BE1F6-1E1C-7D4F-9DF0-14283961228E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41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02CD-CAB9-A24E-ADEA-1559A8FF60BF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23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94A1D-A294-5443-9C23-015A71CCFA73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40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216F9-5135-FB48-BB1E-499289B45992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17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B8429-F608-A543-B0DA-68072D8E1B37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38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3BEDD-E2FD-CB49-9014-FE93DAEC7275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85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8B74C-AA66-B04D-A070-50377E1163BB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4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F6B61-121A-5244-8CD8-9D46572C3C82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88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A1DF-D1E5-9E4A-827C-B5A9EE594355}" type="slidenum">
              <a:rPr lang="pt-BR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pt-BR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3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1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5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1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594B-7581-0D4C-A206-A051B90DBBC1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43F87-F4A0-5B4A-9354-029ADB0F5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5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40458C"/>
                    </a:solidFill>
                    <a:latin typeface="Tahoma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40458C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40458C"/>
                  </a:solidFill>
                  <a:latin typeface="Tahoma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409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4409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40458C"/>
              </a:solidFill>
            </a:endParaRPr>
          </a:p>
        </p:txBody>
      </p:sp>
      <p:sp>
        <p:nvSpPr>
          <p:cNvPr id="4409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909F67E-1C23-4B41-B739-4B148048CF74}" type="slidenum">
              <a:rPr lang="pt-BR">
                <a:solidFill>
                  <a:srgbClr val="40458C"/>
                </a:solidFill>
                <a:latin typeface="Tahoma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t-BR">
              <a:solidFill>
                <a:srgbClr val="40458C"/>
              </a:solidFill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8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ENGENHARIA ECONÔMICA </a:t>
            </a:r>
            <a:br>
              <a:rPr lang="en-US" sz="2400" dirty="0"/>
            </a:br>
            <a:r>
              <a:rPr lang="en-US" sz="2400" dirty="0"/>
              <a:t>Prof. Reinaldo Pacheco da Costa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PRO 3470</a:t>
            </a:r>
          </a:p>
          <a:p>
            <a:r>
              <a:rPr lang="en-US" sz="1800" dirty="0"/>
              <a:t>2019/MAI/AGO</a:t>
            </a:r>
          </a:p>
        </p:txBody>
      </p:sp>
    </p:spTree>
    <p:extLst>
      <p:ext uri="{BB962C8B-B14F-4D97-AF65-F5344CB8AC3E}">
        <p14:creationId xmlns:p14="http://schemas.microsoft.com/office/powerpoint/2010/main" val="313599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>
                <a:latin typeface="Tahoma" charset="0"/>
              </a:rPr>
              <a:t>Taxas de Juros</a:t>
            </a:r>
          </a:p>
        </p:txBody>
      </p:sp>
      <p:sp>
        <p:nvSpPr>
          <p:cNvPr id="1454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BR">
                <a:latin typeface="Tahoma" charset="0"/>
              </a:rPr>
              <a:t>Sistemas de Amortização</a:t>
            </a:r>
          </a:p>
          <a:p>
            <a:pPr eaLnBrk="1" hangingPunct="1">
              <a:buFont typeface="Wingdings" charset="0"/>
              <a:buNone/>
            </a:pPr>
            <a:r>
              <a:rPr lang="pt-BR" sz="2000">
                <a:latin typeface="Tahoma" charset="0"/>
              </a:rPr>
              <a:t>Amortização: modo de saldar-se uma dívida.</a:t>
            </a:r>
          </a:p>
          <a:p>
            <a:pPr eaLnBrk="1" hangingPunct="1">
              <a:buFont typeface="Wingdings" charset="0"/>
              <a:buNone/>
            </a:pPr>
            <a:endParaRPr lang="pt-BR" sz="200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pt-BR" sz="2000">
                <a:latin typeface="Tahoma" charset="0"/>
              </a:rPr>
              <a:t>Principais sistemas de amortização (MATHIAS 1978):</a:t>
            </a:r>
          </a:p>
          <a:p>
            <a:pPr eaLnBrk="1" hangingPunct="1"/>
            <a:r>
              <a:rPr lang="pt-BR" sz="2000">
                <a:latin typeface="Tahoma" charset="0"/>
              </a:rPr>
              <a:t>SAC (Sistema de Amortização Constante): parcelas iguais, juros crescentes e amortização decrescente;</a:t>
            </a:r>
          </a:p>
          <a:p>
            <a:pPr eaLnBrk="1" hangingPunct="1"/>
            <a:r>
              <a:rPr lang="pt-BR" sz="2000">
                <a:latin typeface="Tahoma" charset="0"/>
              </a:rPr>
              <a:t>Sistema Price (ou Francês): prestações iguais, umas pagam o principal, outras os juros </a:t>
            </a:r>
            <a:r>
              <a:rPr lang="pt-BR" sz="2000">
                <a:latin typeface="Tahoma" charset="0"/>
                <a:sym typeface="Symbol" charset="0"/>
              </a:rPr>
              <a:t>até a ú</a:t>
            </a:r>
            <a:r>
              <a:rPr lang="pt-BR" sz="2000">
                <a:latin typeface="Tahoma" charset="0"/>
              </a:rPr>
              <a:t>ltima prestação.</a:t>
            </a:r>
          </a:p>
          <a:p>
            <a:pPr eaLnBrk="1" hangingPunct="1"/>
            <a:r>
              <a:rPr lang="pt-BR" sz="2000">
                <a:latin typeface="Tahoma" charset="0"/>
              </a:rPr>
              <a:t>Sistema Americano:  paga-se uma única parcela após um certo período e juros durante a carência.</a:t>
            </a:r>
          </a:p>
        </p:txBody>
      </p:sp>
    </p:spTree>
    <p:extLst>
      <p:ext uri="{BB962C8B-B14F-4D97-AF65-F5344CB8AC3E}">
        <p14:creationId xmlns:p14="http://schemas.microsoft.com/office/powerpoint/2010/main" val="8278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713"/>
            <a:ext cx="7772400" cy="504825"/>
          </a:xfrm>
          <a:noFill/>
        </p:spPr>
        <p:txBody>
          <a:bodyPr/>
          <a:lstStyle/>
          <a:p>
            <a:r>
              <a:rPr lang="pt-BR" sz="1800">
                <a:latin typeface="Tahoma" charset="0"/>
              </a:rPr>
              <a:t>Sistema de amortização constante - SAC</a:t>
            </a:r>
          </a:p>
        </p:txBody>
      </p:sp>
      <p:sp>
        <p:nvSpPr>
          <p:cNvPr id="1187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49250" y="1412875"/>
            <a:ext cx="8402638" cy="485616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Neste sistema a amortização da divida é constante e igual a  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, isto é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				</a:t>
            </a:r>
            <a:r>
              <a:rPr lang="pt-BR" sz="1800" dirty="0" err="1">
                <a:latin typeface="Tahoma" charset="0"/>
                <a:cs typeface="Times New Roman" charset="0"/>
              </a:rPr>
              <a:t>A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mk</a:t>
            </a:r>
            <a:r>
              <a:rPr lang="pt-BR" sz="1800" dirty="0">
                <a:latin typeface="Tahoma" charset="0"/>
                <a:cs typeface="Times New Roman" charset="0"/>
              </a:rPr>
              <a:t> = 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 A</a:t>
            </a:r>
            <a:r>
              <a:rPr lang="pt-BR" sz="1800" baseline="-30000" dirty="0">
                <a:latin typeface="Tahoma" charset="0"/>
                <a:cs typeface="Times New Roman" charset="0"/>
              </a:rPr>
              <a:t>1</a:t>
            </a:r>
            <a:r>
              <a:rPr lang="pt-BR" sz="1800" dirty="0">
                <a:latin typeface="Tahoma" charset="0"/>
                <a:cs typeface="Times New Roman" charset="0"/>
              </a:rPr>
              <a:t> = 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+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 = (1+nj)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                               SD</a:t>
            </a:r>
            <a:r>
              <a:rPr lang="pt-BR" sz="1800" baseline="-30000" dirty="0">
                <a:latin typeface="Tahoma" charset="0"/>
                <a:cs typeface="Times New Roman" charset="0"/>
              </a:rPr>
              <a:t>1</a:t>
            </a:r>
            <a:r>
              <a:rPr lang="pt-BR" sz="1800" dirty="0">
                <a:latin typeface="Tahoma" charset="0"/>
                <a:cs typeface="Times New Roman" charset="0"/>
              </a:rPr>
              <a:t> = (n-1)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endParaRPr lang="pt-BR" sz="1800" dirty="0">
              <a:latin typeface="Tahoma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 A</a:t>
            </a:r>
            <a:r>
              <a:rPr lang="pt-BR" sz="1800" baseline="-30000" dirty="0">
                <a:latin typeface="Tahoma" charset="0"/>
                <a:cs typeface="Times New Roman" charset="0"/>
              </a:rPr>
              <a:t>2</a:t>
            </a:r>
            <a:r>
              <a:rPr lang="pt-BR" sz="1800" dirty="0">
                <a:latin typeface="Tahoma" charset="0"/>
                <a:cs typeface="Times New Roman" charset="0"/>
              </a:rPr>
              <a:t> = 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+ </a:t>
            </a:r>
            <a:r>
              <a:rPr lang="pt-BR" sz="1800" dirty="0" err="1">
                <a:latin typeface="Tahoma" charset="0"/>
                <a:cs typeface="Times New Roman" charset="0"/>
              </a:rPr>
              <a:t>j</a:t>
            </a:r>
            <a:r>
              <a:rPr lang="pt-BR" sz="1800" dirty="0">
                <a:latin typeface="Tahoma" charset="0"/>
                <a:cs typeface="Times New Roman" charset="0"/>
              </a:rPr>
              <a:t>(n-1)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= [1+j(n-1)]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              SD</a:t>
            </a:r>
            <a:r>
              <a:rPr lang="pt-BR" sz="1800" baseline="-30000" dirty="0">
                <a:latin typeface="Tahoma" charset="0"/>
                <a:cs typeface="Times New Roman" charset="0"/>
              </a:rPr>
              <a:t>2</a:t>
            </a:r>
            <a:r>
              <a:rPr lang="pt-BR" sz="1800" dirty="0">
                <a:latin typeface="Tahoma" charset="0"/>
                <a:cs typeface="Times New Roman" charset="0"/>
              </a:rPr>
              <a:t> = (n-2)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endParaRPr lang="pt-BR" sz="1800" dirty="0">
              <a:latin typeface="Tahoma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 </a:t>
            </a:r>
          </a:p>
          <a:p>
            <a:pPr algn="just">
              <a:lnSpc>
                <a:spcPct val="80000"/>
              </a:lnSpc>
              <a:buFont typeface="Wingdings" charset="0"/>
              <a:buChar char="•"/>
            </a:pPr>
            <a:r>
              <a:rPr lang="pt-BR" sz="1800" dirty="0">
                <a:latin typeface="Tahoma" charset="0"/>
                <a:cs typeface="Times New Roman" charset="0"/>
              </a:rPr>
              <a:t>Como a divida diminui de  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 por período, as parcelas  </a:t>
            </a:r>
            <a:r>
              <a:rPr lang="pt-BR" sz="1800" dirty="0" err="1">
                <a:latin typeface="Tahoma" charset="0"/>
                <a:cs typeface="Times New Roman" charset="0"/>
              </a:rPr>
              <a:t>A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jk</a:t>
            </a:r>
            <a:r>
              <a:rPr lang="pt-BR" sz="1800" dirty="0">
                <a:latin typeface="Tahoma" charset="0"/>
                <a:cs typeface="Times New Roman" charset="0"/>
              </a:rPr>
              <a:t> dos juros diminuem  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 por período e portanto as prestações formam uma progressão aritmética decrescente de razão  -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	 </a:t>
            </a:r>
            <a:r>
              <a:rPr lang="pt-BR" sz="1800" dirty="0" err="1">
                <a:latin typeface="Tahoma" charset="0"/>
                <a:cs typeface="Times New Roman" charset="0"/>
              </a:rPr>
              <a:t>A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= A</a:t>
            </a:r>
            <a:r>
              <a:rPr lang="pt-BR" sz="1800" baseline="-30000" dirty="0">
                <a:latin typeface="Tahoma" charset="0"/>
                <a:cs typeface="Times New Roman" charset="0"/>
              </a:rPr>
              <a:t>1</a:t>
            </a:r>
            <a:r>
              <a:rPr lang="pt-BR" sz="1800" dirty="0">
                <a:latin typeface="Tahoma" charset="0"/>
                <a:cs typeface="Times New Roman" charset="0"/>
              </a:rPr>
              <a:t> - (k-1)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= [1+j(n-k+1)]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                             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	 </a:t>
            </a:r>
            <a:r>
              <a:rPr lang="pt-BR" sz="1800" dirty="0" err="1">
                <a:latin typeface="Tahoma" charset="0"/>
                <a:cs typeface="Times New Roman" charset="0"/>
              </a:rPr>
              <a:t>SD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= (</a:t>
            </a:r>
            <a:r>
              <a:rPr lang="pt-BR" sz="1800" dirty="0" err="1">
                <a:latin typeface="Tahoma" charset="0"/>
                <a:cs typeface="Times New Roman" charset="0"/>
              </a:rPr>
              <a:t>n-k</a:t>
            </a:r>
            <a:r>
              <a:rPr lang="pt-BR" sz="1800" dirty="0">
                <a:latin typeface="Tahoma" charset="0"/>
                <a:cs typeface="Times New Roman" charset="0"/>
              </a:rPr>
              <a:t>)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endParaRPr lang="pt-BR" sz="1800" dirty="0">
              <a:latin typeface="Tahoma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 	</a:t>
            </a:r>
            <a:r>
              <a:rPr lang="pt-BR" sz="1800" dirty="0" err="1">
                <a:latin typeface="Tahoma" charset="0"/>
                <a:cs typeface="Times New Roman" charset="0"/>
              </a:rPr>
              <a:t>A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= (1+j)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endParaRPr lang="pt-BR" sz="1800" dirty="0">
              <a:latin typeface="Tahoma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O total amortizado até o fim do período  </a:t>
            </a:r>
            <a:r>
              <a:rPr lang="pt-BR" sz="18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 , depois de paga a  </a:t>
            </a:r>
            <a:r>
              <a:rPr lang="pt-BR" sz="1800" dirty="0" err="1">
                <a:latin typeface="Tahoma" charset="0"/>
                <a:cs typeface="Times New Roman" charset="0"/>
              </a:rPr>
              <a:t>k</a:t>
            </a:r>
            <a:r>
              <a:rPr lang="pt-BR" sz="1800" u="sng" baseline="30000" dirty="0" err="1">
                <a:latin typeface="Tahoma" charset="0"/>
                <a:cs typeface="Times New Roman" charset="0"/>
              </a:rPr>
              <a:t>a</a:t>
            </a:r>
            <a:r>
              <a:rPr lang="pt-BR" sz="1800" dirty="0">
                <a:latin typeface="Tahoma" charset="0"/>
                <a:cs typeface="Times New Roman" charset="0"/>
              </a:rPr>
              <a:t>  prestação, será: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 		</a:t>
            </a:r>
            <a:r>
              <a:rPr lang="pt-BR" sz="1800" dirty="0" err="1">
                <a:latin typeface="Tahoma" charset="0"/>
                <a:cs typeface="Times New Roman" charset="0"/>
              </a:rPr>
              <a:t>Amort</a:t>
            </a:r>
            <a:r>
              <a:rPr lang="pt-BR" sz="1800" dirty="0">
                <a:latin typeface="Tahoma" charset="0"/>
                <a:cs typeface="Times New Roman" charset="0"/>
              </a:rPr>
              <a:t> 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= </a:t>
            </a:r>
            <a:r>
              <a:rPr lang="pt-BR" sz="1800" dirty="0" err="1">
                <a:latin typeface="Tahoma" charset="0"/>
                <a:cs typeface="Times New Roman" charset="0"/>
              </a:rPr>
              <a:t>kP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endParaRPr lang="pt-BR" sz="1800" dirty="0">
              <a:latin typeface="Tahoma" charset="0"/>
              <a:cs typeface="Times New Roman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Os juros pagos até este instante serão: Juros 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= 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(k+1)/2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		Total de juros pagos = 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(n+1)/2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	Total pago = </a:t>
            </a:r>
            <a:r>
              <a:rPr lang="pt-BR" sz="1800" dirty="0" err="1">
                <a:latin typeface="Tahoma" charset="0"/>
                <a:cs typeface="Times New Roman" charset="0"/>
              </a:rPr>
              <a:t>P</a:t>
            </a:r>
            <a:r>
              <a:rPr lang="pt-BR" sz="1800" dirty="0">
                <a:latin typeface="Tahoma" charset="0"/>
                <a:cs typeface="Times New Roman" charset="0"/>
              </a:rPr>
              <a:t>[1+j(n+1)/2]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1800" dirty="0">
                <a:latin typeface="Tahoma" charset="0"/>
                <a:cs typeface="Times New Roman" charset="0"/>
              </a:rPr>
              <a:t>Quando as prestações do SAC e da Tabela </a:t>
            </a:r>
            <a:r>
              <a:rPr lang="pt-BR" sz="1800" dirty="0" err="1">
                <a:latin typeface="Tahoma" charset="0"/>
                <a:cs typeface="Times New Roman" charset="0"/>
              </a:rPr>
              <a:t>Price</a:t>
            </a:r>
            <a:r>
              <a:rPr lang="pt-BR" sz="1800" dirty="0">
                <a:latin typeface="Tahoma" charset="0"/>
                <a:cs typeface="Times New Roman" charset="0"/>
              </a:rPr>
              <a:t> serão iguais ? Devemos ter:</a:t>
            </a:r>
          </a:p>
          <a:p>
            <a:pPr algn="just">
              <a:lnSpc>
                <a:spcPct val="80000"/>
              </a:lnSpc>
              <a:buFont typeface="Wingdings" charset="0"/>
              <a:buChar char="•"/>
            </a:pPr>
            <a:r>
              <a:rPr lang="pt-BR" sz="1800" dirty="0">
                <a:latin typeface="Tahoma" charset="0"/>
                <a:cs typeface="Times New Roman" charset="0"/>
              </a:rPr>
              <a:t> </a:t>
            </a:r>
            <a:r>
              <a:rPr lang="pt-BR" sz="1800" dirty="0" err="1">
                <a:latin typeface="Tahoma" charset="0"/>
                <a:cs typeface="Times New Roman" charset="0"/>
              </a:rPr>
              <a:t>A</a:t>
            </a:r>
            <a:r>
              <a:rPr lang="pt-BR" sz="1800" baseline="-300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= A</a:t>
            </a:r>
            <a:r>
              <a:rPr lang="pt-BR" sz="1800" baseline="-30000" dirty="0">
                <a:latin typeface="Tahoma" charset="0"/>
                <a:cs typeface="Times New Roman" charset="0"/>
              </a:rPr>
              <a:t>1</a:t>
            </a:r>
            <a:r>
              <a:rPr lang="pt-BR" sz="1800" dirty="0">
                <a:latin typeface="Tahoma" charset="0"/>
                <a:cs typeface="Times New Roman" charset="0"/>
              </a:rPr>
              <a:t> - (k-1)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/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= A             </a:t>
            </a:r>
            <a:r>
              <a:rPr lang="pt-BR" sz="1800" dirty="0" err="1">
                <a:latin typeface="Tahoma" charset="0"/>
                <a:cs typeface="Times New Roman" charset="0"/>
              </a:rPr>
              <a:t>k</a:t>
            </a:r>
            <a:r>
              <a:rPr lang="pt-BR" sz="1800" dirty="0">
                <a:latin typeface="Tahoma" charset="0"/>
                <a:cs typeface="Times New Roman" charset="0"/>
              </a:rPr>
              <a:t> = 1+(A</a:t>
            </a:r>
            <a:r>
              <a:rPr lang="pt-BR" sz="1800" baseline="-30000" dirty="0">
                <a:latin typeface="Tahoma" charset="0"/>
                <a:cs typeface="Times New Roman" charset="0"/>
              </a:rPr>
              <a:t>1</a:t>
            </a:r>
            <a:r>
              <a:rPr lang="pt-BR" sz="1800" dirty="0">
                <a:latin typeface="Tahoma" charset="0"/>
                <a:cs typeface="Times New Roman" charset="0"/>
              </a:rPr>
              <a:t> - A)</a:t>
            </a:r>
            <a:r>
              <a:rPr lang="pt-BR" sz="1800" dirty="0" err="1">
                <a:latin typeface="Tahoma" charset="0"/>
                <a:cs typeface="Times New Roman" charset="0"/>
              </a:rPr>
              <a:t>n</a:t>
            </a:r>
            <a:r>
              <a:rPr lang="pt-BR" sz="1800" dirty="0">
                <a:latin typeface="Tahoma" charset="0"/>
                <a:cs typeface="Times New Roman" charset="0"/>
              </a:rPr>
              <a:t> / </a:t>
            </a:r>
            <a:r>
              <a:rPr lang="pt-BR" sz="1800" dirty="0" err="1">
                <a:latin typeface="Tahoma" charset="0"/>
                <a:cs typeface="Times New Roman" charset="0"/>
              </a:rPr>
              <a:t>jP</a:t>
            </a:r>
            <a:r>
              <a:rPr lang="pt-BR" sz="1800" dirty="0">
                <a:latin typeface="Tahoma" charset="0"/>
                <a:cs typeface="Times New Roman" charset="0"/>
              </a:rPr>
              <a:t>.                </a:t>
            </a:r>
            <a:endParaRPr lang="pt-BR" sz="1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8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620000" cy="838200"/>
          </a:xfrm>
        </p:spPr>
        <p:txBody>
          <a:bodyPr/>
          <a:lstStyle/>
          <a:p>
            <a:pPr algn="r"/>
            <a:r>
              <a:rPr lang="en-US" sz="3600">
                <a:latin typeface="Tahoma" charset="0"/>
              </a:rPr>
              <a:t>Tabela Price</a:t>
            </a:r>
            <a:endParaRPr lang="pt-BR" sz="3600">
              <a:latin typeface="Tahoma" charset="0"/>
            </a:endParaRPr>
          </a:p>
        </p:txBody>
      </p:sp>
      <p:graphicFrame>
        <p:nvGraphicFramePr>
          <p:cNvPr id="135170" name="Object 2"/>
          <p:cNvGraphicFramePr>
            <a:graphicFrameLocks noGrp="1"/>
          </p:cNvGraphicFramePr>
          <p:nvPr>
            <p:ph type="subTitle" idx="1"/>
          </p:nvPr>
        </p:nvGraphicFramePr>
        <p:xfrm>
          <a:off x="2133600" y="1717675"/>
          <a:ext cx="400208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4" imgW="2235200" imgH="469900" progId="Equation.3">
                  <p:embed/>
                </p:oleObj>
              </mc:Choice>
              <mc:Fallback>
                <p:oleObj name="Equation" r:id="rId4" imgW="2235200" imgH="4699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17675"/>
                        <a:ext cx="400208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1" name="Line 4"/>
          <p:cNvSpPr>
            <a:spLocks noChangeShapeType="1"/>
          </p:cNvSpPr>
          <p:nvPr/>
        </p:nvSpPr>
        <p:spPr bwMode="auto">
          <a:xfrm flipV="1">
            <a:off x="2971800" y="2590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5172" name="Text Box 5"/>
          <p:cNvSpPr txBox="1">
            <a:spLocks noChangeArrowheads="1"/>
          </p:cNvSpPr>
          <p:nvPr/>
        </p:nvSpPr>
        <p:spPr bwMode="auto">
          <a:xfrm>
            <a:off x="2286000" y="3505200"/>
            <a:ext cx="137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Amortização (depreciação?)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5173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Remuneração do K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5174" name="Line 7"/>
          <p:cNvSpPr>
            <a:spLocks noChangeShapeType="1"/>
          </p:cNvSpPr>
          <p:nvPr/>
        </p:nvSpPr>
        <p:spPr bwMode="auto">
          <a:xfrm flipH="1" flipV="1">
            <a:off x="4267200" y="23622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5175" name="Text Box 8"/>
          <p:cNvSpPr txBox="1">
            <a:spLocks noChangeArrowheads="1"/>
          </p:cNvSpPr>
          <p:nvPr/>
        </p:nvSpPr>
        <p:spPr bwMode="auto">
          <a:xfrm>
            <a:off x="6553200" y="1676400"/>
            <a:ext cx="16764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Fator de recuperação do K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(A/P)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5176" name="Line 9"/>
          <p:cNvSpPr>
            <a:spLocks noChangeShapeType="1"/>
          </p:cNvSpPr>
          <p:nvPr/>
        </p:nvSpPr>
        <p:spPr bwMode="auto">
          <a:xfrm flipH="1">
            <a:off x="6096000" y="1828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5177" name="Text Box 10"/>
          <p:cNvSpPr txBox="1">
            <a:spLocks noChangeArrowheads="1"/>
          </p:cNvSpPr>
          <p:nvPr/>
        </p:nvSpPr>
        <p:spPr bwMode="auto">
          <a:xfrm>
            <a:off x="685800" y="16764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40458C"/>
                </a:solidFill>
              </a:rPr>
              <a:t>1) Se VR = 0</a:t>
            </a:r>
            <a:endParaRPr lang="pt-BR" sz="1600">
              <a:solidFill>
                <a:srgbClr val="40458C"/>
              </a:solidFill>
            </a:endParaRPr>
          </a:p>
        </p:txBody>
      </p:sp>
      <p:sp>
        <p:nvSpPr>
          <p:cNvPr id="135178" name="Text Box 11"/>
          <p:cNvSpPr txBox="1">
            <a:spLocks noChangeArrowheads="1"/>
          </p:cNvSpPr>
          <p:nvPr/>
        </p:nvSpPr>
        <p:spPr bwMode="auto">
          <a:xfrm>
            <a:off x="838200" y="4464050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40458C"/>
                </a:solidFill>
              </a:rPr>
              <a:t>Fazer um fluxo com os três componentes</a:t>
            </a:r>
            <a:endParaRPr lang="pt-BR" sz="1600">
              <a:solidFill>
                <a:srgbClr val="40458C"/>
              </a:solidFill>
            </a:endParaRPr>
          </a:p>
        </p:txBody>
      </p:sp>
      <p:sp>
        <p:nvSpPr>
          <p:cNvPr id="135179" name="Text Box 5"/>
          <p:cNvSpPr txBox="1">
            <a:spLocks noChangeArrowheads="1"/>
          </p:cNvSpPr>
          <p:nvPr/>
        </p:nvSpPr>
        <p:spPr bwMode="auto">
          <a:xfrm>
            <a:off x="3055938" y="1412875"/>
            <a:ext cx="795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(A/F)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5180" name="Line 4"/>
          <p:cNvSpPr>
            <a:spLocks noChangeShapeType="1"/>
          </p:cNvSpPr>
          <p:nvPr/>
        </p:nvSpPr>
        <p:spPr bwMode="auto">
          <a:xfrm>
            <a:off x="3203575" y="16700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7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620000" cy="838200"/>
          </a:xfrm>
        </p:spPr>
        <p:txBody>
          <a:bodyPr/>
          <a:lstStyle/>
          <a:p>
            <a:pPr algn="r"/>
            <a:r>
              <a:rPr lang="en-US" sz="3600">
                <a:latin typeface="Tahoma" charset="0"/>
              </a:rPr>
              <a:t>Tabela Price</a:t>
            </a:r>
            <a:endParaRPr lang="pt-BR" sz="3600">
              <a:latin typeface="Tahoma" charset="0"/>
            </a:endParaRPr>
          </a:p>
        </p:txBody>
      </p:sp>
      <p:graphicFrame>
        <p:nvGraphicFramePr>
          <p:cNvPr id="137218" name="Object 2"/>
          <p:cNvGraphicFramePr>
            <a:graphicFrameLocks noGrp="1"/>
          </p:cNvGraphicFramePr>
          <p:nvPr>
            <p:ph type="subTitle" idx="1"/>
          </p:nvPr>
        </p:nvGraphicFramePr>
        <p:xfrm>
          <a:off x="2133600" y="1824038"/>
          <a:ext cx="40020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4" imgW="2755900" imgH="431800" progId="Equation.3">
                  <p:embed/>
                </p:oleObj>
              </mc:Choice>
              <mc:Fallback>
                <p:oleObj name="Equation" r:id="rId4" imgW="2755900" imgH="431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824038"/>
                        <a:ext cx="400208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9" name="Line 4"/>
          <p:cNvSpPr>
            <a:spLocks noChangeShapeType="1"/>
          </p:cNvSpPr>
          <p:nvPr/>
        </p:nvSpPr>
        <p:spPr bwMode="auto">
          <a:xfrm flipV="1">
            <a:off x="2971800" y="2590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220" name="Text Box 5"/>
          <p:cNvSpPr txBox="1">
            <a:spLocks noChangeArrowheads="1"/>
          </p:cNvSpPr>
          <p:nvPr/>
        </p:nvSpPr>
        <p:spPr bwMode="auto">
          <a:xfrm>
            <a:off x="2286000" y="3505200"/>
            <a:ext cx="137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Amortização (depreciação?)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7221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Remuneração do K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7222" name="Line 7"/>
          <p:cNvSpPr>
            <a:spLocks noChangeShapeType="1"/>
          </p:cNvSpPr>
          <p:nvPr/>
        </p:nvSpPr>
        <p:spPr bwMode="auto">
          <a:xfrm flipV="1">
            <a:off x="5181600" y="2514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223" name="Text Box 10"/>
          <p:cNvSpPr txBox="1">
            <a:spLocks noChangeArrowheads="1"/>
          </p:cNvSpPr>
          <p:nvPr/>
        </p:nvSpPr>
        <p:spPr bwMode="auto">
          <a:xfrm>
            <a:off x="685800" y="16764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40458C"/>
                </a:solidFill>
              </a:rPr>
              <a:t>1) Se VR ≠ 0</a:t>
            </a:r>
            <a:endParaRPr lang="pt-BR" sz="1600">
              <a:solidFill>
                <a:srgbClr val="40458C"/>
              </a:solidFill>
            </a:endParaRPr>
          </a:p>
        </p:txBody>
      </p:sp>
      <p:sp>
        <p:nvSpPr>
          <p:cNvPr id="137224" name="Text Box 11"/>
          <p:cNvSpPr txBox="1">
            <a:spLocks noChangeArrowheads="1"/>
          </p:cNvSpPr>
          <p:nvPr/>
        </p:nvSpPr>
        <p:spPr bwMode="auto">
          <a:xfrm>
            <a:off x="838200" y="4464050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40458C"/>
                </a:solidFill>
              </a:rPr>
              <a:t>Fazer um fluxo com os três componentes</a:t>
            </a:r>
            <a:endParaRPr lang="pt-BR" sz="1600">
              <a:solidFill>
                <a:srgbClr val="40458C"/>
              </a:solidFill>
            </a:endParaRPr>
          </a:p>
        </p:txBody>
      </p:sp>
      <p:sp>
        <p:nvSpPr>
          <p:cNvPr id="137225" name="Text Box 5"/>
          <p:cNvSpPr txBox="1">
            <a:spLocks noChangeArrowheads="1"/>
          </p:cNvSpPr>
          <p:nvPr/>
        </p:nvSpPr>
        <p:spPr bwMode="auto">
          <a:xfrm>
            <a:off x="3779838" y="1412875"/>
            <a:ext cx="795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40458C"/>
                </a:solidFill>
              </a:rPr>
              <a:t>(A/F)</a:t>
            </a:r>
            <a:endParaRPr lang="pt-BR" sz="1400">
              <a:solidFill>
                <a:srgbClr val="40458C"/>
              </a:solidFill>
            </a:endParaRPr>
          </a:p>
        </p:txBody>
      </p:sp>
      <p:sp>
        <p:nvSpPr>
          <p:cNvPr id="137226" name="Line 4"/>
          <p:cNvSpPr>
            <a:spLocks noChangeShapeType="1"/>
          </p:cNvSpPr>
          <p:nvPr/>
        </p:nvSpPr>
        <p:spPr bwMode="auto">
          <a:xfrm>
            <a:off x="4067175" y="1670050"/>
            <a:ext cx="0" cy="174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0458C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5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620000" cy="838200"/>
          </a:xfrm>
        </p:spPr>
        <p:txBody>
          <a:bodyPr/>
          <a:lstStyle/>
          <a:p>
            <a:pPr algn="r"/>
            <a:r>
              <a:rPr lang="en-US" sz="3600">
                <a:latin typeface="Tahoma" charset="0"/>
              </a:rPr>
              <a:t>Tabela Price</a:t>
            </a:r>
            <a:endParaRPr lang="pt-BR" sz="3600">
              <a:latin typeface="Tahoma" charset="0"/>
            </a:endParaRPr>
          </a:p>
        </p:txBody>
      </p:sp>
      <p:sp>
        <p:nvSpPr>
          <p:cNvPr id="139266" name="Text Box 10"/>
          <p:cNvSpPr txBox="1">
            <a:spLocks noChangeArrowheads="1"/>
          </p:cNvSpPr>
          <p:nvPr/>
        </p:nvSpPr>
        <p:spPr bwMode="auto">
          <a:xfrm>
            <a:off x="762000" y="7620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40458C"/>
                </a:solidFill>
              </a:rPr>
              <a:t>1) Se VR≠0</a:t>
            </a:r>
            <a:endParaRPr lang="pt-BR" sz="1600">
              <a:solidFill>
                <a:srgbClr val="40458C"/>
              </a:solidFill>
            </a:endParaRPr>
          </a:p>
        </p:txBody>
      </p:sp>
      <p:graphicFrame>
        <p:nvGraphicFramePr>
          <p:cNvPr id="13926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378953"/>
              </p:ext>
            </p:extLst>
          </p:nvPr>
        </p:nvGraphicFramePr>
        <p:xfrm>
          <a:off x="1462527" y="2039602"/>
          <a:ext cx="6363274" cy="383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4876800" imgH="4559300" progId="Equation.3">
                  <p:embed/>
                </p:oleObj>
              </mc:Choice>
              <mc:Fallback>
                <p:oleObj name="Equation" r:id="rId4" imgW="4876800" imgH="45593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527" y="2039602"/>
                        <a:ext cx="6363274" cy="3835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855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>
                <a:latin typeface="Tahoma" charset="0"/>
              </a:rPr>
              <a:t>Exemplo price</a:t>
            </a:r>
          </a:p>
        </p:txBody>
      </p:sp>
      <p:sp>
        <p:nvSpPr>
          <p:cNvPr id="942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Tahoma" charset="0"/>
                <a:cs typeface="Times New Roman" charset="0"/>
              </a:rPr>
              <a:t>Em dezembro de 2018 um automóvel GG era anunciado por  R$56.000,00. Supondo uma entrada de  50%  e juros de  1%  ao mês, num plano de 36 meses, 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Tahoma" charset="0"/>
                <a:cs typeface="Times New Roman" charset="0"/>
              </a:rPr>
              <a:t>a) qual seria a prestação pela Tabela </a:t>
            </a:r>
            <a:r>
              <a:rPr lang="pt-BR" sz="2000" dirty="0" err="1">
                <a:latin typeface="Tahoma" charset="0"/>
                <a:cs typeface="Times New Roman" charset="0"/>
              </a:rPr>
              <a:t>Price</a:t>
            </a:r>
            <a:r>
              <a:rPr lang="pt-BR" sz="2000" dirty="0">
                <a:latin typeface="Tahoma" charset="0"/>
                <a:cs typeface="Times New Roman" charset="0"/>
              </a:rPr>
              <a:t>,?  </a:t>
            </a:r>
          </a:p>
          <a:p>
            <a:pPr algn="just">
              <a:lnSpc>
                <a:spcPct val="150000"/>
              </a:lnSpc>
            </a:pPr>
            <a:r>
              <a:rPr lang="pt-BR" sz="2000" dirty="0" err="1">
                <a:latin typeface="Tahoma" charset="0"/>
                <a:cs typeface="Times New Roman" charset="0"/>
              </a:rPr>
              <a:t>b</a:t>
            </a:r>
            <a:r>
              <a:rPr lang="pt-BR" sz="2000" dirty="0">
                <a:latin typeface="Tahoma" charset="0"/>
                <a:cs typeface="Times New Roman" charset="0"/>
              </a:rPr>
              <a:t>) qual o total de juros pagos ?  </a:t>
            </a:r>
          </a:p>
          <a:p>
            <a:pPr algn="just">
              <a:lnSpc>
                <a:spcPct val="150000"/>
              </a:lnSpc>
            </a:pPr>
            <a:r>
              <a:rPr lang="pt-BR" sz="2000" dirty="0" err="1">
                <a:latin typeface="Tahoma" charset="0"/>
                <a:cs typeface="Times New Roman" charset="0"/>
              </a:rPr>
              <a:t>c</a:t>
            </a:r>
            <a:r>
              <a:rPr lang="pt-BR" sz="2000" dirty="0">
                <a:latin typeface="Tahoma" charset="0"/>
                <a:cs typeface="Times New Roman" charset="0"/>
              </a:rPr>
              <a:t>) se o cliente resolver liquidar a dívida no fim de 12 meses, quanto deverá pagar ?</a:t>
            </a:r>
          </a:p>
          <a:p>
            <a:pPr>
              <a:lnSpc>
                <a:spcPct val="150000"/>
              </a:lnSpc>
            </a:pPr>
            <a:endParaRPr lang="pt-BR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97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9820"/>
            <a:ext cx="7772400" cy="5629980"/>
          </a:xfrm>
        </p:spPr>
        <p:txBody>
          <a:bodyPr/>
          <a:lstStyle/>
          <a:p>
            <a:pPr marL="0" indent="0">
              <a:buNone/>
            </a:pPr>
            <a:r>
              <a:rPr lang="pt-BR" sz="1200" dirty="0"/>
              <a:t>A pluralidade de óticas na análise de investimentos </a:t>
            </a:r>
          </a:p>
          <a:p>
            <a:pPr marL="0" indent="0">
              <a:buNone/>
            </a:pPr>
            <a:r>
              <a:rPr lang="pt-BR" sz="1200" dirty="0"/>
              <a:t>(</a:t>
            </a:r>
            <a:r>
              <a:rPr lang="pt-BR" sz="1200" dirty="0" err="1"/>
              <a:t>Prof</a:t>
            </a:r>
            <a:r>
              <a:rPr lang="pt-BR" sz="1200" dirty="0"/>
              <a:t> Reinaldo Pacheco da Costa)</a:t>
            </a:r>
          </a:p>
          <a:p>
            <a:pPr marL="0" indent="0">
              <a:buNone/>
            </a:pPr>
            <a:r>
              <a:rPr lang="pt-BR" sz="1200" dirty="0"/>
              <a:t> </a:t>
            </a:r>
          </a:p>
          <a:p>
            <a:pPr marL="0" indent="0">
              <a:buNone/>
            </a:pPr>
            <a:r>
              <a:rPr lang="pt-BR" sz="1200" dirty="0"/>
              <a:t> </a:t>
            </a:r>
          </a:p>
          <a:p>
            <a:pPr marL="0" indent="0">
              <a:buNone/>
            </a:pPr>
            <a:r>
              <a:rPr lang="pt-BR" sz="1200" dirty="0"/>
              <a:t>Suponha um projeto de Indústria de Tratores, Investimentos de $ 40.000 M; receita de $ 9.000 M/ano; custos operacionais de $ 3.000 M / ano (60% matérias primas com diferimento de ICMS). O Estado impõe ICMS de 18 % sobre o valor agregado de produção.</a:t>
            </a:r>
          </a:p>
          <a:p>
            <a:pPr marL="0" indent="0">
              <a:buNone/>
            </a:pPr>
            <a:r>
              <a:rPr lang="pt-BR" sz="1200" dirty="0"/>
              <a:t> </a:t>
            </a:r>
          </a:p>
          <a:p>
            <a:pPr marL="0" indent="0">
              <a:buNone/>
            </a:pPr>
            <a:r>
              <a:rPr lang="pt-BR" sz="1200" dirty="0"/>
              <a:t>A depreciação é permitida com finalidade de abater o Imposto de Renda devido, com método linear e prazo legal de 10 anos. (25% ALIQUOTA  DE IRPJ).</a:t>
            </a:r>
          </a:p>
          <a:p>
            <a:pPr marL="0" indent="0">
              <a:buNone/>
            </a:pPr>
            <a:r>
              <a:rPr lang="pt-BR" sz="1200" dirty="0"/>
              <a:t> </a:t>
            </a:r>
          </a:p>
          <a:p>
            <a:pPr marL="0" indent="0">
              <a:buNone/>
            </a:pPr>
            <a:r>
              <a:rPr lang="pt-BR" sz="1200" dirty="0"/>
              <a:t>O horizonte do projeto considerado pelos investidores é de 15 anos.</a:t>
            </a:r>
          </a:p>
          <a:p>
            <a:pPr marL="0" indent="0">
              <a:buNone/>
            </a:pPr>
            <a:r>
              <a:rPr lang="pt-BR" sz="1200" dirty="0"/>
              <a:t> </a:t>
            </a:r>
          </a:p>
          <a:p>
            <a:pPr marL="0" indent="0">
              <a:buNone/>
            </a:pPr>
            <a:r>
              <a:rPr lang="pt-PT" sz="1200" dirty="0"/>
              <a:t>Um Estado da federação está interessado na implantação deste projeto. Note-se que o interesse do Estado não corresponde necessariamente ao da economia como um todo, e o seu comportamento, nestes casos, não difere da ótica privada. Para atrair a empresa, o Estado oferece inventivos fiscais e facilidades para as obras civis no valor de $ 800 mil na implantação. Também durante os primeiros 5 anos, há isenção do ICMS.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 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O Banco Regional oferece um empréstimo de $ 20.000 M a uma taxa subsidiada de 6 % </a:t>
            </a:r>
            <a:r>
              <a:rPr lang="pt-PT" sz="1200" dirty="0" err="1"/>
              <a:t>a.a</a:t>
            </a:r>
            <a:r>
              <a:rPr lang="pt-PT" sz="1200" dirty="0"/>
              <a:t>   (a de mercado é de 12 % </a:t>
            </a:r>
            <a:r>
              <a:rPr lang="pt-PT" sz="1200" dirty="0" err="1"/>
              <a:t>a.a.</a:t>
            </a:r>
            <a:r>
              <a:rPr lang="pt-PT" sz="1200" dirty="0"/>
              <a:t>), por um prazo de 10 anos (Sistema PRICE). O Banco Regional estima uma receita adicional (serviços, tarifas etc.) devido ao </a:t>
            </a:r>
            <a:r>
              <a:rPr lang="pt-PT" sz="1200" dirty="0" err="1"/>
              <a:t>pólo</a:t>
            </a:r>
            <a:r>
              <a:rPr lang="pt-PT" sz="1200" dirty="0"/>
              <a:t> de desenvolvimento gerado pela fábrica de tratores de $ 1.000 M /ano.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 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Analisar o projeto sob os pontos de vista: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 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1. Empresarial sem as facilidades oferecidas pelo Estado e pelo Banco Regional;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2. Empresarial com as facilidades oferecidas;</a:t>
            </a:r>
            <a:endParaRPr lang="pt-BR" sz="1200" dirty="0"/>
          </a:p>
          <a:p>
            <a:pPr marL="0" indent="0">
              <a:buNone/>
            </a:pPr>
            <a:r>
              <a:rPr lang="pt-PT" sz="1200" dirty="0"/>
              <a:t>3. Estado</a:t>
            </a:r>
            <a:endParaRPr lang="pt-BR" sz="1200" dirty="0"/>
          </a:p>
          <a:p>
            <a:pPr marL="0" indent="0">
              <a:buNone/>
            </a:pPr>
            <a:r>
              <a:rPr lang="pt-BR" sz="1200" dirty="0"/>
              <a:t>4. Banco Regional</a:t>
            </a:r>
          </a:p>
        </p:txBody>
      </p:sp>
    </p:spTree>
    <p:extLst>
      <p:ext uri="{BB962C8B-B14F-4D97-AF65-F5344CB8AC3E}">
        <p14:creationId xmlns:p14="http://schemas.microsoft.com/office/powerpoint/2010/main" val="370569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http://www.elsevier.com.br/site/uploads/imagensTitulo/G102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1270000"/>
            <a:ext cx="3408363" cy="48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CaixaDeTexto 7"/>
          <p:cNvSpPr txBox="1">
            <a:spLocks noChangeArrowheads="1"/>
          </p:cNvSpPr>
          <p:nvPr/>
        </p:nvSpPr>
        <p:spPr bwMode="auto">
          <a:xfrm>
            <a:off x="250825" y="2416175"/>
            <a:ext cx="47529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BR"/>
              <a:t>ENGENHARIA ECONOMICA </a:t>
            </a:r>
            <a:r>
              <a:rPr lang="es-CO"/>
              <a:t>&amp; FINAN</a:t>
            </a:r>
            <a:r>
              <a:rPr lang="pt-BR"/>
              <a:t>ÇAS</a:t>
            </a:r>
          </a:p>
          <a:p>
            <a:pPr eaLnBrk="1" hangingPunct="1"/>
            <a:endParaRPr lang="pt-BR"/>
          </a:p>
          <a:p>
            <a:pPr eaLnBrk="1" hangingPunct="1">
              <a:buFont typeface="Arial" charset="0"/>
              <a:buChar char="•"/>
            </a:pPr>
            <a:r>
              <a:rPr lang="pt-BR"/>
              <a:t>Introdução à economia</a:t>
            </a:r>
          </a:p>
          <a:p>
            <a:pPr eaLnBrk="1" hangingPunct="1">
              <a:buFont typeface="Arial" charset="0"/>
              <a:buChar char="•"/>
            </a:pPr>
            <a:r>
              <a:rPr lang="pt-BR"/>
              <a:t>Contabilidade financeira</a:t>
            </a:r>
          </a:p>
          <a:p>
            <a:pPr eaLnBrk="1" hangingPunct="1">
              <a:buFont typeface="Arial" charset="0"/>
              <a:buChar char="•"/>
            </a:pPr>
            <a:r>
              <a:rPr lang="pt-BR"/>
              <a:t>Engenharia econômica</a:t>
            </a:r>
          </a:p>
          <a:p>
            <a:pPr eaLnBrk="1" hangingPunct="1">
              <a:buFont typeface="Arial" charset="0"/>
              <a:buChar char="•"/>
            </a:pPr>
            <a:r>
              <a:rPr lang="pt-BR"/>
              <a:t>Análise de investimentos</a:t>
            </a:r>
          </a:p>
          <a:p>
            <a:pPr eaLnBrk="1" hangingPunct="1">
              <a:buFont typeface="Arial" charset="0"/>
              <a:buChar char="•"/>
            </a:pPr>
            <a:r>
              <a:rPr lang="pt-BR"/>
              <a:t>Finanças  coorporativas</a:t>
            </a:r>
          </a:p>
          <a:p>
            <a:pPr eaLnBrk="1" hangingPunct="1">
              <a:buFont typeface="Arial" charset="0"/>
              <a:buChar char="•"/>
            </a:pPr>
            <a:r>
              <a:rPr lang="pt-BR"/>
              <a:t>Empreendedorismo</a:t>
            </a:r>
          </a:p>
        </p:txBody>
      </p:sp>
    </p:spTree>
    <p:extLst>
      <p:ext uri="{BB962C8B-B14F-4D97-AF65-F5344CB8AC3E}">
        <p14:creationId xmlns:p14="http://schemas.microsoft.com/office/powerpoint/2010/main" val="414150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aixaDeTexto 2"/>
          <p:cNvSpPr txBox="1">
            <a:spLocks noChangeArrowheads="1"/>
          </p:cNvSpPr>
          <p:nvPr/>
        </p:nvSpPr>
        <p:spPr bwMode="auto">
          <a:xfrm>
            <a:off x="2771775" y="908050"/>
            <a:ext cx="49482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dirty="0"/>
              <a:t>ENGENHARIA ECONÔMICA</a:t>
            </a:r>
          </a:p>
        </p:txBody>
      </p:sp>
      <p:sp>
        <p:nvSpPr>
          <p:cNvPr id="36866" name="Retângulo 2"/>
          <p:cNvSpPr>
            <a:spLocks noChangeArrowheads="1"/>
          </p:cNvSpPr>
          <p:nvPr/>
        </p:nvSpPr>
        <p:spPr bwMode="auto">
          <a:xfrm>
            <a:off x="1403350" y="1773238"/>
            <a:ext cx="6408738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</a:pPr>
            <a:r>
              <a:rPr lang="pt-BR" sz="1400"/>
              <a:t>MATEMÁTICA FINANCEIRA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Juros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Taxas de Juros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Fluxo de Caixa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Regimes de Juros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Juros Simples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Juros Compostos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Taxa Contínua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Equivalência de Taxas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Período de Capitalização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Taxas Nominal x Taxa Efetiva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Considerações sobre Taxas de Juros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Período de capitalização, taxa nominal e taxa efetiva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Taxas Correntes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TAXA SELIC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sz="1400"/>
              <a:t>Taxas Reais</a:t>
            </a:r>
          </a:p>
          <a:p>
            <a:pPr marL="457200" indent="-457200">
              <a:lnSpc>
                <a:spcPct val="90000"/>
              </a:lnSpc>
            </a:pPr>
            <a:r>
              <a:rPr lang="pt-BR" sz="1400"/>
              <a:t>ENGENHARIA ECONÔMICA </a:t>
            </a:r>
          </a:p>
          <a:p>
            <a:pPr marL="914400" lvl="1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Métodos para Análise de Alternativas</a:t>
            </a:r>
          </a:p>
          <a:p>
            <a:pPr marL="1371600" lvl="2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 do Valor Presente Líqüido (VPL);</a:t>
            </a:r>
          </a:p>
          <a:p>
            <a:pPr marL="1371600" lvl="2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 do Futuro Líqüido;</a:t>
            </a:r>
          </a:p>
          <a:p>
            <a:pPr marL="1371600" lvl="2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 do Valor Uniforme Líqüido;</a:t>
            </a:r>
          </a:p>
          <a:p>
            <a:pPr marL="1371600" lvl="2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 do Benefício-Custo;</a:t>
            </a:r>
          </a:p>
          <a:p>
            <a:pPr marL="1371600" lvl="2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 da Taxa de Retorno ou Taxa Interna de Retorno (TIR); e</a:t>
            </a:r>
          </a:p>
          <a:p>
            <a:pPr marL="1371600" lvl="2" indent="-457200" algn="just">
              <a:lnSpc>
                <a:spcPct val="80000"/>
              </a:lnSpc>
            </a:pPr>
            <a:r>
              <a:rPr lang="pt-BR" sz="1400">
                <a:cs typeface="Times New Roman" charset="0"/>
              </a:rPr>
              <a:t>Método do Prazo de Retorno ou Payback.</a:t>
            </a:r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75599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>
                <a:latin typeface="Tahoma" charset="0"/>
              </a:rPr>
              <a:t>Taxas de Juros</a:t>
            </a:r>
          </a:p>
        </p:txBody>
      </p:sp>
      <p:sp>
        <p:nvSpPr>
          <p:cNvPr id="6451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fld id="{5C4A946D-26B5-4E41-8900-228CF880B6F3}" type="slidenum">
              <a:rPr lang="pt-BR" sz="1400"/>
              <a:pPr algn="ctr" eaLnBrk="1" hangingPunct="1"/>
              <a:t>4</a:t>
            </a:fld>
            <a:endParaRPr lang="pt-BR" sz="1400"/>
          </a:p>
        </p:txBody>
      </p:sp>
      <p:pic>
        <p:nvPicPr>
          <p:cNvPr id="645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889317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45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ahoma" charset="0"/>
              </a:rPr>
              <a:t>1a. Oficina – Derivar as fórmulas</a:t>
            </a:r>
            <a:endParaRPr lang="pt-BR" sz="2800">
              <a:latin typeface="Tahoma" charset="0"/>
            </a:endParaRPr>
          </a:p>
        </p:txBody>
      </p:sp>
      <p:graphicFrame>
        <p:nvGraphicFramePr>
          <p:cNvPr id="98306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463677"/>
              </p:ext>
            </p:extLst>
          </p:nvPr>
        </p:nvGraphicFramePr>
        <p:xfrm>
          <a:off x="1635125" y="2206625"/>
          <a:ext cx="5876925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880100" imgH="3340100" progId="Word.Document.12">
                  <p:embed/>
                </p:oleObj>
              </mc:Choice>
              <mc:Fallback>
                <p:oleObj name="Document" r:id="rId3" imgW="5880100" imgH="334010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206625"/>
                        <a:ext cx="5876925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315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Tahoma" charset="0"/>
              </a:rPr>
              <a:t>Simbologia</a:t>
            </a:r>
          </a:p>
        </p:txBody>
      </p:sp>
      <p:sp>
        <p:nvSpPr>
          <p:cNvPr id="993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dirty="0">
                <a:latin typeface="Tahoma" charset="0"/>
              </a:rPr>
              <a:t>(</a:t>
            </a:r>
            <a:r>
              <a:rPr lang="pt-BR" sz="2400" dirty="0" err="1">
                <a:latin typeface="Tahoma" charset="0"/>
              </a:rPr>
              <a:t>P</a:t>
            </a:r>
            <a:r>
              <a:rPr lang="pt-BR" sz="2400" dirty="0">
                <a:latin typeface="Tahoma" charset="0"/>
              </a:rPr>
              <a:t>/</a:t>
            </a:r>
            <a:r>
              <a:rPr lang="pt-BR" sz="2400" dirty="0" err="1">
                <a:latin typeface="Tahoma" charset="0"/>
              </a:rPr>
              <a:t>F</a:t>
            </a:r>
            <a:r>
              <a:rPr lang="pt-BR" sz="2400" dirty="0">
                <a:latin typeface="Tahoma" charset="0"/>
              </a:rPr>
              <a:t>) – VALOR FUTURO (MONTANTE)</a:t>
            </a:r>
          </a:p>
          <a:p>
            <a:pPr eaLnBrk="1" hangingPunct="1"/>
            <a:r>
              <a:rPr lang="pt-BR" sz="2400" dirty="0">
                <a:latin typeface="Tahoma" charset="0"/>
              </a:rPr>
              <a:t>(</a:t>
            </a:r>
            <a:r>
              <a:rPr lang="pt-BR" sz="2400" dirty="0" err="1">
                <a:latin typeface="Tahoma" charset="0"/>
              </a:rPr>
              <a:t>F</a:t>
            </a:r>
            <a:r>
              <a:rPr lang="pt-BR" sz="2400" dirty="0">
                <a:latin typeface="Tahoma" charset="0"/>
              </a:rPr>
              <a:t>/</a:t>
            </a:r>
            <a:r>
              <a:rPr lang="pt-BR" sz="2400" dirty="0" err="1">
                <a:latin typeface="Tahoma" charset="0"/>
              </a:rPr>
              <a:t>P</a:t>
            </a:r>
            <a:r>
              <a:rPr lang="pt-BR" sz="2400" dirty="0">
                <a:latin typeface="Tahoma" charset="0"/>
              </a:rPr>
              <a:t>) – VALOR PRESENTE </a:t>
            </a:r>
          </a:p>
          <a:p>
            <a:pPr eaLnBrk="1" hangingPunct="1"/>
            <a:r>
              <a:rPr lang="pt-BR" sz="2400" dirty="0">
                <a:latin typeface="Tahoma" charset="0"/>
              </a:rPr>
              <a:t>(</a:t>
            </a:r>
            <a:r>
              <a:rPr lang="pt-BR" sz="2400" dirty="0" err="1">
                <a:latin typeface="Tahoma" charset="0"/>
              </a:rPr>
              <a:t>F</a:t>
            </a:r>
            <a:r>
              <a:rPr lang="pt-BR" sz="2400" dirty="0">
                <a:latin typeface="Tahoma" charset="0"/>
              </a:rPr>
              <a:t>/A) – fator de acumulação de capital de uma série uniforme (fator de valor futuro) - FAC</a:t>
            </a:r>
          </a:p>
          <a:p>
            <a:pPr eaLnBrk="1" hangingPunct="1"/>
            <a:r>
              <a:rPr lang="pt-BR" sz="2400" dirty="0">
                <a:latin typeface="Tahoma" charset="0"/>
              </a:rPr>
              <a:t>(A/</a:t>
            </a:r>
            <a:r>
              <a:rPr lang="pt-BR" sz="2400" dirty="0" err="1">
                <a:latin typeface="Tahoma" charset="0"/>
              </a:rPr>
              <a:t>F</a:t>
            </a:r>
            <a:r>
              <a:rPr lang="pt-BR" sz="2400" dirty="0">
                <a:latin typeface="Tahoma" charset="0"/>
              </a:rPr>
              <a:t>) – fator de formação de capital de uma série uniforme - FFC</a:t>
            </a:r>
          </a:p>
          <a:p>
            <a:pPr eaLnBrk="1" hangingPunct="1"/>
            <a:r>
              <a:rPr lang="pt-BR" sz="2400" dirty="0">
                <a:latin typeface="Tahoma" charset="0"/>
              </a:rPr>
              <a:t>(</a:t>
            </a:r>
            <a:r>
              <a:rPr lang="pt-BR" sz="2400" dirty="0" err="1">
                <a:latin typeface="Tahoma" charset="0"/>
              </a:rPr>
              <a:t>P</a:t>
            </a:r>
            <a:r>
              <a:rPr lang="pt-BR" sz="2400" dirty="0">
                <a:latin typeface="Tahoma" charset="0"/>
              </a:rPr>
              <a:t>/A) – fator de valor atual de uma série uniforme</a:t>
            </a:r>
          </a:p>
          <a:p>
            <a:pPr eaLnBrk="1" hangingPunct="1">
              <a:buFont typeface="Wingdings" charset="0"/>
              <a:buNone/>
            </a:pPr>
            <a:r>
              <a:rPr lang="pt-BR" sz="2400" dirty="0">
                <a:latin typeface="Tahoma" charset="0"/>
              </a:rPr>
              <a:t>	(Tabela </a:t>
            </a:r>
            <a:r>
              <a:rPr lang="pt-BR" sz="2400" i="1" dirty="0" err="1">
                <a:latin typeface="Tahoma" charset="0"/>
              </a:rPr>
              <a:t>Price</a:t>
            </a:r>
            <a:r>
              <a:rPr lang="pt-BR" sz="2400" dirty="0">
                <a:latin typeface="Tahoma" charset="0"/>
              </a:rPr>
              <a:t>) FVA</a:t>
            </a:r>
          </a:p>
          <a:p>
            <a:pPr eaLnBrk="1" hangingPunct="1"/>
            <a:r>
              <a:rPr lang="pt-BR" sz="2400" dirty="0">
                <a:latin typeface="Tahoma" charset="0"/>
              </a:rPr>
              <a:t>(A/</a:t>
            </a:r>
            <a:r>
              <a:rPr lang="pt-BR" sz="2400" dirty="0" err="1">
                <a:latin typeface="Tahoma" charset="0"/>
              </a:rPr>
              <a:t>P</a:t>
            </a:r>
            <a:r>
              <a:rPr lang="pt-BR" sz="2400" dirty="0">
                <a:latin typeface="Tahoma" charset="0"/>
              </a:rPr>
              <a:t>) – fator de recuperação de uma série uniforme (Tabela </a:t>
            </a:r>
            <a:r>
              <a:rPr lang="pt-BR" sz="2400" i="1" dirty="0" err="1">
                <a:latin typeface="Tahoma" charset="0"/>
              </a:rPr>
              <a:t>Price</a:t>
            </a:r>
            <a:r>
              <a:rPr lang="pt-BR" sz="2400" dirty="0">
                <a:latin typeface="Tahoma" charset="0"/>
              </a:rPr>
              <a:t>) - FRC</a:t>
            </a:r>
          </a:p>
          <a:p>
            <a:pPr eaLnBrk="1" hangingPunct="1"/>
            <a:endParaRPr lang="pt-BR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2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tângulo 1"/>
          <p:cNvSpPr>
            <a:spLocks noChangeArrowheads="1"/>
          </p:cNvSpPr>
          <p:nvPr/>
        </p:nvSpPr>
        <p:spPr bwMode="auto">
          <a:xfrm>
            <a:off x="2268538" y="1557338"/>
            <a:ext cx="5759450" cy="210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pt-BR" b="1" i="1" dirty="0" err="1">
                <a:solidFill>
                  <a:srgbClr val="000000"/>
                </a:solidFill>
              </a:rPr>
              <a:t>P</a:t>
            </a:r>
            <a:r>
              <a:rPr lang="pt-BR" b="1" i="1" dirty="0">
                <a:solidFill>
                  <a:srgbClr val="000000"/>
                </a:solidFill>
              </a:rPr>
              <a:t> -&gt; </a:t>
            </a:r>
            <a:r>
              <a:rPr lang="pt-BR" b="1" i="1" dirty="0" err="1">
                <a:solidFill>
                  <a:srgbClr val="000000"/>
                </a:solidFill>
              </a:rPr>
              <a:t>F</a:t>
            </a:r>
            <a:r>
              <a:rPr lang="pt-BR" b="1" i="1" dirty="0">
                <a:solidFill>
                  <a:srgbClr val="000000"/>
                </a:solidFill>
              </a:rPr>
              <a:t>	(</a:t>
            </a:r>
            <a:r>
              <a:rPr lang="pt-BR" b="1" i="1" dirty="0" err="1">
                <a:solidFill>
                  <a:srgbClr val="000000"/>
                </a:solidFill>
              </a:rPr>
              <a:t>P</a:t>
            </a:r>
            <a:r>
              <a:rPr lang="pt-BR" b="1" i="1" dirty="0">
                <a:solidFill>
                  <a:srgbClr val="000000"/>
                </a:solidFill>
              </a:rPr>
              <a:t>/</a:t>
            </a:r>
            <a:r>
              <a:rPr lang="pt-BR" b="1" i="1" dirty="0" err="1">
                <a:solidFill>
                  <a:srgbClr val="000000"/>
                </a:solidFill>
              </a:rPr>
              <a:t>F,i,n</a:t>
            </a:r>
            <a:r>
              <a:rPr lang="pt-BR" b="1" i="1" dirty="0">
                <a:solidFill>
                  <a:srgbClr val="000000"/>
                </a:solidFill>
              </a:rPr>
              <a:t>) -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en-US" b="1" i="1" dirty="0">
                <a:solidFill>
                  <a:srgbClr val="000000"/>
                </a:solidFill>
              </a:rPr>
              <a:t>F -&gt; P</a:t>
            </a:r>
            <a:r>
              <a:rPr lang="pt-BR" b="1" i="1" dirty="0">
                <a:solidFill>
                  <a:srgbClr val="000000"/>
                </a:solidFill>
              </a:rPr>
              <a:t>  (</a:t>
            </a:r>
            <a:r>
              <a:rPr lang="pt-BR" b="1" i="1" dirty="0" err="1">
                <a:solidFill>
                  <a:srgbClr val="000000"/>
                </a:solidFill>
              </a:rPr>
              <a:t>F</a:t>
            </a:r>
            <a:r>
              <a:rPr lang="pt-BR" b="1" i="1" dirty="0">
                <a:solidFill>
                  <a:srgbClr val="000000"/>
                </a:solidFill>
              </a:rPr>
              <a:t>/</a:t>
            </a:r>
            <a:r>
              <a:rPr lang="pt-BR" b="1" i="1" dirty="0" err="1">
                <a:solidFill>
                  <a:srgbClr val="000000"/>
                </a:solidFill>
              </a:rPr>
              <a:t>P,i,n</a:t>
            </a:r>
            <a:r>
              <a:rPr lang="pt-BR" b="1" i="1" dirty="0">
                <a:solidFill>
                  <a:srgbClr val="000000"/>
                </a:solidFill>
              </a:rPr>
              <a:t>) - </a:t>
            </a:r>
            <a:endParaRPr lang="pt-BR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pt-BR" sz="20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pt-BR" sz="200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 b="1" i="1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 b="1" i="1" dirty="0">
              <a:solidFill>
                <a:srgbClr val="000000"/>
              </a:solidFill>
            </a:endParaRPr>
          </a:p>
        </p:txBody>
      </p:sp>
      <p:graphicFrame>
        <p:nvGraphicFramePr>
          <p:cNvPr id="10035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438615"/>
              </p:ext>
            </p:extLst>
          </p:nvPr>
        </p:nvGraphicFramePr>
        <p:xfrm>
          <a:off x="182563" y="3178175"/>
          <a:ext cx="776922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752600" imgH="279400" progId="Equation.3">
                  <p:embed/>
                </p:oleObj>
              </mc:Choice>
              <mc:Fallback>
                <p:oleObj name="Equation" r:id="rId4" imgW="1752600" imgH="2794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3178175"/>
                        <a:ext cx="7769225" cy="158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5" name="Text Box 1034"/>
          <p:cNvSpPr txBox="1">
            <a:spLocks noChangeArrowheads="1"/>
          </p:cNvSpPr>
          <p:nvPr/>
        </p:nvSpPr>
        <p:spPr bwMode="auto">
          <a:xfrm>
            <a:off x="3810000" y="457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Relações de equivalência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3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tângulo 1"/>
          <p:cNvSpPr>
            <a:spLocks noChangeArrowheads="1"/>
          </p:cNvSpPr>
          <p:nvPr/>
        </p:nvSpPr>
        <p:spPr bwMode="auto">
          <a:xfrm>
            <a:off x="2268538" y="1628775"/>
            <a:ext cx="554355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pt-BR" b="1" i="1">
                <a:solidFill>
                  <a:srgbClr val="000000"/>
                </a:solidFill>
              </a:rPr>
              <a:t>A -&gt; F	(F/A,i,n)\- FFC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3"/>
              </a:buBlip>
            </a:pPr>
            <a:r>
              <a:rPr lang="pt-BR" b="1" i="1">
                <a:solidFill>
                  <a:srgbClr val="000000"/>
                </a:solidFill>
              </a:rPr>
              <a:t>F -&gt; A	(A/F,i,n) - FAC</a:t>
            </a:r>
            <a:endParaRPr lang="pt-BR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pt-BR" sz="20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pt-BR" sz="20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 b="1" i="1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 b="1" i="1">
              <a:solidFill>
                <a:srgbClr val="000000"/>
              </a:solidFill>
            </a:endParaRPr>
          </a:p>
        </p:txBody>
      </p:sp>
      <p:sp>
        <p:nvSpPr>
          <p:cNvPr id="101378" name="Text Box 1034"/>
          <p:cNvSpPr txBox="1">
            <a:spLocks noChangeArrowheads="1"/>
          </p:cNvSpPr>
          <p:nvPr/>
        </p:nvSpPr>
        <p:spPr bwMode="auto">
          <a:xfrm>
            <a:off x="3810000" y="457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Relações de equivalência</a:t>
            </a:r>
            <a:endParaRPr lang="pt-BR"/>
          </a:p>
        </p:txBody>
      </p:sp>
      <p:graphicFrame>
        <p:nvGraphicFramePr>
          <p:cNvPr id="101379" name="Object 3"/>
          <p:cNvGraphicFramePr>
            <a:graphicFrameLocks/>
          </p:cNvGraphicFramePr>
          <p:nvPr/>
        </p:nvGraphicFramePr>
        <p:xfrm>
          <a:off x="1512888" y="2786063"/>
          <a:ext cx="536733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2260600" imgH="1308100" progId="Equation.3">
                  <p:embed/>
                </p:oleObj>
              </mc:Choice>
              <mc:Fallback>
                <p:oleObj name="Equation" r:id="rId4" imgW="2260600" imgH="13081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786063"/>
                        <a:ext cx="5367337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CaixaDeTexto 5"/>
          <p:cNvSpPr txBox="1">
            <a:spLocks noChangeArrowheads="1"/>
          </p:cNvSpPr>
          <p:nvPr/>
        </p:nvSpPr>
        <p:spPr bwMode="auto">
          <a:xfrm>
            <a:off x="1116013" y="5516563"/>
            <a:ext cx="68405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/>
            <a:r>
              <a:rPr lang="pt-PT" sz="1400"/>
              <a:t>9 – Suponha que você esteja com 30 anos e deseje fazer uma poupança para complementar sua aposentadoria que se dará aos 65 anos. Considerando um rendimento real de 5% ao ano qual deve ser o valor poupado anualmente para acumular um total de R$ 1.000.000,00?</a:t>
            </a:r>
            <a:endParaRPr lang="pt-BR" sz="1400"/>
          </a:p>
          <a:p>
            <a:pPr eaLnBrk="1"/>
            <a:r>
              <a:rPr lang="pt-PT" sz="1400"/>
              <a:t> </a:t>
            </a:r>
            <a:endParaRPr lang="pt-BR" sz="1400"/>
          </a:p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51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tângulo 1"/>
          <p:cNvSpPr>
            <a:spLocks noChangeArrowheads="1"/>
          </p:cNvSpPr>
          <p:nvPr/>
        </p:nvSpPr>
        <p:spPr bwMode="auto">
          <a:xfrm>
            <a:off x="1258888" y="1628775"/>
            <a:ext cx="459105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r>
              <a:rPr lang="pt-BR" b="1" i="1">
                <a:solidFill>
                  <a:srgbClr val="000000"/>
                </a:solidFill>
              </a:rPr>
              <a:t>P -&gt; A	(A/P,i,n) -FVA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Tx/>
              <a:buBlip>
                <a:blip r:embed="rId3"/>
              </a:buBlip>
            </a:pPr>
            <a:r>
              <a:rPr lang="pt-BR" b="1" i="1">
                <a:solidFill>
                  <a:srgbClr val="000000"/>
                </a:solidFill>
              </a:rPr>
              <a:t>A-&gt; P	(P/A,i,n) - FRC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endParaRPr lang="pt-BR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endParaRPr lang="pt-BR" sz="20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endParaRPr lang="pt-BR" sz="140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/>
              <a:t>Dem:</a:t>
            </a:r>
            <a:endParaRPr lang="pt-BR" sz="140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pt-BR" sz="1400"/>
              <a:t>(P/A) = (P/F)x(F/A).</a:t>
            </a:r>
            <a:endParaRPr lang="pt-BR" sz="1400" b="1" i="1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en-US" sz="1400" b="1" i="1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en-US" sz="1400" b="1" i="1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Blip>
                <a:blip r:embed="rId3"/>
              </a:buBlip>
            </a:pPr>
            <a:endParaRPr lang="pt-BR" sz="1400" b="1" i="1">
              <a:solidFill>
                <a:srgbClr val="000000"/>
              </a:solidFill>
            </a:endParaRPr>
          </a:p>
        </p:txBody>
      </p:sp>
      <p:sp>
        <p:nvSpPr>
          <p:cNvPr id="102402" name="Text Box 1034"/>
          <p:cNvSpPr txBox="1">
            <a:spLocks noChangeArrowheads="1"/>
          </p:cNvSpPr>
          <p:nvPr/>
        </p:nvSpPr>
        <p:spPr bwMode="auto">
          <a:xfrm>
            <a:off x="3810000" y="457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Relações de equivalência</a:t>
            </a:r>
            <a:endParaRPr lang="pt-BR"/>
          </a:p>
        </p:txBody>
      </p:sp>
      <p:graphicFrame>
        <p:nvGraphicFramePr>
          <p:cNvPr id="102403" name="Object 4"/>
          <p:cNvGraphicFramePr>
            <a:graphicFrameLocks/>
          </p:cNvGraphicFramePr>
          <p:nvPr/>
        </p:nvGraphicFramePr>
        <p:xfrm>
          <a:off x="1187450" y="2924175"/>
          <a:ext cx="640873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3251200" imgH="469900" progId="Equation.3">
                  <p:embed/>
                </p:oleObj>
              </mc:Choice>
              <mc:Fallback>
                <p:oleObj name="Equation" r:id="rId4" imgW="3251200" imgH="4699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24175"/>
                        <a:ext cx="6408738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6011863" y="2205038"/>
          <a:ext cx="25209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ção" r:id="rId6" imgW="1155700" imgH="330200" progId="Equation.3">
                  <p:embed/>
                </p:oleObj>
              </mc:Choice>
              <mc:Fallback>
                <p:oleObj name="Equação" r:id="rId6" imgW="11557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205038"/>
                        <a:ext cx="25209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3413125" y="4773613"/>
          <a:ext cx="1230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ção" r:id="rId8" imgW="558800" imgH="190500" progId="Equation.3">
                  <p:embed/>
                </p:oleObj>
              </mc:Choice>
              <mc:Fallback>
                <p:oleObj name="Equação" r:id="rId8" imgW="558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4773613"/>
                        <a:ext cx="1230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5219700" y="4581525"/>
          <a:ext cx="16557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0" imgW="672808" imgH="342751" progId="Equation.3">
                  <p:embed/>
                </p:oleObj>
              </mc:Choice>
              <mc:Fallback>
                <p:oleObj name="Equation" r:id="rId10" imgW="672808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581525"/>
                        <a:ext cx="16557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7" name="Retângulo 8"/>
          <p:cNvSpPr>
            <a:spLocks noChangeArrowheads="1"/>
          </p:cNvSpPr>
          <p:nvPr/>
        </p:nvSpPr>
        <p:spPr bwMode="auto">
          <a:xfrm>
            <a:off x="1187450" y="5287963"/>
            <a:ext cx="7056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Monotype Sorts" charset="0"/>
              <a:buChar char="è"/>
            </a:pPr>
            <a:r>
              <a:rPr lang="pt-BR" sz="1400" dirty="0">
                <a:solidFill>
                  <a:srgbClr val="000000"/>
                </a:solidFill>
              </a:rPr>
              <a:t>Paulo pagou $50 à vista por moto de $400. O resto foi financiado em </a:t>
            </a:r>
            <a:r>
              <a:rPr lang="pt-BR" sz="1400" i="1" dirty="0" err="1">
                <a:solidFill>
                  <a:srgbClr val="000000"/>
                </a:solidFill>
              </a:rPr>
              <a:t>n</a:t>
            </a:r>
            <a:r>
              <a:rPr lang="pt-BR" sz="1400" dirty="0">
                <a:solidFill>
                  <a:srgbClr val="000000"/>
                </a:solidFill>
              </a:rPr>
              <a:t> = 10 e </a:t>
            </a:r>
            <a:r>
              <a:rPr lang="pt-BR" sz="1400" i="1" dirty="0" err="1">
                <a:solidFill>
                  <a:srgbClr val="000000"/>
                </a:solidFill>
              </a:rPr>
              <a:t>i</a:t>
            </a:r>
            <a:r>
              <a:rPr lang="pt-BR" sz="1400" dirty="0">
                <a:solidFill>
                  <a:srgbClr val="000000"/>
                </a:solidFill>
              </a:rPr>
              <a:t> = 5% a.m.? Qual a prestação? (PRICE E SAC)</a:t>
            </a:r>
          </a:p>
        </p:txBody>
      </p:sp>
    </p:spTree>
    <p:extLst>
      <p:ext uri="{BB962C8B-B14F-4D97-AF65-F5344CB8AC3E}">
        <p14:creationId xmlns:p14="http://schemas.microsoft.com/office/powerpoint/2010/main" val="199118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586</Words>
  <Application>Microsoft Macintosh PowerPoint</Application>
  <PresentationFormat>On-screen Show (4:3)</PresentationFormat>
  <Paragraphs>142</Paragraphs>
  <Slides>16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Monotype Sorts</vt:lpstr>
      <vt:lpstr>Tahoma</vt:lpstr>
      <vt:lpstr>Times New Roman</vt:lpstr>
      <vt:lpstr>Wingdings</vt:lpstr>
      <vt:lpstr>Office Theme</vt:lpstr>
      <vt:lpstr>Plano grafico</vt:lpstr>
      <vt:lpstr>Document</vt:lpstr>
      <vt:lpstr>Equation</vt:lpstr>
      <vt:lpstr>Equação</vt:lpstr>
      <vt:lpstr>ENGENHARIA ECONÔMICA  Prof. Reinaldo Pacheco da Costa</vt:lpstr>
      <vt:lpstr>PowerPoint Presentation</vt:lpstr>
      <vt:lpstr>PowerPoint Presentation</vt:lpstr>
      <vt:lpstr>Taxas de Juros</vt:lpstr>
      <vt:lpstr>1a. Oficina – Derivar as fórmulas</vt:lpstr>
      <vt:lpstr>Simbologia</vt:lpstr>
      <vt:lpstr>PowerPoint Presentation</vt:lpstr>
      <vt:lpstr>PowerPoint Presentation</vt:lpstr>
      <vt:lpstr>PowerPoint Presentation</vt:lpstr>
      <vt:lpstr>Taxas de Juros</vt:lpstr>
      <vt:lpstr>Sistema de amortização constante - SAC</vt:lpstr>
      <vt:lpstr>Tabela Price</vt:lpstr>
      <vt:lpstr>Tabela Price</vt:lpstr>
      <vt:lpstr>Tabela Price</vt:lpstr>
      <vt:lpstr>Exemplo price</vt:lpstr>
      <vt:lpstr>PowerPoint Presentation</vt:lpstr>
    </vt:vector>
  </TitlesOfParts>
  <Company>Departamento de Engenharia de Produção da Escola Politecnica da 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ECONÔMICA  Prof. Reinaldo Pacheco da Costa</dc:title>
  <dc:creator>Reinaldo  Pacheco</dc:creator>
  <cp:lastModifiedBy>Reinaldo Pacheco da Costa</cp:lastModifiedBy>
  <cp:revision>6</cp:revision>
  <dcterms:created xsi:type="dcterms:W3CDTF">2013-11-25T11:09:35Z</dcterms:created>
  <dcterms:modified xsi:type="dcterms:W3CDTF">2019-07-24T20:39:09Z</dcterms:modified>
</cp:coreProperties>
</file>